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Nunito"/>
      <p:regular r:id="rId49"/>
      <p:bold r:id="rId50"/>
      <p:italic r:id="rId51"/>
      <p:boldItalic r:id="rId52"/>
    </p:embeddedFont>
    <p:embeddedFont>
      <p:font typeface="Lato"/>
      <p:regular r:id="rId53"/>
      <p:bold r:id="rId54"/>
      <p:italic r:id="rId55"/>
      <p:boldItalic r:id="rId56"/>
    </p:embeddedFont>
    <p:embeddedFont>
      <p:font typeface="Maven Pro"/>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Shady A.Azee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Lato-regular.fntdata"/><Relationship Id="rId52" Type="http://schemas.openxmlformats.org/officeDocument/2006/relationships/font" Target="fonts/Nunito-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MavenPro-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2T15:20:34.178">
    <p:pos x="6000" y="0"/>
    <p:text>@Bonni shall I remove it, since you wrote other slide ?1</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3-21T18:13:50.973">
    <p:pos x="459" y="830"/>
    <p:text>Bonni reformat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fc8e6eb6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fc8e6eb6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000a5550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000a5550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000a5550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000a555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000a555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000a555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fc8e6eb6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fc8e6eb6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000a555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000a555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f91aebb9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f91aebb9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fc8e6eb6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fc8e6eb6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fc8e6eb6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fc8e6eb6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t/>
            </a:r>
            <a:endParaRPr sz="1300">
              <a:solidFill>
                <a:srgbClr val="6AA4C8"/>
              </a:solidFill>
              <a:latin typeface="Lato"/>
              <a:ea typeface="Lato"/>
              <a:cs typeface="Lato"/>
              <a:sym typeface="Lato"/>
            </a:endParaRPr>
          </a:p>
          <a:p>
            <a:pPr indent="-292100" lvl="0" marL="457200" rtl="0" algn="l">
              <a:spcBef>
                <a:spcPts val="1600"/>
              </a:spcBef>
              <a:spcAft>
                <a:spcPts val="0"/>
              </a:spcAft>
              <a:buClr>
                <a:srgbClr val="374151"/>
              </a:buClr>
              <a:buSzPts val="1000"/>
              <a:buFont typeface="Roboto"/>
              <a:buChar char="➔"/>
            </a:pPr>
            <a:r>
              <a:rPr lang="en" sz="1000">
                <a:solidFill>
                  <a:srgbClr val="374151"/>
                </a:solidFill>
                <a:latin typeface="Roboto"/>
                <a:ea typeface="Roboto"/>
                <a:cs typeface="Roboto"/>
                <a:sym typeface="Roboto"/>
              </a:rPr>
              <a:t>We created a purchase sequence for each customer to understand their historical purchase behavior for the different product segments such as credit cards, loans, mortgages, etc.</a:t>
            </a:r>
            <a:endParaRPr sz="1000">
              <a:solidFill>
                <a:srgbClr val="374151"/>
              </a:solidFill>
              <a:latin typeface="Roboto"/>
              <a:ea typeface="Roboto"/>
              <a:cs typeface="Roboto"/>
              <a:sym typeface="Roboto"/>
            </a:endParaRPr>
          </a:p>
          <a:p>
            <a:pPr indent="-292100" lvl="0" marL="457200" rtl="0" algn="l">
              <a:spcBef>
                <a:spcPts val="0"/>
              </a:spcBef>
              <a:spcAft>
                <a:spcPts val="0"/>
              </a:spcAft>
              <a:buClr>
                <a:srgbClr val="374151"/>
              </a:buClr>
              <a:buSzPts val="1000"/>
              <a:buFont typeface="Roboto"/>
              <a:buChar char="➔"/>
            </a:pPr>
            <a:r>
              <a:rPr lang="en" sz="1000">
                <a:solidFill>
                  <a:srgbClr val="374151"/>
                </a:solidFill>
                <a:latin typeface="Roboto"/>
                <a:ea typeface="Roboto"/>
                <a:cs typeface="Roboto"/>
                <a:sym typeface="Roboto"/>
              </a:rPr>
              <a:t>We also used rolling window statistics to measure the usage duration of each product for each customer, which helped us create new features to better predict what product to promote next to the customer.</a:t>
            </a:r>
            <a:endParaRPr sz="1000">
              <a:solidFill>
                <a:srgbClr val="374151"/>
              </a:solidFill>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 sz="1000">
                <a:solidFill>
                  <a:srgbClr val="374151"/>
                </a:solidFill>
                <a:latin typeface="Roboto"/>
                <a:ea typeface="Roboto"/>
                <a:cs typeface="Roboto"/>
                <a:sym typeface="Roboto"/>
              </a:rPr>
              <a:t>By combining these approaches, we were able to get a more complete view of the customer's behavior and preferences.</a:t>
            </a:r>
            <a:endParaRPr sz="1000">
              <a:solidFill>
                <a:srgbClr val="374151"/>
              </a:solidFill>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 sz="1000">
                <a:solidFill>
                  <a:srgbClr val="374151"/>
                </a:solidFill>
                <a:latin typeface="Roboto"/>
                <a:ea typeface="Roboto"/>
                <a:cs typeface="Roboto"/>
                <a:sym typeface="Roboto"/>
              </a:rPr>
              <a:t>This allowed us to build predictive models that recommend the most relevant product to the customer based on their behavior and improving our accuracy in promoting products.</a:t>
            </a:r>
            <a:endParaRPr sz="1000">
              <a:solidFill>
                <a:srgbClr val="37415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1f780538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1f780538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d9c6705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d9c6705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000a555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000a555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d9c67055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9c67055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d9c67055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9c67055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1f780538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1f780538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1f780538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1f780538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000a5550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000a5550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fc8e6eb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fc8e6eb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fc8e6eb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fc8e6eb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300">
                <a:solidFill>
                  <a:srgbClr val="595959"/>
                </a:solidFill>
                <a:latin typeface="Lato"/>
                <a:ea typeface="Lato"/>
                <a:cs typeface="Lato"/>
                <a:sym typeface="Lato"/>
              </a:rPr>
              <a:t>Mostly between 20–40 years old </a:t>
            </a:r>
            <a:endParaRPr sz="1300">
              <a:solidFill>
                <a:srgbClr val="595959"/>
              </a:solidFill>
              <a:latin typeface="Lato"/>
              <a:ea typeface="Lato"/>
              <a:cs typeface="Lato"/>
              <a:sym typeface="Lato"/>
            </a:endParaRPr>
          </a:p>
          <a:p>
            <a:pPr indent="0" lvl="0" marL="0" rtl="0" algn="l">
              <a:lnSpc>
                <a:spcPct val="90000"/>
              </a:lnSpc>
              <a:spcBef>
                <a:spcPts val="1600"/>
              </a:spcBef>
              <a:spcAft>
                <a:spcPts val="1600"/>
              </a:spcAft>
              <a:buClr>
                <a:schemeClr val="dk1"/>
              </a:buClr>
              <a:buSzPts val="1100"/>
              <a:buFont typeface="Arial"/>
              <a:buNone/>
            </a:pPr>
            <a:r>
              <a:rPr lang="en" sz="1300">
                <a:solidFill>
                  <a:srgbClr val="595959"/>
                </a:solidFill>
                <a:latin typeface="Lato"/>
                <a:ea typeface="Lato"/>
                <a:cs typeface="Lato"/>
                <a:sym typeface="Lato"/>
              </a:rPr>
              <a:t>in the talking points, I plan to say this age group fairly tech-savvy,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endParaRPr/>
          </a:p>
          <a:p>
            <a:pPr indent="0" lvl="0" marL="0" rtl="0" algn="l">
              <a:spcBef>
                <a:spcPts val="0"/>
              </a:spcBef>
              <a:spcAft>
                <a:spcPts val="0"/>
              </a:spcAft>
              <a:buNone/>
            </a:pPr>
            <a:r>
              <a:rPr lang="en"/>
              <a:t>Easy </a:t>
            </a:r>
            <a:r>
              <a:rPr lang="en"/>
              <a:t>money</a:t>
            </a:r>
            <a:endParaRPr/>
          </a:p>
        </p:txBody>
      </p:sp>
      <p:sp>
        <p:nvSpPr>
          <p:cNvPr id="136" name="Google Shape;136;p17"/>
          <p:cNvSpPr txBox="1"/>
          <p:nvPr>
            <p:ph idx="1" type="subTitle"/>
          </p:nvPr>
        </p:nvSpPr>
        <p:spPr>
          <a:xfrm>
            <a:off x="72960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 </a:t>
            </a:r>
            <a:endParaRPr/>
          </a:p>
          <a:p>
            <a:pPr indent="0" lvl="0" marL="0" rtl="0" algn="l">
              <a:spcBef>
                <a:spcPts val="0"/>
              </a:spcBef>
              <a:spcAft>
                <a:spcPts val="0"/>
              </a:spcAft>
              <a:buNone/>
            </a:pPr>
            <a:r>
              <a:rPr lang="en"/>
              <a:t>ML to ML 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What</a:t>
            </a:r>
            <a:r>
              <a:rPr lang="en" sz="3700">
                <a:solidFill>
                  <a:srgbClr val="424242"/>
                </a:solidFill>
                <a:latin typeface="Maven Pro"/>
                <a:ea typeface="Maven Pro"/>
                <a:cs typeface="Maven Pro"/>
                <a:sym typeface="Maven Pro"/>
              </a:rPr>
              <a:t> </a:t>
            </a:r>
            <a:r>
              <a:rPr lang="en"/>
              <a:t>products are the customers buying</a:t>
            </a:r>
            <a:endParaRPr/>
          </a:p>
        </p:txBody>
      </p:sp>
      <p:sp>
        <p:nvSpPr>
          <p:cNvPr id="191" name="Google Shape;191;p2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Raleway"/>
                <a:ea typeface="Raleway"/>
                <a:cs typeface="Raleway"/>
                <a:sym typeface="Raleway"/>
              </a:rPr>
              <a:t>03</a:t>
            </a:r>
            <a:endParaRPr sz="3000">
              <a:solidFill>
                <a:schemeClr val="dk2"/>
              </a:solidFill>
              <a:latin typeface="Raleway"/>
              <a:ea typeface="Raleway"/>
              <a:cs typeface="Raleway"/>
              <a:sym typeface="Raleway"/>
            </a:endParaRPr>
          </a:p>
        </p:txBody>
      </p:sp>
      <p:sp>
        <p:nvSpPr>
          <p:cNvPr id="192" name="Google Shape;192;p26"/>
          <p:cNvSpPr txBox="1"/>
          <p:nvPr/>
        </p:nvSpPr>
        <p:spPr>
          <a:xfrm>
            <a:off x="5101600" y="916525"/>
            <a:ext cx="3645600" cy="248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0"/>
              </a:spcAft>
              <a:buNone/>
            </a:pPr>
            <a:r>
              <a:rPr b="1" lang="en" sz="1100">
                <a:solidFill>
                  <a:srgbClr val="374151"/>
                </a:solidFill>
              </a:rPr>
              <a:t>Buying </a:t>
            </a:r>
            <a:endParaRPr b="1" sz="1100">
              <a:solidFill>
                <a:srgbClr val="374151"/>
              </a:solidFill>
            </a:endParaRPr>
          </a:p>
          <a:p>
            <a:pPr indent="-298450" lvl="0" marL="457200" rtl="0" algn="just">
              <a:lnSpc>
                <a:spcPct val="115000"/>
              </a:lnSpc>
              <a:spcBef>
                <a:spcPts val="1500"/>
              </a:spcBef>
              <a:spcAft>
                <a:spcPts val="0"/>
              </a:spcAft>
              <a:buClr>
                <a:srgbClr val="374151"/>
              </a:buClr>
              <a:buSzPts val="1100"/>
              <a:buChar char="●"/>
            </a:pPr>
            <a:r>
              <a:rPr lang="en" sz="1100">
                <a:solidFill>
                  <a:srgbClr val="374151"/>
                </a:solidFill>
              </a:rPr>
              <a:t>accounts products </a:t>
            </a:r>
            <a:endParaRPr sz="1100">
              <a:solidFill>
                <a:srgbClr val="374151"/>
              </a:solidFill>
            </a:endParaRPr>
          </a:p>
          <a:p>
            <a:pPr indent="-298450" lvl="0" marL="457200" rtl="0" algn="just">
              <a:lnSpc>
                <a:spcPct val="115000"/>
              </a:lnSpc>
              <a:spcBef>
                <a:spcPts val="0"/>
              </a:spcBef>
              <a:spcAft>
                <a:spcPts val="0"/>
              </a:spcAft>
              <a:buClr>
                <a:srgbClr val="374151"/>
              </a:buClr>
              <a:buSzPts val="1100"/>
              <a:buChar char="●"/>
            </a:pPr>
            <a:r>
              <a:rPr lang="en" sz="1100">
                <a:solidFill>
                  <a:srgbClr val="374151"/>
                </a:solidFill>
              </a:rPr>
              <a:t>debit cards </a:t>
            </a:r>
            <a:endParaRPr sz="1100">
              <a:solidFill>
                <a:srgbClr val="374151"/>
              </a:solidFill>
            </a:endParaRPr>
          </a:p>
          <a:p>
            <a:pPr indent="-298450" lvl="0" marL="457200" rtl="0" algn="just">
              <a:lnSpc>
                <a:spcPct val="115000"/>
              </a:lnSpc>
              <a:spcBef>
                <a:spcPts val="0"/>
              </a:spcBef>
              <a:spcAft>
                <a:spcPts val="0"/>
              </a:spcAft>
              <a:buClr>
                <a:srgbClr val="374151"/>
              </a:buClr>
              <a:buSzPts val="1100"/>
              <a:buChar char="●"/>
            </a:pPr>
            <a:r>
              <a:rPr lang="en" sz="1100">
                <a:solidFill>
                  <a:srgbClr val="374151"/>
                </a:solidFill>
              </a:rPr>
              <a:t>short-term deposits. </a:t>
            </a:r>
            <a:endParaRPr sz="1100">
              <a:solidFill>
                <a:srgbClr val="374151"/>
              </a:solidFill>
            </a:endParaRPr>
          </a:p>
          <a:p>
            <a:pPr indent="0" lvl="0" marL="0" rtl="0" algn="just">
              <a:lnSpc>
                <a:spcPct val="115000"/>
              </a:lnSpc>
              <a:spcBef>
                <a:spcPts val="1500"/>
              </a:spcBef>
              <a:spcAft>
                <a:spcPts val="0"/>
              </a:spcAft>
              <a:buNone/>
            </a:pPr>
            <a:r>
              <a:rPr b="1" lang="en" sz="1100">
                <a:solidFill>
                  <a:srgbClr val="374151"/>
                </a:solidFill>
              </a:rPr>
              <a:t>Not Buying </a:t>
            </a:r>
            <a:endParaRPr b="1" sz="1100">
              <a:solidFill>
                <a:srgbClr val="374151"/>
              </a:solidFill>
            </a:endParaRPr>
          </a:p>
          <a:p>
            <a:pPr indent="-298450" lvl="0" marL="457200" rtl="0" algn="just">
              <a:lnSpc>
                <a:spcPct val="115000"/>
              </a:lnSpc>
              <a:spcBef>
                <a:spcPts val="1500"/>
              </a:spcBef>
              <a:spcAft>
                <a:spcPts val="0"/>
              </a:spcAft>
              <a:buClr>
                <a:srgbClr val="374151"/>
              </a:buClr>
              <a:buSzPts val="1100"/>
              <a:buChar char="●"/>
            </a:pPr>
            <a:r>
              <a:rPr lang="en" sz="1100">
                <a:solidFill>
                  <a:srgbClr val="374151"/>
                </a:solidFill>
              </a:rPr>
              <a:t>Long-term deposits</a:t>
            </a:r>
            <a:endParaRPr sz="1100">
              <a:solidFill>
                <a:srgbClr val="374151"/>
              </a:solidFill>
            </a:endParaRPr>
          </a:p>
          <a:p>
            <a:pPr indent="-298450" lvl="0" marL="457200" rtl="0" algn="just">
              <a:lnSpc>
                <a:spcPct val="115000"/>
              </a:lnSpc>
              <a:spcBef>
                <a:spcPts val="0"/>
              </a:spcBef>
              <a:spcAft>
                <a:spcPts val="0"/>
              </a:spcAft>
              <a:buClr>
                <a:srgbClr val="374151"/>
              </a:buClr>
              <a:buSzPts val="1100"/>
              <a:buChar char="●"/>
            </a:pPr>
            <a:r>
              <a:rPr lang="en" sz="1100">
                <a:solidFill>
                  <a:srgbClr val="374151"/>
                </a:solidFill>
              </a:rPr>
              <a:t> mortgages, </a:t>
            </a:r>
            <a:endParaRPr sz="1100">
              <a:solidFill>
                <a:srgbClr val="374151"/>
              </a:solidFill>
            </a:endParaRPr>
          </a:p>
          <a:p>
            <a:pPr indent="-298450" lvl="0" marL="457200" rtl="0" algn="just">
              <a:lnSpc>
                <a:spcPct val="115000"/>
              </a:lnSpc>
              <a:spcBef>
                <a:spcPts val="0"/>
              </a:spcBef>
              <a:spcAft>
                <a:spcPts val="0"/>
              </a:spcAft>
              <a:buClr>
                <a:srgbClr val="374151"/>
              </a:buClr>
              <a:buSzPts val="1100"/>
              <a:buChar char="●"/>
            </a:pPr>
            <a:r>
              <a:rPr lang="en" sz="1100">
                <a:solidFill>
                  <a:srgbClr val="374151"/>
                </a:solidFill>
              </a:rPr>
              <a:t>Securities</a:t>
            </a:r>
            <a:endParaRPr sz="1100">
              <a:solidFill>
                <a:srgbClr val="374151"/>
              </a:solidFill>
            </a:endParaRPr>
          </a:p>
          <a:p>
            <a:pPr indent="-298450" lvl="0" marL="457200" rtl="0" algn="just">
              <a:lnSpc>
                <a:spcPct val="115000"/>
              </a:lnSpc>
              <a:spcBef>
                <a:spcPts val="0"/>
              </a:spcBef>
              <a:spcAft>
                <a:spcPts val="0"/>
              </a:spcAft>
              <a:buClr>
                <a:srgbClr val="374151"/>
              </a:buClr>
              <a:buSzPts val="1100"/>
              <a:buChar char="●"/>
            </a:pPr>
            <a:r>
              <a:rPr lang="en" sz="1100">
                <a:solidFill>
                  <a:srgbClr val="374151"/>
                </a:solidFill>
              </a:rPr>
              <a:t> investment funds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805075" y="524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Account product</a:t>
            </a:r>
            <a:endParaRPr/>
          </a:p>
        </p:txBody>
      </p:sp>
      <p:pic>
        <p:nvPicPr>
          <p:cNvPr id="198" name="Google Shape;198;p27"/>
          <p:cNvPicPr preferRelativeResize="0"/>
          <p:nvPr/>
        </p:nvPicPr>
        <p:blipFill>
          <a:blip r:embed="rId3">
            <a:alphaModFix/>
          </a:blip>
          <a:stretch>
            <a:fillRect/>
          </a:stretch>
        </p:blipFill>
        <p:spPr>
          <a:xfrm>
            <a:off x="569725" y="1469200"/>
            <a:ext cx="2830225" cy="148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805075" y="524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Saving and investment </a:t>
            </a:r>
            <a:r>
              <a:rPr lang="en"/>
              <a:t>product</a:t>
            </a:r>
            <a:endParaRPr/>
          </a:p>
        </p:txBody>
      </p:sp>
      <p:pic>
        <p:nvPicPr>
          <p:cNvPr id="204" name="Google Shape;204;p28"/>
          <p:cNvPicPr preferRelativeResize="0"/>
          <p:nvPr/>
        </p:nvPicPr>
        <p:blipFill>
          <a:blip r:embed="rId3">
            <a:alphaModFix/>
          </a:blip>
          <a:stretch>
            <a:fillRect/>
          </a:stretch>
        </p:blipFill>
        <p:spPr>
          <a:xfrm>
            <a:off x="834525" y="1345725"/>
            <a:ext cx="7629799" cy="3685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805075" y="524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Finance </a:t>
            </a:r>
            <a:r>
              <a:rPr lang="en"/>
              <a:t>product</a:t>
            </a:r>
            <a:endParaRPr/>
          </a:p>
        </p:txBody>
      </p:sp>
      <p:pic>
        <p:nvPicPr>
          <p:cNvPr id="210" name="Google Shape;210;p29"/>
          <p:cNvPicPr preferRelativeResize="0"/>
          <p:nvPr/>
        </p:nvPicPr>
        <p:blipFill>
          <a:blip r:embed="rId3">
            <a:alphaModFix/>
          </a:blip>
          <a:stretch>
            <a:fillRect/>
          </a:stretch>
        </p:blipFill>
        <p:spPr>
          <a:xfrm>
            <a:off x="1024425" y="1355125"/>
            <a:ext cx="7250000" cy="3648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4" name="Shape 214"/>
        <p:cNvGrpSpPr/>
        <p:nvPr/>
      </p:nvGrpSpPr>
      <p:grpSpPr>
        <a:xfrm>
          <a:off x="0" y="0"/>
          <a:ext cx="0" cy="0"/>
          <a:chOff x="0" y="0"/>
          <a:chExt cx="0" cy="0"/>
        </a:xfrm>
      </p:grpSpPr>
      <p:sp>
        <p:nvSpPr>
          <p:cNvPr id="215" name="Google Shape;215;p30"/>
          <p:cNvSpPr txBox="1"/>
          <p:nvPr>
            <p:ph type="title"/>
          </p:nvPr>
        </p:nvSpPr>
        <p:spPr>
          <a:xfrm>
            <a:off x="729450" y="86430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a:t>
            </a:r>
            <a:endParaRPr b="0"/>
          </a:p>
        </p:txBody>
      </p:sp>
      <p:sp>
        <p:nvSpPr>
          <p:cNvPr id="216" name="Google Shape;216;p30"/>
          <p:cNvSpPr txBox="1"/>
          <p:nvPr>
            <p:ph type="title"/>
          </p:nvPr>
        </p:nvSpPr>
        <p:spPr>
          <a:xfrm>
            <a:off x="729450" y="1745716"/>
            <a:ext cx="7021200" cy="2211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0" lang="en" sz="1600" u="sng">
                <a:latin typeface="Lato"/>
                <a:ea typeface="Lato"/>
                <a:cs typeface="Lato"/>
                <a:sym typeface="Lato"/>
              </a:rPr>
              <a:t>Aim</a:t>
            </a:r>
            <a:endParaRPr b="0" sz="1600" u="sng">
              <a:latin typeface="Lato"/>
              <a:ea typeface="Lato"/>
              <a:cs typeface="Lato"/>
              <a:sym typeface="Lato"/>
            </a:endParaRPr>
          </a:p>
          <a:p>
            <a:pPr indent="0" lvl="0" marL="0" rtl="0" algn="l">
              <a:lnSpc>
                <a:spcPct val="90000"/>
              </a:lnSpc>
              <a:spcBef>
                <a:spcPts val="1600"/>
              </a:spcBef>
              <a:spcAft>
                <a:spcPts val="1600"/>
              </a:spcAft>
              <a:buNone/>
            </a:pPr>
            <a:r>
              <a:rPr b="0" lang="en" sz="1600">
                <a:latin typeface="Lato"/>
                <a:ea typeface="Lato"/>
                <a:cs typeface="Lato"/>
                <a:sym typeface="Lato"/>
              </a:rPr>
              <a:t>Identify a customer group or groups who have the most chance of increasing the profitability</a:t>
            </a:r>
            <a:r>
              <a:rPr b="0" lang="en" sz="1700">
                <a:solidFill>
                  <a:srgbClr val="424242"/>
                </a:solidFill>
                <a:latin typeface="Nunito"/>
                <a:ea typeface="Nunito"/>
                <a:cs typeface="Nunito"/>
                <a:sym typeface="Nunito"/>
              </a:rPr>
              <a:t> </a:t>
            </a:r>
            <a:endParaRPr b="0"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Model</a:t>
            </a:r>
            <a:endParaRPr/>
          </a:p>
        </p:txBody>
      </p:sp>
      <p:sp>
        <p:nvSpPr>
          <p:cNvPr id="222" name="Google Shape;22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700">
                <a:solidFill>
                  <a:srgbClr val="424242"/>
                </a:solidFill>
                <a:latin typeface="Nunito"/>
                <a:ea typeface="Nunito"/>
                <a:cs typeface="Nunito"/>
                <a:sym typeface="Nunito"/>
              </a:rPr>
              <a:t>Unsupervised machine learning can be used to group similar customers together</a:t>
            </a:r>
            <a:endParaRPr sz="1700">
              <a:solidFill>
                <a:srgbClr val="424242"/>
              </a:solidFill>
              <a:latin typeface="Nunito"/>
              <a:ea typeface="Nunito"/>
              <a:cs typeface="Nunito"/>
              <a:sym typeface="Nunito"/>
            </a:endParaRPr>
          </a:p>
          <a:p>
            <a:pPr indent="0" lvl="0" marL="0" rtl="0" algn="l">
              <a:lnSpc>
                <a:spcPct val="90000"/>
              </a:lnSpc>
              <a:spcBef>
                <a:spcPts val="1600"/>
              </a:spcBef>
              <a:spcAft>
                <a:spcPts val="1600"/>
              </a:spcAft>
              <a:buNone/>
            </a:pPr>
            <a:r>
              <a:rPr lang="en" sz="1700">
                <a:solidFill>
                  <a:srgbClr val="424242"/>
                </a:solidFill>
                <a:latin typeface="Nunito"/>
                <a:ea typeface="Nunito"/>
                <a:cs typeface="Nunito"/>
                <a:sym typeface="Nunito"/>
              </a:rPr>
              <a:t>K-means model </a:t>
            </a:r>
            <a:endParaRPr sz="1700">
              <a:solidFill>
                <a:srgbClr val="42424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27650" y="1311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28" name="Google Shape;228;p32"/>
          <p:cNvSpPr txBox="1"/>
          <p:nvPr/>
        </p:nvSpPr>
        <p:spPr>
          <a:xfrm>
            <a:off x="1006000" y="2157750"/>
            <a:ext cx="7488300" cy="19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rgbClr val="374151"/>
                </a:solidFill>
                <a:latin typeface="Lato"/>
                <a:ea typeface="Lato"/>
                <a:cs typeface="Lato"/>
                <a:sym typeface="Lato"/>
              </a:rPr>
              <a:t>The need for clustering customers based on these characteristics are</a:t>
            </a:r>
            <a:endParaRPr sz="1100">
              <a:solidFill>
                <a:srgbClr val="374151"/>
              </a:solidFill>
              <a:latin typeface="Lato"/>
              <a:ea typeface="Lato"/>
              <a:cs typeface="Lato"/>
              <a:sym typeface="Lato"/>
            </a:endParaRPr>
          </a:p>
          <a:p>
            <a:pPr indent="-298450" lvl="0" marL="457200" rtl="0" algn="l">
              <a:lnSpc>
                <a:spcPct val="115000"/>
              </a:lnSpc>
              <a:spcBef>
                <a:spcPts val="1200"/>
              </a:spcBef>
              <a:spcAft>
                <a:spcPts val="0"/>
              </a:spcAft>
              <a:buClr>
                <a:schemeClr val="dk1"/>
              </a:buClr>
              <a:buSzPts val="1100"/>
              <a:buFont typeface="Lato"/>
              <a:buChar char="●"/>
            </a:pPr>
            <a:r>
              <a:rPr lang="en" sz="1100">
                <a:solidFill>
                  <a:srgbClr val="374151"/>
                </a:solidFill>
                <a:latin typeface="Lato"/>
                <a:ea typeface="Lato"/>
                <a:cs typeface="Lato"/>
                <a:sym typeface="Lato"/>
              </a:rPr>
              <a:t>to understand the different customer segments and their behaviors.</a:t>
            </a:r>
            <a:endParaRPr sz="1100">
              <a:solidFill>
                <a:srgbClr val="374151"/>
              </a:solidFill>
              <a:latin typeface="Lato"/>
              <a:ea typeface="Lato"/>
              <a:cs typeface="Lato"/>
              <a:sym typeface="Lato"/>
            </a:endParaRPr>
          </a:p>
          <a:p>
            <a:pPr indent="-298450" lvl="0" marL="457200" rtl="0" algn="l">
              <a:lnSpc>
                <a:spcPct val="115000"/>
              </a:lnSpc>
              <a:spcBef>
                <a:spcPts val="1000"/>
              </a:spcBef>
              <a:spcAft>
                <a:spcPts val="0"/>
              </a:spcAft>
              <a:buClr>
                <a:schemeClr val="dk1"/>
              </a:buClr>
              <a:buSzPts val="1100"/>
              <a:buFont typeface="Lato"/>
              <a:buChar char="●"/>
            </a:pPr>
            <a:r>
              <a:rPr lang="en" sz="1100">
                <a:solidFill>
                  <a:srgbClr val="374151"/>
                </a:solidFill>
              </a:rPr>
              <a:t>Grouping customers with similar characteristics makes it easier to create targeted marketing strategies, allocate resources effectively, improve customer retention rates, and attract new customers.</a:t>
            </a:r>
            <a:endParaRPr sz="1100">
              <a:solidFill>
                <a:srgbClr val="374151"/>
              </a:solidFill>
            </a:endParaRPr>
          </a:p>
          <a:p>
            <a:pPr indent="-298450" lvl="0" marL="457200" rtl="0" algn="l">
              <a:lnSpc>
                <a:spcPct val="115000"/>
              </a:lnSpc>
              <a:spcBef>
                <a:spcPts val="1000"/>
              </a:spcBef>
              <a:spcAft>
                <a:spcPts val="1200"/>
              </a:spcAft>
              <a:buClr>
                <a:schemeClr val="dk1"/>
              </a:buClr>
              <a:buSzPts val="1100"/>
              <a:buFont typeface="Lato"/>
              <a:buChar char="●"/>
            </a:pPr>
            <a:r>
              <a:rPr lang="en" sz="1100">
                <a:solidFill>
                  <a:srgbClr val="374151"/>
                </a:solidFill>
              </a:rPr>
              <a:t>Clustering also helps identify potential areas for product development and innovation, such as focusing on developing and promoting specific account types or developing more competitive loan products to attract and retain customers.</a:t>
            </a:r>
            <a:endParaRPr sz="1100">
              <a:solidFill>
                <a:srgbClr val="37415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27650" y="1311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34" name="Google Shape;234;p33"/>
          <p:cNvSpPr txBox="1"/>
          <p:nvPr/>
        </p:nvSpPr>
        <p:spPr>
          <a:xfrm>
            <a:off x="928050" y="1891200"/>
            <a:ext cx="7488300" cy="3881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000"/>
              </a:spcBef>
              <a:spcAft>
                <a:spcPts val="0"/>
              </a:spcAft>
              <a:buClr>
                <a:schemeClr val="dk1"/>
              </a:buClr>
              <a:buSzPts val="1100"/>
              <a:buFont typeface="Lato"/>
              <a:buChar char="●"/>
            </a:pPr>
            <a:r>
              <a:rPr lang="en" sz="1100">
                <a:solidFill>
                  <a:srgbClr val="374151"/>
                </a:solidFill>
                <a:latin typeface="Lato"/>
                <a:ea typeface="Lato"/>
                <a:cs typeface="Lato"/>
                <a:sym typeface="Lato"/>
              </a:rPr>
              <a:t>To understand the customers buying </a:t>
            </a:r>
            <a:r>
              <a:rPr lang="en" sz="1100">
                <a:solidFill>
                  <a:srgbClr val="374151"/>
                </a:solidFill>
                <a:latin typeface="Lato"/>
                <a:ea typeface="Lato"/>
                <a:cs typeface="Lato"/>
                <a:sym typeface="Lato"/>
              </a:rPr>
              <a:t>patterns</a:t>
            </a:r>
            <a:r>
              <a:rPr lang="en" sz="1100">
                <a:solidFill>
                  <a:srgbClr val="374151"/>
                </a:solidFill>
                <a:latin typeface="Lato"/>
                <a:ea typeface="Lato"/>
                <a:cs typeface="Lato"/>
                <a:sym typeface="Lato"/>
              </a:rPr>
              <a:t> and churn groups were created</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rPr lang="en" sz="1100">
                <a:solidFill>
                  <a:srgbClr val="374151"/>
                </a:solidFill>
                <a:latin typeface="Lato"/>
                <a:ea typeface="Lato"/>
                <a:cs typeface="Lato"/>
                <a:sym typeface="Lato"/>
              </a:rPr>
              <a:t>Segmentation was based on </a:t>
            </a:r>
            <a:endParaRPr sz="1100">
              <a:solidFill>
                <a:srgbClr val="374151"/>
              </a:solidFill>
              <a:latin typeface="Lato"/>
              <a:ea typeface="Lato"/>
              <a:cs typeface="Lato"/>
              <a:sym typeface="Lato"/>
            </a:endParaRPr>
          </a:p>
          <a:p>
            <a:pPr indent="-298450" lvl="0" marL="457200" rtl="0" algn="l">
              <a:lnSpc>
                <a:spcPct val="115000"/>
              </a:lnSpc>
              <a:spcBef>
                <a:spcPts val="1200"/>
              </a:spcBef>
              <a:spcAft>
                <a:spcPts val="0"/>
              </a:spcAft>
              <a:buClr>
                <a:srgbClr val="374151"/>
              </a:buClr>
              <a:buSzPts val="1100"/>
              <a:buFont typeface="Lato"/>
              <a:buChar char="●"/>
            </a:pPr>
            <a:r>
              <a:rPr lang="en" sz="1100">
                <a:solidFill>
                  <a:srgbClr val="374151"/>
                </a:solidFill>
                <a:latin typeface="Lato"/>
                <a:ea typeface="Lato"/>
                <a:cs typeface="Lato"/>
                <a:sym typeface="Lato"/>
              </a:rPr>
              <a:t>Products bought per age group </a:t>
            </a:r>
            <a:endParaRPr sz="1100">
              <a:solidFill>
                <a:srgbClr val="374151"/>
              </a:solidFill>
              <a:latin typeface="Lato"/>
              <a:ea typeface="Lato"/>
              <a:cs typeface="Lato"/>
              <a:sym typeface="Lato"/>
            </a:endParaRPr>
          </a:p>
          <a:p>
            <a:pPr indent="-298450" lvl="0" marL="457200" rtl="0" algn="l">
              <a:lnSpc>
                <a:spcPct val="115000"/>
              </a:lnSpc>
              <a:spcBef>
                <a:spcPts val="0"/>
              </a:spcBef>
              <a:spcAft>
                <a:spcPts val="0"/>
              </a:spcAft>
              <a:buClr>
                <a:srgbClr val="374151"/>
              </a:buClr>
              <a:buSzPts val="1100"/>
              <a:buFont typeface="Lato"/>
              <a:buChar char="●"/>
            </a:pPr>
            <a:r>
              <a:rPr lang="en" sz="1100">
                <a:solidFill>
                  <a:srgbClr val="374151"/>
                </a:solidFill>
                <a:latin typeface="Lato"/>
                <a:ea typeface="Lato"/>
                <a:cs typeface="Lato"/>
                <a:sym typeface="Lato"/>
              </a:rPr>
              <a:t>Is the customer likely to continue being a customer </a:t>
            </a:r>
            <a:endParaRPr sz="1100">
              <a:solidFill>
                <a:srgbClr val="374151"/>
              </a:solidFill>
              <a:latin typeface="Lato"/>
              <a:ea typeface="Lato"/>
              <a:cs typeface="Lato"/>
              <a:sym typeface="Lato"/>
            </a:endParaRPr>
          </a:p>
          <a:p>
            <a:pPr indent="-298450" lvl="0" marL="457200" rtl="0" algn="l">
              <a:lnSpc>
                <a:spcPct val="115000"/>
              </a:lnSpc>
              <a:spcBef>
                <a:spcPts val="0"/>
              </a:spcBef>
              <a:spcAft>
                <a:spcPts val="0"/>
              </a:spcAft>
              <a:buClr>
                <a:srgbClr val="374151"/>
              </a:buClr>
              <a:buSzPts val="1100"/>
              <a:buFont typeface="Lato"/>
              <a:buChar char="●"/>
            </a:pPr>
            <a:r>
              <a:rPr lang="en" sz="1100">
                <a:solidFill>
                  <a:srgbClr val="374151"/>
                </a:solidFill>
                <a:latin typeface="Lato"/>
                <a:ea typeface="Lato"/>
                <a:cs typeface="Lato"/>
                <a:sym typeface="Lato"/>
              </a:rPr>
              <a:t>Is the customer new or a long term customer </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37415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374151"/>
              </a:solidFill>
              <a:latin typeface="Lato"/>
              <a:ea typeface="Lato"/>
              <a:cs typeface="Lato"/>
              <a:sym typeface="Lato"/>
            </a:endParaRPr>
          </a:p>
          <a:p>
            <a:pPr indent="0" lvl="0" marL="0" rtl="0" algn="l">
              <a:lnSpc>
                <a:spcPct val="115000"/>
              </a:lnSpc>
              <a:spcBef>
                <a:spcPts val="1200"/>
              </a:spcBef>
              <a:spcAft>
                <a:spcPts val="1200"/>
              </a:spcAft>
              <a:buNone/>
            </a:pPr>
            <a:r>
              <a:t/>
            </a:r>
            <a:endParaRPr sz="1100">
              <a:solidFill>
                <a:srgbClr val="37415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The most promising segment is 8</a:t>
            </a:r>
            <a:endParaRPr/>
          </a:p>
        </p:txBody>
      </p:sp>
      <p:sp>
        <p:nvSpPr>
          <p:cNvPr id="240" name="Google Shape;24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500"/>
              </a:spcBef>
              <a:spcAft>
                <a:spcPts val="0"/>
              </a:spcAft>
              <a:buClr>
                <a:schemeClr val="dk1"/>
              </a:buClr>
              <a:buSzPts val="1300"/>
              <a:buChar char="➔"/>
            </a:pPr>
            <a:r>
              <a:rPr lang="en">
                <a:solidFill>
                  <a:srgbClr val="374151"/>
                </a:solidFill>
              </a:rPr>
              <a:t>Customers in this cluster have a high proportion of </a:t>
            </a:r>
            <a:r>
              <a:rPr lang="en">
                <a:solidFill>
                  <a:schemeClr val="dk1"/>
                </a:solidFill>
              </a:rPr>
              <a:t>"emc_account"</a:t>
            </a:r>
            <a:r>
              <a:rPr lang="en">
                <a:solidFill>
                  <a:srgbClr val="374151"/>
                </a:solidFill>
              </a:rPr>
              <a:t> and</a:t>
            </a:r>
            <a:r>
              <a:rPr lang="en">
                <a:solidFill>
                  <a:schemeClr val="dk1"/>
                </a:solidFill>
              </a:rPr>
              <a:t> "debit_card" </a:t>
            </a:r>
            <a:r>
              <a:rPr lang="en">
                <a:solidFill>
                  <a:srgbClr val="374151"/>
                </a:solidFill>
              </a:rPr>
              <a:t>products, which suggests that they use them for everyday transactions.</a:t>
            </a:r>
            <a:endParaRPr>
              <a:solidFill>
                <a:srgbClr val="374151"/>
              </a:solidFill>
            </a:endParaRPr>
          </a:p>
          <a:p>
            <a:pPr indent="-311150" lvl="0" marL="457200" rtl="0" algn="l">
              <a:lnSpc>
                <a:spcPct val="100000"/>
              </a:lnSpc>
              <a:spcBef>
                <a:spcPts val="1000"/>
              </a:spcBef>
              <a:spcAft>
                <a:spcPts val="0"/>
              </a:spcAft>
              <a:buClr>
                <a:schemeClr val="dk1"/>
              </a:buClr>
              <a:buSzPts val="1300"/>
              <a:buChar char="➔"/>
            </a:pPr>
            <a:r>
              <a:rPr lang="en">
                <a:solidFill>
                  <a:srgbClr val="374151"/>
                </a:solidFill>
              </a:rPr>
              <a:t>High proportion of </a:t>
            </a:r>
            <a:r>
              <a:rPr lang="en">
                <a:solidFill>
                  <a:schemeClr val="dk1"/>
                </a:solidFill>
              </a:rPr>
              <a:t>payroll</a:t>
            </a:r>
            <a:r>
              <a:rPr lang="en">
                <a:solidFill>
                  <a:srgbClr val="374151"/>
                </a:solidFill>
              </a:rPr>
              <a:t> and </a:t>
            </a:r>
            <a:r>
              <a:rPr lang="en">
                <a:solidFill>
                  <a:schemeClr val="dk1"/>
                </a:solidFill>
              </a:rPr>
              <a:t>pension_plan products,</a:t>
            </a:r>
            <a:r>
              <a:rPr lang="en">
                <a:solidFill>
                  <a:srgbClr val="374151"/>
                </a:solidFill>
              </a:rPr>
              <a:t> indicating that they may be employed and planning for their retirement</a:t>
            </a:r>
            <a:endParaRPr>
              <a:solidFill>
                <a:srgbClr val="374151"/>
              </a:solidFill>
            </a:endParaRPr>
          </a:p>
          <a:p>
            <a:pPr indent="-311150" lvl="0" marL="457200" rtl="0" algn="l">
              <a:lnSpc>
                <a:spcPct val="100000"/>
              </a:lnSpc>
              <a:spcBef>
                <a:spcPts val="1000"/>
              </a:spcBef>
              <a:spcAft>
                <a:spcPts val="0"/>
              </a:spcAft>
              <a:buClr>
                <a:schemeClr val="dk1"/>
              </a:buClr>
              <a:buSzPts val="1300"/>
              <a:buChar char="➔"/>
            </a:pPr>
            <a:r>
              <a:rPr lang="en">
                <a:solidFill>
                  <a:srgbClr val="374151"/>
                </a:solidFill>
              </a:rPr>
              <a:t> </a:t>
            </a:r>
            <a:r>
              <a:rPr lang="en">
                <a:solidFill>
                  <a:schemeClr val="dk1"/>
                </a:solidFill>
              </a:rPr>
              <a:t>low</a:t>
            </a:r>
            <a:r>
              <a:rPr lang="en">
                <a:solidFill>
                  <a:srgbClr val="374151"/>
                </a:solidFill>
              </a:rPr>
              <a:t> "customer_type__lost"</a:t>
            </a:r>
            <a:endParaRPr>
              <a:solidFill>
                <a:srgbClr val="374151"/>
              </a:solidFill>
            </a:endParaRPr>
          </a:p>
          <a:p>
            <a:pPr indent="-311150" lvl="0" marL="457200" rtl="0" algn="l">
              <a:lnSpc>
                <a:spcPct val="100000"/>
              </a:lnSpc>
              <a:spcBef>
                <a:spcPts val="1500"/>
              </a:spcBef>
              <a:spcAft>
                <a:spcPts val="1000"/>
              </a:spcAft>
              <a:buClr>
                <a:schemeClr val="dk1"/>
              </a:buClr>
              <a:buSzPts val="1300"/>
              <a:buChar char="➔"/>
            </a:pPr>
            <a:r>
              <a:rPr lang="en">
                <a:solidFill>
                  <a:srgbClr val="374151"/>
                </a:solidFill>
              </a:rPr>
              <a:t>Highest average of repurchasing products over </a:t>
            </a:r>
            <a:r>
              <a:rPr lang="en">
                <a:solidFill>
                  <a:schemeClr val="accent3"/>
                </a:solidFill>
              </a:rPr>
              <a:t>70%</a:t>
            </a:r>
            <a:r>
              <a:rPr lang="en">
                <a:solidFill>
                  <a:srgbClr val="374151"/>
                </a:solidFill>
              </a:rPr>
              <a:t> repurchase at least </a:t>
            </a:r>
            <a:r>
              <a:rPr lang="en">
                <a:solidFill>
                  <a:schemeClr val="dk1"/>
                </a:solidFill>
              </a:rPr>
              <a:t>1 accounts_products </a:t>
            </a:r>
            <a:r>
              <a:rPr lang="en">
                <a:solidFill>
                  <a:srgbClr val="374151"/>
                </a:solidFill>
              </a:rPr>
              <a:t>and almost </a:t>
            </a:r>
            <a:r>
              <a:rPr lang="en">
                <a:solidFill>
                  <a:schemeClr val="accent3"/>
                </a:solidFill>
              </a:rPr>
              <a:t>60% </a:t>
            </a:r>
            <a:r>
              <a:rPr lang="en">
                <a:solidFill>
                  <a:srgbClr val="374151"/>
                </a:solidFill>
              </a:rPr>
              <a:t>repurchase  at least </a:t>
            </a:r>
            <a:r>
              <a:rPr lang="en">
                <a:solidFill>
                  <a:schemeClr val="dk1"/>
                </a:solidFill>
              </a:rPr>
              <a:t>1 financing_products</a:t>
            </a:r>
            <a:r>
              <a:rPr lang="en">
                <a:solidFill>
                  <a:srgbClr val="374151"/>
                </a:solidFill>
              </a:rPr>
              <a:t>.</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Proposal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2" name="Google Shape;142;p18"/>
          <p:cNvSpPr txBox="1"/>
          <p:nvPr>
            <p:ph idx="4294967295" type="subTitle"/>
          </p:nvPr>
        </p:nvSpPr>
        <p:spPr>
          <a:xfrm>
            <a:off x="4542975" y="1376352"/>
            <a:ext cx="4080000" cy="32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lt1"/>
                </a:solidFill>
                <a:hlinkClick action="ppaction://hlinksldjump" r:id="rId3">
                  <a:extLst>
                    <a:ext uri="{A12FA001-AC4F-418D-AE19-62706E023703}">
                      <ahyp:hlinkClr val="tx"/>
                    </a:ext>
                  </a:extLst>
                </a:hlinkClick>
              </a:rPr>
              <a:t>The Problem</a:t>
            </a:r>
            <a:endParaRPr sz="1600" u="sng">
              <a:solidFill>
                <a:srgbClr val="FFFFFF"/>
              </a:solidFill>
            </a:endParaRPr>
          </a:p>
          <a:p>
            <a:pPr indent="0" lvl="0" marL="0" rtl="0" algn="l">
              <a:lnSpc>
                <a:spcPct val="115000"/>
              </a:lnSpc>
              <a:spcBef>
                <a:spcPts val="1600"/>
              </a:spcBef>
              <a:spcAft>
                <a:spcPts val="0"/>
              </a:spcAft>
              <a:buNone/>
            </a:pPr>
            <a:r>
              <a:rPr lang="en" sz="1600" u="sng">
                <a:solidFill>
                  <a:srgbClr val="FFFFFF"/>
                </a:solidFill>
                <a:hlinkClick action="ppaction://hlinksldjump" r:id="rId4">
                  <a:extLst>
                    <a:ext uri="{A12FA001-AC4F-418D-AE19-62706E023703}">
                      <ahyp:hlinkClr val="tx"/>
                    </a:ext>
                  </a:extLst>
                </a:hlinkClick>
              </a:rPr>
              <a:t>The </a:t>
            </a:r>
            <a:r>
              <a:rPr lang="en" sz="1600" u="sng">
                <a:solidFill>
                  <a:srgbClr val="FFFFFF"/>
                </a:solidFill>
              </a:rPr>
              <a:t>Analysis</a:t>
            </a:r>
            <a:endParaRPr sz="1600">
              <a:solidFill>
                <a:srgbClr val="FFFFFF"/>
              </a:solidFill>
            </a:endParaRPr>
          </a:p>
          <a:p>
            <a:pPr indent="0" lvl="0" marL="0" rtl="0" algn="l">
              <a:lnSpc>
                <a:spcPct val="115000"/>
              </a:lnSpc>
              <a:spcBef>
                <a:spcPts val="1600"/>
              </a:spcBef>
              <a:spcAft>
                <a:spcPts val="0"/>
              </a:spcAft>
              <a:buNone/>
            </a:pPr>
            <a:r>
              <a:rPr lang="en" sz="1600" u="sng">
                <a:solidFill>
                  <a:srgbClr val="FFFFFF"/>
                </a:solidFill>
                <a:hlinkClick action="ppaction://hlinksldjump" r:id="rId5">
                  <a:extLst>
                    <a:ext uri="{A12FA001-AC4F-418D-AE19-62706E023703}">
                      <ahyp:hlinkClr val="tx"/>
                    </a:ext>
                  </a:extLst>
                </a:hlinkClick>
              </a:rPr>
              <a:t>Solution Proposal</a:t>
            </a:r>
            <a:endParaRPr sz="1600">
              <a:solidFill>
                <a:srgbClr val="FFFFFF"/>
              </a:solidFill>
            </a:endParaRPr>
          </a:p>
          <a:p>
            <a:pPr indent="0" lvl="0" marL="0" rtl="0" algn="l">
              <a:lnSpc>
                <a:spcPct val="115000"/>
              </a:lnSpc>
              <a:spcBef>
                <a:spcPts val="1600"/>
              </a:spcBef>
              <a:spcAft>
                <a:spcPts val="0"/>
              </a:spcAft>
              <a:buNone/>
            </a:pPr>
            <a:r>
              <a:rPr lang="en" sz="1600" u="sng">
                <a:solidFill>
                  <a:srgbClr val="FFFFFF"/>
                </a:solidFill>
              </a:rPr>
              <a:t>Models</a:t>
            </a:r>
            <a:endParaRPr sz="1600" u="sng">
              <a:solidFill>
                <a:srgbClr val="FFFFFF"/>
              </a:solidFill>
            </a:endParaRPr>
          </a:p>
          <a:p>
            <a:pPr indent="0" lvl="0" marL="0" rtl="0" algn="l">
              <a:lnSpc>
                <a:spcPct val="115000"/>
              </a:lnSpc>
              <a:spcBef>
                <a:spcPts val="1600"/>
              </a:spcBef>
              <a:spcAft>
                <a:spcPts val="0"/>
              </a:spcAft>
              <a:buNone/>
            </a:pPr>
            <a:r>
              <a:rPr lang="en" sz="1600" u="sng">
                <a:solidFill>
                  <a:srgbClr val="FFFFFF"/>
                </a:solidFill>
              </a:rPr>
              <a:t>KPIs</a:t>
            </a:r>
            <a:endParaRPr sz="1600" u="sng">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700">
                <a:solidFill>
                  <a:srgbClr val="424242"/>
                </a:solidFill>
                <a:latin typeface="Maven Pro"/>
                <a:ea typeface="Maven Pro"/>
                <a:cs typeface="Maven Pro"/>
                <a:sym typeface="Maven Pro"/>
              </a:rPr>
              <a:t>Upsell to existing customers </a:t>
            </a:r>
            <a:endParaRPr/>
          </a:p>
        </p:txBody>
      </p:sp>
      <p:sp>
        <p:nvSpPr>
          <p:cNvPr id="251" name="Google Shape;251;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a:solidFill>
                  <a:srgbClr val="FF9900"/>
                </a:solidFill>
              </a:rPr>
              <a:t>Aim</a:t>
            </a:r>
            <a:endParaRPr>
              <a:solidFill>
                <a:srgbClr val="FF9900"/>
              </a:solidFill>
            </a:endParaRPr>
          </a:p>
          <a:p>
            <a:pPr indent="-311150" lvl="0" marL="457200" rtl="0" algn="l">
              <a:lnSpc>
                <a:spcPct val="90000"/>
              </a:lnSpc>
              <a:spcBef>
                <a:spcPts val="1600"/>
              </a:spcBef>
              <a:spcAft>
                <a:spcPts val="0"/>
              </a:spcAft>
              <a:buClr>
                <a:schemeClr val="dk1"/>
              </a:buClr>
              <a:buSzPts val="1300"/>
              <a:buChar char="➔"/>
            </a:pPr>
            <a:r>
              <a:rPr lang="en">
                <a:solidFill>
                  <a:srgbClr val="374151"/>
                </a:solidFill>
              </a:rPr>
              <a:t>Create an email campaign for 10, 000 customers.</a:t>
            </a:r>
            <a:endParaRPr>
              <a:solidFill>
                <a:srgbClr val="374151"/>
              </a:solidFill>
            </a:endParaRPr>
          </a:p>
          <a:p>
            <a:pPr indent="-311150" lvl="0" marL="457200" rtl="0" algn="l">
              <a:lnSpc>
                <a:spcPct val="90000"/>
              </a:lnSpc>
              <a:spcBef>
                <a:spcPts val="1600"/>
              </a:spcBef>
              <a:spcAft>
                <a:spcPts val="0"/>
              </a:spcAft>
              <a:buClr>
                <a:schemeClr val="dk1"/>
              </a:buClr>
              <a:buSzPts val="1300"/>
              <a:buChar char="➔"/>
            </a:pPr>
            <a:r>
              <a:rPr lang="en">
                <a:solidFill>
                  <a:srgbClr val="374151"/>
                </a:solidFill>
              </a:rPr>
              <a:t>Recommend a product to them that they are most likely to buy. </a:t>
            </a:r>
            <a:endParaRPr>
              <a:solidFill>
                <a:srgbClr val="374151"/>
              </a:solidFill>
            </a:endParaRPr>
          </a:p>
          <a:p>
            <a:pPr indent="-311150" lvl="0" marL="457200" rtl="0" algn="l">
              <a:lnSpc>
                <a:spcPct val="90000"/>
              </a:lnSpc>
              <a:spcBef>
                <a:spcPts val="1000"/>
              </a:spcBef>
              <a:spcAft>
                <a:spcPts val="0"/>
              </a:spcAft>
              <a:buClr>
                <a:schemeClr val="dk1"/>
              </a:buClr>
              <a:buSzPts val="1300"/>
              <a:buChar char="➔"/>
            </a:pPr>
            <a:r>
              <a:rPr lang="en">
                <a:solidFill>
                  <a:srgbClr val="374151"/>
                </a:solidFill>
              </a:rPr>
              <a:t>Maximize the return of investment</a:t>
            </a:r>
            <a:r>
              <a:rPr lang="en" sz="1700">
                <a:solidFill>
                  <a:srgbClr val="424242"/>
                </a:solidFill>
                <a:latin typeface="Nunito"/>
                <a:ea typeface="Nunito"/>
                <a:cs typeface="Nunito"/>
                <a:sym typeface="Nunito"/>
              </a:rPr>
              <a:t>.</a:t>
            </a:r>
            <a:endParaRPr sz="1700">
              <a:solidFill>
                <a:srgbClr val="424242"/>
              </a:solidFill>
              <a:latin typeface="Nunito"/>
              <a:ea typeface="Nunito"/>
              <a:cs typeface="Nunito"/>
              <a:sym typeface="Nunito"/>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r>
              <a:rPr lang="en" sz="3700">
                <a:solidFill>
                  <a:srgbClr val="424242"/>
                </a:solidFill>
                <a:latin typeface="Maven Pro"/>
                <a:ea typeface="Maven Pro"/>
                <a:cs typeface="Maven Pro"/>
                <a:sym typeface="Maven Pro"/>
              </a:rPr>
              <a:t> </a:t>
            </a:r>
            <a:r>
              <a:rPr lang="en"/>
              <a:t> </a:t>
            </a:r>
            <a:endParaRPr/>
          </a:p>
        </p:txBody>
      </p:sp>
      <p:sp>
        <p:nvSpPr>
          <p:cNvPr id="257" name="Google Shape;257;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90000"/>
              </a:lnSpc>
              <a:spcBef>
                <a:spcPts val="1000"/>
              </a:spcBef>
              <a:spcAft>
                <a:spcPts val="0"/>
              </a:spcAft>
              <a:buClr>
                <a:schemeClr val="dk1"/>
              </a:buClr>
              <a:buSzPts val="1300"/>
              <a:buChar char="➔"/>
            </a:pPr>
            <a:r>
              <a:rPr lang="en">
                <a:solidFill>
                  <a:srgbClr val="374151"/>
                </a:solidFill>
              </a:rPr>
              <a:t>Classification machine learning models will be used to predict for each product group which customers will be most likely to buy the product .</a:t>
            </a:r>
            <a:endParaRPr>
              <a:solidFill>
                <a:srgbClr val="374151"/>
              </a:solidFill>
            </a:endParaRPr>
          </a:p>
          <a:p>
            <a:pPr indent="-311150" lvl="0" marL="457200" rtl="0" algn="l">
              <a:lnSpc>
                <a:spcPct val="90000"/>
              </a:lnSpc>
              <a:spcBef>
                <a:spcPts val="1000"/>
              </a:spcBef>
              <a:spcAft>
                <a:spcPts val="0"/>
              </a:spcAft>
              <a:buClr>
                <a:schemeClr val="dk1"/>
              </a:buClr>
              <a:buSzPts val="1300"/>
              <a:buChar char="➔"/>
            </a:pPr>
            <a:r>
              <a:rPr lang="en">
                <a:solidFill>
                  <a:srgbClr val="374151"/>
                </a:solidFill>
              </a:rPr>
              <a:t>As the aim is to maximize true positives, precision score will be optimized.</a:t>
            </a:r>
            <a:endParaRPr>
              <a:solidFill>
                <a:srgbClr val="374151"/>
              </a:solidFill>
            </a:endParaRPr>
          </a:p>
          <a:p>
            <a:pPr indent="-311150" lvl="0" marL="457200" rtl="0" algn="l">
              <a:lnSpc>
                <a:spcPct val="90000"/>
              </a:lnSpc>
              <a:spcBef>
                <a:spcPts val="1000"/>
              </a:spcBef>
              <a:spcAft>
                <a:spcPts val="1600"/>
              </a:spcAft>
              <a:buClr>
                <a:schemeClr val="dk1"/>
              </a:buClr>
              <a:buSzPts val="1300"/>
              <a:buChar char="➔"/>
            </a:pPr>
            <a:r>
              <a:rPr lang="en">
                <a:solidFill>
                  <a:srgbClr val="374151"/>
                </a:solidFill>
              </a:rPr>
              <a:t>3 separate models will be created - one for each group.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Using the past to predict the future </a:t>
            </a:r>
            <a:endParaRPr/>
          </a:p>
        </p:txBody>
      </p:sp>
      <p:sp>
        <p:nvSpPr>
          <p:cNvPr id="263" name="Google Shape;263;p38"/>
          <p:cNvSpPr txBox="1"/>
          <p:nvPr>
            <p:ph idx="1" type="body"/>
          </p:nvPr>
        </p:nvSpPr>
        <p:spPr>
          <a:xfrm>
            <a:off x="549425" y="2571750"/>
            <a:ext cx="4254600" cy="2424300"/>
          </a:xfrm>
          <a:prstGeom prst="rect">
            <a:avLst/>
          </a:prstGeom>
        </p:spPr>
        <p:txBody>
          <a:bodyPr anchorCtr="0" anchor="t" bIns="91425" lIns="91425" spcFirstLastPara="1" rIns="91425" wrap="square" tIns="91425">
            <a:noAutofit/>
          </a:bodyPr>
          <a:lstStyle/>
          <a:p>
            <a:pPr indent="0" lvl="0" marL="457200" rtl="0" algn="l">
              <a:lnSpc>
                <a:spcPct val="100000"/>
              </a:lnSpc>
              <a:spcBef>
                <a:spcPts val="1500"/>
              </a:spcBef>
              <a:spcAft>
                <a:spcPts val="0"/>
              </a:spcAft>
              <a:buNone/>
            </a:pPr>
            <a:r>
              <a:t/>
            </a:r>
            <a:endParaRPr sz="1000">
              <a:solidFill>
                <a:srgbClr val="374151"/>
              </a:solidFill>
              <a:latin typeface="Roboto"/>
              <a:ea typeface="Roboto"/>
              <a:cs typeface="Roboto"/>
              <a:sym typeface="Roboto"/>
            </a:endParaRPr>
          </a:p>
          <a:p>
            <a:pPr indent="0" lvl="0" marL="457200" rtl="0" algn="l">
              <a:lnSpc>
                <a:spcPct val="90000"/>
              </a:lnSpc>
              <a:spcBef>
                <a:spcPts val="1000"/>
              </a:spcBef>
              <a:spcAft>
                <a:spcPts val="0"/>
              </a:spcAft>
              <a:buNone/>
            </a:pPr>
            <a:r>
              <a:t/>
            </a:r>
            <a:endParaRPr>
              <a:solidFill>
                <a:srgbClr val="374151"/>
              </a:solidFill>
            </a:endParaRPr>
          </a:p>
          <a:p>
            <a:pPr indent="0" lvl="0" marL="0" rtl="0" algn="l">
              <a:spcBef>
                <a:spcPts val="1600"/>
              </a:spcBef>
              <a:spcAft>
                <a:spcPts val="1600"/>
              </a:spcAft>
              <a:buNone/>
            </a:pPr>
            <a:r>
              <a:t/>
            </a:r>
            <a:endParaRPr b="1" sz="3000">
              <a:solidFill>
                <a:schemeClr val="dk2"/>
              </a:solidFill>
              <a:latin typeface="Raleway"/>
              <a:ea typeface="Raleway"/>
              <a:cs typeface="Raleway"/>
              <a:sym typeface="Raleway"/>
            </a:endParaRPr>
          </a:p>
        </p:txBody>
      </p:sp>
      <p:sp>
        <p:nvSpPr>
          <p:cNvPr id="264" name="Google Shape;264;p38"/>
          <p:cNvSpPr txBox="1"/>
          <p:nvPr/>
        </p:nvSpPr>
        <p:spPr>
          <a:xfrm>
            <a:off x="549425" y="2233350"/>
            <a:ext cx="6882000" cy="1805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Analyzed customer purchase history for various product segments (credit cards, loans, mortgages, etc.)</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Utilized rolling window statistics to measure product usage duration for each customer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Generated new features based on usage duration to improve predictive models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Recommendations for relevant products based on customer behavior led to improved accuracy in product promotion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t/>
            </a:r>
            <a:endParaRPr sz="1000">
              <a:solidFill>
                <a:srgbClr val="37415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5" name="Google Shape;275;p40"/>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FFFFF"/>
                </a:solidFill>
              </a:rPr>
              <a:t>Information architecture</a:t>
            </a:r>
            <a:endParaRPr sz="1400">
              <a:solidFill>
                <a:srgbClr val="FFFFFF"/>
              </a:solidFill>
            </a:endParaRPr>
          </a:p>
        </p:txBody>
      </p:sp>
      <p:grpSp>
        <p:nvGrpSpPr>
          <p:cNvPr id="276" name="Google Shape;276;p40"/>
          <p:cNvGrpSpPr/>
          <p:nvPr/>
        </p:nvGrpSpPr>
        <p:grpSpPr>
          <a:xfrm>
            <a:off x="8784343" y="4842651"/>
            <a:ext cx="205500" cy="205200"/>
            <a:chOff x="3722577" y="4844551"/>
            <a:chExt cx="205500" cy="205200"/>
          </a:xfrm>
        </p:grpSpPr>
        <p:sp>
          <p:nvSpPr>
            <p:cNvPr id="277" name="Google Shape;277;p40"/>
            <p:cNvSpPr/>
            <p:nvPr/>
          </p:nvSpPr>
          <p:spPr>
            <a:xfrm>
              <a:off x="3722577" y="4844551"/>
              <a:ext cx="205500" cy="205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ic_lightbulb_green.png" id="278" name="Google Shape;278;p40"/>
            <p:cNvPicPr preferRelativeResize="0"/>
            <p:nvPr/>
          </p:nvPicPr>
          <p:blipFill rotWithShape="1">
            <a:blip r:embed="rId3">
              <a:alphaModFix/>
            </a:blip>
            <a:srcRect b="0" l="0" r="0" t="0"/>
            <a:stretch/>
          </p:blipFill>
          <p:spPr>
            <a:xfrm>
              <a:off x="3761069" y="4882185"/>
              <a:ext cx="128438" cy="128438"/>
            </a:xfrm>
            <a:prstGeom prst="rect">
              <a:avLst/>
            </a:prstGeom>
            <a:noFill/>
            <a:ln>
              <a:noFill/>
            </a:ln>
          </p:spPr>
        </p:pic>
      </p:grpSp>
      <p:sp>
        <p:nvSpPr>
          <p:cNvPr id="279" name="Google Shape;279;p40"/>
          <p:cNvSpPr/>
          <p:nvPr/>
        </p:nvSpPr>
        <p:spPr>
          <a:xfrm>
            <a:off x="4076975" y="635375"/>
            <a:ext cx="1005900" cy="703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Eeaymoney</a:t>
            </a:r>
            <a:endParaRPr b="1" sz="1100"/>
          </a:p>
        </p:txBody>
      </p:sp>
      <p:sp>
        <p:nvSpPr>
          <p:cNvPr id="280" name="Google Shape;280;p40"/>
          <p:cNvSpPr/>
          <p:nvPr/>
        </p:nvSpPr>
        <p:spPr>
          <a:xfrm>
            <a:off x="1173525" y="1863925"/>
            <a:ext cx="1005900" cy="703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1500"/>
              </a:spcBef>
              <a:spcAft>
                <a:spcPts val="1500"/>
              </a:spcAft>
              <a:buNone/>
            </a:pPr>
            <a:r>
              <a:rPr lang="en" sz="1100">
                <a:solidFill>
                  <a:srgbClr val="374151"/>
                </a:solidFill>
                <a:latin typeface="Lato"/>
                <a:ea typeface="Lato"/>
                <a:cs typeface="Lato"/>
                <a:sym typeface="Lato"/>
              </a:rPr>
              <a:t>Accounts Products</a:t>
            </a:r>
            <a:endParaRPr>
              <a:latin typeface="Lato"/>
              <a:ea typeface="Lato"/>
              <a:cs typeface="Lato"/>
              <a:sym typeface="Lato"/>
            </a:endParaRPr>
          </a:p>
        </p:txBody>
      </p:sp>
      <p:sp>
        <p:nvSpPr>
          <p:cNvPr id="281" name="Google Shape;281;p40"/>
          <p:cNvSpPr/>
          <p:nvPr/>
        </p:nvSpPr>
        <p:spPr>
          <a:xfrm>
            <a:off x="4069050" y="1863925"/>
            <a:ext cx="1005900" cy="703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1500"/>
              </a:spcBef>
              <a:spcAft>
                <a:spcPts val="1500"/>
              </a:spcAft>
              <a:buNone/>
            </a:pPr>
            <a:r>
              <a:rPr lang="en" sz="1100">
                <a:solidFill>
                  <a:srgbClr val="374151"/>
                </a:solidFill>
                <a:latin typeface="Lato"/>
                <a:ea typeface="Lato"/>
                <a:cs typeface="Lato"/>
                <a:sym typeface="Lato"/>
              </a:rPr>
              <a:t>Savings Products</a:t>
            </a:r>
            <a:endParaRPr>
              <a:latin typeface="Lato"/>
              <a:ea typeface="Lato"/>
              <a:cs typeface="Lato"/>
              <a:sym typeface="Lato"/>
            </a:endParaRPr>
          </a:p>
        </p:txBody>
      </p:sp>
      <p:sp>
        <p:nvSpPr>
          <p:cNvPr id="282" name="Google Shape;282;p40"/>
          <p:cNvSpPr/>
          <p:nvPr/>
        </p:nvSpPr>
        <p:spPr>
          <a:xfrm>
            <a:off x="6972500" y="1863925"/>
            <a:ext cx="1005900" cy="703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1500"/>
              </a:spcBef>
              <a:spcAft>
                <a:spcPts val="1500"/>
              </a:spcAft>
              <a:buNone/>
            </a:pPr>
            <a:r>
              <a:rPr lang="en" sz="1100">
                <a:solidFill>
                  <a:srgbClr val="374151"/>
                </a:solidFill>
                <a:latin typeface="Lato"/>
                <a:ea typeface="Lato"/>
                <a:cs typeface="Lato"/>
                <a:sym typeface="Lato"/>
              </a:rPr>
              <a:t>Finance Products</a:t>
            </a:r>
            <a:endParaRPr>
              <a:latin typeface="Lato"/>
              <a:ea typeface="Lato"/>
              <a:cs typeface="Lato"/>
              <a:sym typeface="Lato"/>
            </a:endParaRPr>
          </a:p>
        </p:txBody>
      </p:sp>
      <p:sp>
        <p:nvSpPr>
          <p:cNvPr id="283" name="Google Shape;283;p40"/>
          <p:cNvSpPr/>
          <p:nvPr/>
        </p:nvSpPr>
        <p:spPr>
          <a:xfrm>
            <a:off x="1181450" y="3037475"/>
            <a:ext cx="1005900" cy="7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XGB boosting</a:t>
            </a:r>
            <a:endParaRPr sz="1200">
              <a:latin typeface="Lato"/>
              <a:ea typeface="Lato"/>
              <a:cs typeface="Lato"/>
              <a:sym typeface="Lato"/>
            </a:endParaRPr>
          </a:p>
        </p:txBody>
      </p:sp>
      <p:sp>
        <p:nvSpPr>
          <p:cNvPr id="284" name="Google Shape;284;p40"/>
          <p:cNvSpPr/>
          <p:nvPr/>
        </p:nvSpPr>
        <p:spPr>
          <a:xfrm>
            <a:off x="4076975" y="3037475"/>
            <a:ext cx="1005900" cy="7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gradient boosting Classifier</a:t>
            </a:r>
            <a:endParaRPr/>
          </a:p>
        </p:txBody>
      </p:sp>
      <p:sp>
        <p:nvSpPr>
          <p:cNvPr id="285" name="Google Shape;285;p40"/>
          <p:cNvSpPr/>
          <p:nvPr/>
        </p:nvSpPr>
        <p:spPr>
          <a:xfrm>
            <a:off x="6972500" y="3037475"/>
            <a:ext cx="1005900" cy="7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XGB boosting</a:t>
            </a:r>
            <a:endParaRPr/>
          </a:p>
        </p:txBody>
      </p:sp>
      <p:cxnSp>
        <p:nvCxnSpPr>
          <p:cNvPr id="286" name="Google Shape;286;p40"/>
          <p:cNvCxnSpPr>
            <a:stCxn id="279" idx="2"/>
            <a:endCxn id="282" idx="0"/>
          </p:cNvCxnSpPr>
          <p:nvPr/>
        </p:nvCxnSpPr>
        <p:spPr>
          <a:xfrm flipH="1" rot="-5400000">
            <a:off x="5765225" y="153575"/>
            <a:ext cx="525000" cy="2895600"/>
          </a:xfrm>
          <a:prstGeom prst="bentConnector3">
            <a:avLst>
              <a:gd fmla="val 50005" name="adj1"/>
            </a:avLst>
          </a:prstGeom>
          <a:noFill/>
          <a:ln cap="flat" cmpd="sng" w="9525">
            <a:solidFill>
              <a:srgbClr val="FF9900"/>
            </a:solidFill>
            <a:prstDash val="solid"/>
            <a:round/>
            <a:headEnd len="med" w="med" type="none"/>
            <a:tailEnd len="med" w="med" type="none"/>
          </a:ln>
        </p:spPr>
      </p:cxnSp>
      <p:cxnSp>
        <p:nvCxnSpPr>
          <p:cNvPr id="287" name="Google Shape;287;p40"/>
          <p:cNvCxnSpPr>
            <a:stCxn id="279" idx="2"/>
            <a:endCxn id="280" idx="0"/>
          </p:cNvCxnSpPr>
          <p:nvPr/>
        </p:nvCxnSpPr>
        <p:spPr>
          <a:xfrm rot="5400000">
            <a:off x="2865725" y="149675"/>
            <a:ext cx="525000" cy="2903400"/>
          </a:xfrm>
          <a:prstGeom prst="bentConnector3">
            <a:avLst>
              <a:gd fmla="val 50005" name="adj1"/>
            </a:avLst>
          </a:prstGeom>
          <a:noFill/>
          <a:ln cap="flat" cmpd="sng" w="9525">
            <a:solidFill>
              <a:srgbClr val="FF9900"/>
            </a:solidFill>
            <a:prstDash val="solid"/>
            <a:round/>
            <a:headEnd len="med" w="med" type="none"/>
            <a:tailEnd len="med" w="med" type="none"/>
          </a:ln>
        </p:spPr>
      </p:cxnSp>
      <p:cxnSp>
        <p:nvCxnSpPr>
          <p:cNvPr id="288" name="Google Shape;288;p40"/>
          <p:cNvCxnSpPr>
            <a:stCxn id="279" idx="2"/>
            <a:endCxn id="281" idx="0"/>
          </p:cNvCxnSpPr>
          <p:nvPr/>
        </p:nvCxnSpPr>
        <p:spPr>
          <a:xfrm rot="5400000">
            <a:off x="4313525" y="1597475"/>
            <a:ext cx="525000" cy="7800"/>
          </a:xfrm>
          <a:prstGeom prst="bentConnector3">
            <a:avLst>
              <a:gd fmla="val 50005" name="adj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41"/>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94" name="Google Shape;294;p41"/>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FFFFF"/>
                </a:solidFill>
              </a:rPr>
              <a:t>Models</a:t>
            </a:r>
            <a:endParaRPr sz="1400">
              <a:solidFill>
                <a:srgbClr val="FFFFFF"/>
              </a:solidFill>
            </a:endParaRPr>
          </a:p>
        </p:txBody>
      </p:sp>
      <p:grpSp>
        <p:nvGrpSpPr>
          <p:cNvPr id="295" name="Google Shape;295;p41"/>
          <p:cNvGrpSpPr/>
          <p:nvPr/>
        </p:nvGrpSpPr>
        <p:grpSpPr>
          <a:xfrm flipH="1">
            <a:off x="117825" y="1730675"/>
            <a:ext cx="3132300" cy="525000"/>
            <a:chOff x="5330350" y="2313675"/>
            <a:chExt cx="3132300" cy="525000"/>
          </a:xfrm>
        </p:grpSpPr>
        <p:sp>
          <p:nvSpPr>
            <p:cNvPr id="296" name="Google Shape;296;p41"/>
            <p:cNvSpPr/>
            <p:nvPr/>
          </p:nvSpPr>
          <p:spPr>
            <a:xfrm>
              <a:off x="6175750" y="2313675"/>
              <a:ext cx="2286900" cy="525000"/>
            </a:xfrm>
            <a:prstGeom prst="roundRect">
              <a:avLst>
                <a:gd fmla="val 10171" name="adj"/>
              </a:avLst>
            </a:prstGeom>
            <a:solidFill>
              <a:srgbClr val="1A9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txBox="1"/>
            <p:nvPr/>
          </p:nvSpPr>
          <p:spPr>
            <a:xfrm>
              <a:off x="6278925" y="2387571"/>
              <a:ext cx="2097000" cy="3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200">
                  <a:solidFill>
                    <a:srgbClr val="FFFFFF"/>
                  </a:solidFill>
                  <a:latin typeface="Lato"/>
                  <a:ea typeface="Lato"/>
                  <a:cs typeface="Lato"/>
                  <a:sym typeface="Lato"/>
                </a:rPr>
                <a:t>What was the data like </a:t>
              </a:r>
              <a:endParaRPr sz="1200">
                <a:solidFill>
                  <a:srgbClr val="FFFFFF"/>
                </a:solidFill>
                <a:latin typeface="Lato"/>
                <a:ea typeface="Lato"/>
                <a:cs typeface="Lato"/>
                <a:sym typeface="Lato"/>
              </a:endParaRPr>
            </a:p>
          </p:txBody>
        </p:sp>
        <p:cxnSp>
          <p:nvCxnSpPr>
            <p:cNvPr id="298" name="Google Shape;298;p41"/>
            <p:cNvCxnSpPr/>
            <p:nvPr/>
          </p:nvCxnSpPr>
          <p:spPr>
            <a:xfrm>
              <a:off x="5330350" y="2578675"/>
              <a:ext cx="845400" cy="0"/>
            </a:xfrm>
            <a:prstGeom prst="straightConnector1">
              <a:avLst/>
            </a:prstGeom>
            <a:noFill/>
            <a:ln cap="flat" cmpd="sng" w="28575">
              <a:solidFill>
                <a:srgbClr val="1A9988"/>
              </a:solidFill>
              <a:prstDash val="solid"/>
              <a:round/>
              <a:headEnd len="med" w="med" type="oval"/>
              <a:tailEnd len="med" w="med" type="none"/>
            </a:ln>
          </p:spPr>
        </p:cxnSp>
      </p:grpSp>
      <p:grpSp>
        <p:nvGrpSpPr>
          <p:cNvPr id="299" name="Google Shape;299;p41"/>
          <p:cNvGrpSpPr/>
          <p:nvPr/>
        </p:nvGrpSpPr>
        <p:grpSpPr>
          <a:xfrm flipH="1">
            <a:off x="117825" y="3588250"/>
            <a:ext cx="3132300" cy="525000"/>
            <a:chOff x="5330350" y="2313675"/>
            <a:chExt cx="3132300" cy="525000"/>
          </a:xfrm>
        </p:grpSpPr>
        <p:sp>
          <p:nvSpPr>
            <p:cNvPr id="300" name="Google Shape;300;p41"/>
            <p:cNvSpPr/>
            <p:nvPr/>
          </p:nvSpPr>
          <p:spPr>
            <a:xfrm>
              <a:off x="6175750" y="2313675"/>
              <a:ext cx="2286900" cy="525000"/>
            </a:xfrm>
            <a:prstGeom prst="roundRect">
              <a:avLst>
                <a:gd fmla="val 10171" name="adj"/>
              </a:avLst>
            </a:prstGeom>
            <a:solidFill>
              <a:srgbClr val="1A9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txBox="1"/>
            <p:nvPr/>
          </p:nvSpPr>
          <p:spPr>
            <a:xfrm>
              <a:off x="6278925" y="2387571"/>
              <a:ext cx="2097000" cy="3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200">
                  <a:solidFill>
                    <a:srgbClr val="FFFFFF"/>
                  </a:solidFill>
                  <a:latin typeface="Lato"/>
                  <a:ea typeface="Lato"/>
                  <a:cs typeface="Lato"/>
                  <a:sym typeface="Lato"/>
                </a:rPr>
                <a:t>Scores validation </a:t>
              </a:r>
              <a:endParaRPr sz="1200">
                <a:solidFill>
                  <a:srgbClr val="FFFFFF"/>
                </a:solidFill>
                <a:latin typeface="Lato"/>
                <a:ea typeface="Lato"/>
                <a:cs typeface="Lato"/>
                <a:sym typeface="Lato"/>
              </a:endParaRPr>
            </a:p>
          </p:txBody>
        </p:sp>
        <p:cxnSp>
          <p:nvCxnSpPr>
            <p:cNvPr id="302" name="Google Shape;302;p41"/>
            <p:cNvCxnSpPr/>
            <p:nvPr/>
          </p:nvCxnSpPr>
          <p:spPr>
            <a:xfrm>
              <a:off x="5330350" y="2578675"/>
              <a:ext cx="845400" cy="0"/>
            </a:xfrm>
            <a:prstGeom prst="straightConnector1">
              <a:avLst/>
            </a:prstGeom>
            <a:noFill/>
            <a:ln cap="flat" cmpd="sng" w="28575">
              <a:solidFill>
                <a:srgbClr val="1A9988"/>
              </a:solidFill>
              <a:prstDash val="solid"/>
              <a:round/>
              <a:headEnd len="med" w="med" type="oval"/>
              <a:tailEnd len="med" w="med" type="none"/>
            </a:ln>
          </p:spPr>
        </p:cxnSp>
      </p:grpSp>
      <p:sp>
        <p:nvSpPr>
          <p:cNvPr id="303" name="Google Shape;303;p41"/>
          <p:cNvSpPr/>
          <p:nvPr/>
        </p:nvSpPr>
        <p:spPr>
          <a:xfrm>
            <a:off x="3732825" y="93950"/>
            <a:ext cx="1005900" cy="70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1500"/>
              </a:spcBef>
              <a:spcAft>
                <a:spcPts val="1500"/>
              </a:spcAft>
              <a:buNone/>
            </a:pPr>
            <a:r>
              <a:rPr lang="en" sz="1100">
                <a:solidFill>
                  <a:schemeClr val="lt1"/>
                </a:solidFill>
                <a:latin typeface="Lato"/>
                <a:ea typeface="Lato"/>
                <a:cs typeface="Lato"/>
                <a:sym typeface="Lato"/>
              </a:rPr>
              <a:t>Accounts Products</a:t>
            </a:r>
            <a:endParaRPr>
              <a:solidFill>
                <a:schemeClr val="lt1"/>
              </a:solidFill>
              <a:latin typeface="Lato"/>
              <a:ea typeface="Lato"/>
              <a:cs typeface="Lato"/>
              <a:sym typeface="Lato"/>
            </a:endParaRPr>
          </a:p>
        </p:txBody>
      </p:sp>
      <p:sp>
        <p:nvSpPr>
          <p:cNvPr id="304" name="Google Shape;304;p41"/>
          <p:cNvSpPr/>
          <p:nvPr/>
        </p:nvSpPr>
        <p:spPr>
          <a:xfrm>
            <a:off x="5738425" y="93950"/>
            <a:ext cx="1005900" cy="70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1500"/>
              </a:spcBef>
              <a:spcAft>
                <a:spcPts val="1500"/>
              </a:spcAft>
              <a:buNone/>
            </a:pPr>
            <a:r>
              <a:rPr lang="en" sz="1100">
                <a:solidFill>
                  <a:schemeClr val="lt1"/>
                </a:solidFill>
                <a:latin typeface="Lato"/>
                <a:ea typeface="Lato"/>
                <a:cs typeface="Lato"/>
                <a:sym typeface="Lato"/>
              </a:rPr>
              <a:t>Savings Products</a:t>
            </a:r>
            <a:endParaRPr>
              <a:solidFill>
                <a:schemeClr val="lt1"/>
              </a:solidFill>
              <a:latin typeface="Lato"/>
              <a:ea typeface="Lato"/>
              <a:cs typeface="Lato"/>
              <a:sym typeface="Lato"/>
            </a:endParaRPr>
          </a:p>
        </p:txBody>
      </p:sp>
      <p:sp>
        <p:nvSpPr>
          <p:cNvPr id="305" name="Google Shape;305;p41"/>
          <p:cNvSpPr/>
          <p:nvPr/>
        </p:nvSpPr>
        <p:spPr>
          <a:xfrm>
            <a:off x="7744025" y="93950"/>
            <a:ext cx="1005900" cy="70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1500"/>
              </a:spcBef>
              <a:spcAft>
                <a:spcPts val="1500"/>
              </a:spcAft>
              <a:buNone/>
            </a:pPr>
            <a:r>
              <a:rPr lang="en" sz="1100">
                <a:solidFill>
                  <a:schemeClr val="lt1"/>
                </a:solidFill>
                <a:latin typeface="Lato"/>
                <a:ea typeface="Lato"/>
                <a:cs typeface="Lato"/>
                <a:sym typeface="Lato"/>
              </a:rPr>
              <a:t>Finance Products</a:t>
            </a:r>
            <a:endParaRPr>
              <a:solidFill>
                <a:schemeClr val="lt1"/>
              </a:solidFill>
              <a:latin typeface="Lato"/>
              <a:ea typeface="Lato"/>
              <a:cs typeface="Lato"/>
              <a:sym typeface="Lato"/>
            </a:endParaRPr>
          </a:p>
        </p:txBody>
      </p:sp>
      <p:sp>
        <p:nvSpPr>
          <p:cNvPr id="306" name="Google Shape;306;p41"/>
          <p:cNvSpPr/>
          <p:nvPr/>
        </p:nvSpPr>
        <p:spPr>
          <a:xfrm>
            <a:off x="3502125" y="1013575"/>
            <a:ext cx="1467300" cy="19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t>The </a:t>
            </a:r>
            <a:r>
              <a:rPr lang="en" sz="900"/>
              <a:t>majority</a:t>
            </a:r>
            <a:r>
              <a:rPr lang="en" sz="900"/>
              <a:t>  of customers bought a target product </a:t>
            </a:r>
            <a:endParaRPr sz="900"/>
          </a:p>
          <a:p>
            <a:pPr indent="0" lvl="0" marL="0" rtl="0" algn="l">
              <a:lnSpc>
                <a:spcPct val="115000"/>
              </a:lnSpc>
              <a:spcBef>
                <a:spcPts val="0"/>
              </a:spcBef>
              <a:spcAft>
                <a:spcPts val="0"/>
              </a:spcAft>
              <a:buNone/>
            </a:pPr>
            <a:r>
              <a:t/>
            </a:r>
            <a:endParaRPr sz="800"/>
          </a:p>
        </p:txBody>
      </p:sp>
      <p:sp>
        <p:nvSpPr>
          <p:cNvPr id="307" name="Google Shape;307;p41"/>
          <p:cNvSpPr/>
          <p:nvPr/>
        </p:nvSpPr>
        <p:spPr>
          <a:xfrm>
            <a:off x="3502125" y="3256900"/>
            <a:ext cx="1467300" cy="11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Accuracy: 0.85</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Precision: 0.94</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Recall: 0.88</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F1-Score: 0.</a:t>
            </a:r>
            <a:r>
              <a:rPr lang="en" sz="1000">
                <a:solidFill>
                  <a:srgbClr val="202124"/>
                </a:solidFill>
                <a:latin typeface="Roboto"/>
                <a:ea typeface="Roboto"/>
                <a:cs typeface="Roboto"/>
                <a:sym typeface="Roboto"/>
              </a:rPr>
              <a:t>91</a:t>
            </a:r>
            <a:endParaRPr sz="1000"/>
          </a:p>
        </p:txBody>
      </p:sp>
      <p:sp>
        <p:nvSpPr>
          <p:cNvPr id="308" name="Google Shape;308;p41"/>
          <p:cNvSpPr/>
          <p:nvPr/>
        </p:nvSpPr>
        <p:spPr>
          <a:xfrm>
            <a:off x="5507725" y="1013575"/>
            <a:ext cx="1467300" cy="19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Moderately </a:t>
            </a:r>
            <a:r>
              <a:rPr lang="en"/>
              <a:t>unbalanced</a:t>
            </a:r>
            <a:r>
              <a:rPr lang="en"/>
              <a:t> </a:t>
            </a:r>
            <a:endParaRPr/>
          </a:p>
          <a:p>
            <a:pPr indent="0" lvl="0" marL="0" rtl="0" algn="l">
              <a:spcBef>
                <a:spcPts val="0"/>
              </a:spcBef>
              <a:spcAft>
                <a:spcPts val="0"/>
              </a:spcAft>
              <a:buNone/>
            </a:pPr>
            <a:r>
              <a:t/>
            </a:r>
            <a:endParaRPr/>
          </a:p>
        </p:txBody>
      </p:sp>
      <p:sp>
        <p:nvSpPr>
          <p:cNvPr id="309" name="Google Shape;309;p41"/>
          <p:cNvSpPr/>
          <p:nvPr/>
        </p:nvSpPr>
        <p:spPr>
          <a:xfrm>
            <a:off x="5507725" y="3256900"/>
            <a:ext cx="1467300" cy="11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Accuracy: 0.8859</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Precision: 0.7194</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Recall: 0.0818</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F1-Score: 0.1470</a:t>
            </a:r>
            <a:endParaRPr/>
          </a:p>
        </p:txBody>
      </p:sp>
      <p:sp>
        <p:nvSpPr>
          <p:cNvPr id="310" name="Google Shape;310;p41"/>
          <p:cNvSpPr/>
          <p:nvPr/>
        </p:nvSpPr>
        <p:spPr>
          <a:xfrm>
            <a:off x="7513325" y="1013575"/>
            <a:ext cx="1467300" cy="19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The majority did not buy this product</a:t>
            </a:r>
            <a:r>
              <a:rPr lang="en"/>
              <a:t> </a:t>
            </a:r>
            <a:endParaRPr/>
          </a:p>
        </p:txBody>
      </p:sp>
      <p:sp>
        <p:nvSpPr>
          <p:cNvPr id="311" name="Google Shape;311;p41"/>
          <p:cNvSpPr/>
          <p:nvPr/>
        </p:nvSpPr>
        <p:spPr>
          <a:xfrm>
            <a:off x="7513325" y="3256900"/>
            <a:ext cx="1467300" cy="11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Accuracy: 0.97</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Precision: 0.38</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Recall: 0.38</a:t>
            </a:r>
            <a:endParaRPr sz="1000">
              <a:solidFill>
                <a:srgbClr val="202124"/>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202124"/>
                </a:solidFill>
                <a:latin typeface="Roboto"/>
                <a:ea typeface="Roboto"/>
                <a:cs typeface="Roboto"/>
                <a:sym typeface="Roboto"/>
              </a:rPr>
              <a:t>F1-Score: 0.38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Calculating the return of investment</a:t>
            </a:r>
            <a:r>
              <a:rPr lang="en" sz="3700">
                <a:solidFill>
                  <a:srgbClr val="424242"/>
                </a:solidFill>
                <a:latin typeface="Maven Pro"/>
                <a:ea typeface="Maven Pro"/>
                <a:cs typeface="Maven Pro"/>
                <a:sym typeface="Maven Pro"/>
              </a:rPr>
              <a:t> </a:t>
            </a:r>
            <a:endParaRPr/>
          </a:p>
        </p:txBody>
      </p:sp>
      <p:sp>
        <p:nvSpPr>
          <p:cNvPr id="317" name="Google Shape;317;p42"/>
          <p:cNvSpPr txBox="1"/>
          <p:nvPr/>
        </p:nvSpPr>
        <p:spPr>
          <a:xfrm>
            <a:off x="1006000" y="2453525"/>
            <a:ext cx="7261500" cy="1767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rgbClr val="FF9900"/>
              </a:buClr>
              <a:buSzPts val="1400"/>
              <a:buFont typeface="Lato"/>
              <a:buChar char="●"/>
            </a:pPr>
            <a:r>
              <a:rPr lang="en">
                <a:solidFill>
                  <a:schemeClr val="lt1"/>
                </a:solidFill>
                <a:latin typeface="Lato"/>
                <a:ea typeface="Lato"/>
                <a:cs typeface="Lato"/>
                <a:sym typeface="Lato"/>
              </a:rPr>
              <a:t>To evaluate the ROI for the campaign, we propose modifying the precision score to account for revenue generated by each product.</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rgbClr val="FF9900"/>
              </a:buClr>
              <a:buSzPts val="1400"/>
              <a:buFont typeface="Lato"/>
              <a:buChar char="●"/>
            </a:pPr>
            <a:r>
              <a:rPr lang="en">
                <a:solidFill>
                  <a:schemeClr val="lt1"/>
                </a:solidFill>
                <a:latin typeface="Lato"/>
                <a:ea typeface="Lato"/>
                <a:cs typeface="Lato"/>
                <a:sym typeface="Lato"/>
              </a:rPr>
              <a:t>Assign weights to each product based on their respective prices: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rgbClr val="FF9900"/>
              </a:buClr>
              <a:buSzPts val="1400"/>
              <a:buFont typeface="Lato"/>
              <a:buChar char="○"/>
            </a:pPr>
            <a:r>
              <a:rPr lang="en">
                <a:solidFill>
                  <a:schemeClr val="lt1"/>
                </a:solidFill>
                <a:latin typeface="Lato"/>
                <a:ea typeface="Lato"/>
                <a:cs typeface="Lato"/>
                <a:sym typeface="Lato"/>
              </a:rPr>
              <a:t>Account products weighted at 1</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rgbClr val="FF9900"/>
              </a:buClr>
              <a:buSzPts val="1400"/>
              <a:buFont typeface="Lato"/>
              <a:buChar char="○"/>
            </a:pPr>
            <a:r>
              <a:rPr lang="en">
                <a:solidFill>
                  <a:schemeClr val="lt1"/>
                </a:solidFill>
                <a:latin typeface="Lato"/>
                <a:ea typeface="Lato"/>
                <a:cs typeface="Lato"/>
                <a:sym typeface="Lato"/>
              </a:rPr>
              <a:t>Savings and investment products weighted at 4</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rgbClr val="FF9900"/>
              </a:buClr>
              <a:buSzPts val="1400"/>
              <a:buFont typeface="Lato"/>
              <a:buChar char="○"/>
            </a:pPr>
            <a:r>
              <a:rPr lang="en">
                <a:solidFill>
                  <a:schemeClr val="lt1"/>
                </a:solidFill>
                <a:latin typeface="Lato"/>
                <a:ea typeface="Lato"/>
                <a:cs typeface="Lato"/>
                <a:sym typeface="Lato"/>
              </a:rPr>
              <a:t>Finance products weighted at 6</a:t>
            </a:r>
            <a:endParaRPr>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3"/>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23" name="Google Shape;323;p43"/>
          <p:cNvSpPr txBox="1"/>
          <p:nvPr>
            <p:ph idx="4294967295" type="title"/>
          </p:nvPr>
        </p:nvSpPr>
        <p:spPr>
          <a:xfrm>
            <a:off x="346425" y="4747100"/>
            <a:ext cx="34962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lt1"/>
                </a:solidFill>
              </a:rPr>
              <a:t>Recommendations of ROI</a:t>
            </a:r>
            <a:endParaRPr sz="1400">
              <a:solidFill>
                <a:srgbClr val="FFFFFF"/>
              </a:solidFill>
            </a:endParaRPr>
          </a:p>
        </p:txBody>
      </p:sp>
      <p:sp>
        <p:nvSpPr>
          <p:cNvPr id="324" name="Google Shape;324;p43"/>
          <p:cNvSpPr txBox="1"/>
          <p:nvPr>
            <p:ph idx="4294967295"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24242"/>
                </a:solidFill>
              </a:rPr>
              <a:t>Limitations of this method </a:t>
            </a:r>
            <a:r>
              <a:rPr lang="en" sz="3000"/>
              <a:t> </a:t>
            </a:r>
            <a:endParaRPr sz="3000"/>
          </a:p>
        </p:txBody>
      </p:sp>
      <p:sp>
        <p:nvSpPr>
          <p:cNvPr id="325" name="Google Shape;325;p43"/>
          <p:cNvSpPr txBox="1"/>
          <p:nvPr>
            <p:ph idx="4294967295" type="body"/>
          </p:nvPr>
        </p:nvSpPr>
        <p:spPr>
          <a:xfrm>
            <a:off x="729450" y="1621675"/>
            <a:ext cx="7688700" cy="22611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Clr>
                <a:schemeClr val="dk1"/>
              </a:buClr>
              <a:buSzPts val="1400"/>
              <a:buChar char="➔"/>
            </a:pPr>
            <a:r>
              <a:rPr lang="en" sz="1400">
                <a:solidFill>
                  <a:srgbClr val="374151"/>
                </a:solidFill>
                <a:highlight>
                  <a:srgbClr val="F7F7F8"/>
                </a:highlight>
              </a:rPr>
              <a:t>Different models and data sources may introduce inconsistencies when comparing results.</a:t>
            </a:r>
            <a:endParaRPr sz="1400">
              <a:solidFill>
                <a:srgbClr val="374151"/>
              </a:solidFill>
            </a:endParaRPr>
          </a:p>
          <a:p>
            <a:pPr indent="-317500" lvl="0" marL="457200" rtl="0" algn="l">
              <a:spcBef>
                <a:spcPts val="1000"/>
              </a:spcBef>
              <a:spcAft>
                <a:spcPts val="0"/>
              </a:spcAft>
              <a:buClr>
                <a:schemeClr val="dk1"/>
              </a:buClr>
              <a:buSzPts val="1400"/>
              <a:buChar char="➔"/>
            </a:pPr>
            <a:r>
              <a:rPr lang="en" sz="1400">
                <a:solidFill>
                  <a:srgbClr val="374151"/>
                </a:solidFill>
                <a:highlight>
                  <a:srgbClr val="F7F7F8"/>
                </a:highlight>
              </a:rPr>
              <a:t>Weights assigned to product categories may not capture individual product value.</a:t>
            </a:r>
            <a:endParaRPr sz="1400">
              <a:solidFill>
                <a:srgbClr val="374151"/>
              </a:solidFill>
              <a:highlight>
                <a:srgbClr val="F7F7F8"/>
              </a:highlight>
            </a:endParaRPr>
          </a:p>
          <a:p>
            <a:pPr indent="-311150" lvl="1" marL="914400" rtl="0" algn="l">
              <a:spcBef>
                <a:spcPts val="1000"/>
              </a:spcBef>
              <a:spcAft>
                <a:spcPts val="0"/>
              </a:spcAft>
              <a:buClr>
                <a:srgbClr val="FF0000"/>
              </a:buClr>
              <a:buSzPts val="1300"/>
              <a:buChar char="◆"/>
            </a:pPr>
            <a:r>
              <a:rPr lang="en" sz="1300">
                <a:solidFill>
                  <a:srgbClr val="374151"/>
                </a:solidFill>
                <a:highlight>
                  <a:srgbClr val="F7F7F8"/>
                </a:highlight>
              </a:rPr>
              <a:t> suboptimal decisions </a:t>
            </a:r>
            <a:endParaRPr sz="1300">
              <a:solidFill>
                <a:srgbClr val="374151"/>
              </a:solidFill>
              <a:highlight>
                <a:srgbClr val="F7F7F8"/>
              </a:highlight>
            </a:endParaRPr>
          </a:p>
          <a:p>
            <a:pPr indent="-311150" lvl="1" marL="914400" rtl="0" algn="l">
              <a:spcBef>
                <a:spcPts val="0"/>
              </a:spcBef>
              <a:spcAft>
                <a:spcPts val="0"/>
              </a:spcAft>
              <a:buClr>
                <a:srgbClr val="FF0000"/>
              </a:buClr>
              <a:buSzPts val="1300"/>
              <a:buChar char="◆"/>
            </a:pPr>
            <a:r>
              <a:rPr lang="en" sz="1300">
                <a:solidFill>
                  <a:srgbClr val="374151"/>
                </a:solidFill>
                <a:highlight>
                  <a:srgbClr val="F7F7F8"/>
                </a:highlight>
              </a:rPr>
              <a:t> missed revenue opportunities.</a:t>
            </a:r>
            <a:endParaRPr sz="1300">
              <a:solidFill>
                <a:srgbClr val="374151"/>
              </a:solidFill>
            </a:endParaRPr>
          </a:p>
          <a:p>
            <a:pPr indent="-317500" lvl="0" marL="457200" rtl="0" algn="l">
              <a:spcBef>
                <a:spcPts val="1000"/>
              </a:spcBef>
              <a:spcAft>
                <a:spcPts val="0"/>
              </a:spcAft>
              <a:buClr>
                <a:schemeClr val="dk1"/>
              </a:buClr>
              <a:buSzPts val="1400"/>
              <a:buChar char="➔"/>
            </a:pPr>
            <a:r>
              <a:rPr lang="en" sz="1400">
                <a:solidFill>
                  <a:srgbClr val="374151"/>
                </a:solidFill>
                <a:highlight>
                  <a:srgbClr val="F7F7F8"/>
                </a:highlight>
              </a:rPr>
              <a:t>Precision score may not fully capture the complexity of the decision-making process, as it does not consider: </a:t>
            </a:r>
            <a:endParaRPr sz="1400">
              <a:solidFill>
                <a:srgbClr val="374151"/>
              </a:solidFill>
              <a:highlight>
                <a:srgbClr val="F7F7F8"/>
              </a:highlight>
            </a:endParaRPr>
          </a:p>
          <a:p>
            <a:pPr indent="-311150" lvl="1" marL="914400" marR="0" rtl="0" algn="l">
              <a:lnSpc>
                <a:spcPct val="115000"/>
              </a:lnSpc>
              <a:spcBef>
                <a:spcPts val="1600"/>
              </a:spcBef>
              <a:spcAft>
                <a:spcPts val="0"/>
              </a:spcAft>
              <a:buClr>
                <a:srgbClr val="FF0000"/>
              </a:buClr>
              <a:buSzPts val="1300"/>
              <a:buChar char="◆"/>
            </a:pPr>
            <a:r>
              <a:rPr lang="en" sz="1300">
                <a:solidFill>
                  <a:srgbClr val="374151"/>
                </a:solidFill>
                <a:highlight>
                  <a:srgbClr val="F7F7F8"/>
                </a:highlight>
              </a:rPr>
              <a:t>suboptimal decisions </a:t>
            </a:r>
            <a:endParaRPr sz="1300">
              <a:solidFill>
                <a:srgbClr val="374151"/>
              </a:solidFill>
              <a:highlight>
                <a:srgbClr val="F7F7F8"/>
              </a:highlight>
            </a:endParaRPr>
          </a:p>
          <a:p>
            <a:pPr indent="-311150" lvl="1" marL="914400" marR="0" rtl="0" algn="l">
              <a:lnSpc>
                <a:spcPct val="115000"/>
              </a:lnSpc>
              <a:spcBef>
                <a:spcPts val="0"/>
              </a:spcBef>
              <a:spcAft>
                <a:spcPts val="0"/>
              </a:spcAft>
              <a:buClr>
                <a:srgbClr val="FF0000"/>
              </a:buClr>
              <a:buSzPts val="1300"/>
              <a:buChar char="◆"/>
            </a:pPr>
            <a:r>
              <a:rPr lang="en" sz="1300">
                <a:solidFill>
                  <a:srgbClr val="374151"/>
                </a:solidFill>
                <a:highlight>
                  <a:srgbClr val="F7F7F8"/>
                </a:highlight>
              </a:rPr>
              <a:t> missed revenue opportunities.</a:t>
            </a:r>
            <a:endParaRPr sz="1300">
              <a:solidFill>
                <a:srgbClr val="374151"/>
              </a:solidFill>
              <a:highlight>
                <a:srgbClr val="F7F7F8"/>
              </a:highlight>
            </a:endParaRPr>
          </a:p>
          <a:p>
            <a:pPr indent="0" lvl="0" marL="457200" rtl="0" algn="l">
              <a:spcBef>
                <a:spcPts val="1500"/>
              </a:spcBef>
              <a:spcAft>
                <a:spcPts val="1600"/>
              </a:spcAft>
              <a:buNone/>
            </a:pPr>
            <a:r>
              <a:rPr lang="en" sz="1400">
                <a:solidFill>
                  <a:srgbClr val="374151"/>
                </a:solidFill>
                <a:highlight>
                  <a:srgbClr val="F7F7F8"/>
                </a:highlight>
              </a:rPr>
              <a:t> </a:t>
            </a:r>
            <a:endParaRPr sz="1400">
              <a:solidFill>
                <a:srgbClr val="374151"/>
              </a:solidFill>
              <a:highlight>
                <a:srgbClr val="F7F7F8"/>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44"/>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31" name="Google Shape;331;p44"/>
          <p:cNvSpPr txBox="1"/>
          <p:nvPr>
            <p:ph idx="4294967295" type="title"/>
          </p:nvPr>
        </p:nvSpPr>
        <p:spPr>
          <a:xfrm>
            <a:off x="346425" y="4747100"/>
            <a:ext cx="34095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lt1"/>
                </a:solidFill>
              </a:rPr>
              <a:t>Recommendations of ROI</a:t>
            </a:r>
            <a:endParaRPr sz="1400">
              <a:solidFill>
                <a:schemeClr val="lt1"/>
              </a:solidFill>
            </a:endParaRPr>
          </a:p>
        </p:txBody>
      </p:sp>
      <p:sp>
        <p:nvSpPr>
          <p:cNvPr id="332" name="Google Shape;332;p44"/>
          <p:cNvSpPr txBox="1"/>
          <p:nvPr>
            <p:ph idx="4294967295"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C0791B"/>
              </a:buClr>
              <a:buSzPts val="1100"/>
              <a:buFont typeface="Arial"/>
              <a:buNone/>
            </a:pPr>
            <a:r>
              <a:rPr lang="en" sz="3000">
                <a:solidFill>
                  <a:srgbClr val="424242"/>
                </a:solidFill>
              </a:rPr>
              <a:t>Calculating the return of investment</a:t>
            </a:r>
            <a:endParaRPr sz="3000"/>
          </a:p>
        </p:txBody>
      </p:sp>
      <p:sp>
        <p:nvSpPr>
          <p:cNvPr id="333" name="Google Shape;333;p44"/>
          <p:cNvSpPr txBox="1"/>
          <p:nvPr>
            <p:ph idx="4294967295" type="body"/>
          </p:nvPr>
        </p:nvSpPr>
        <p:spPr>
          <a:xfrm>
            <a:off x="729450" y="1621675"/>
            <a:ext cx="7688700" cy="22611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Clr>
                <a:schemeClr val="dk1"/>
              </a:buClr>
              <a:buSzPts val="1400"/>
              <a:buFont typeface="Lato"/>
              <a:buChar char="●"/>
            </a:pPr>
            <a:r>
              <a:rPr lang="en" sz="1400">
                <a:solidFill>
                  <a:srgbClr val="374151"/>
                </a:solidFill>
                <a:highlight>
                  <a:srgbClr val="F7F7F8"/>
                </a:highlight>
              </a:rPr>
              <a:t>Modify the precision score to reflect these weights by calculating precision as follows:</a:t>
            </a:r>
            <a:endParaRPr sz="1400">
              <a:solidFill>
                <a:srgbClr val="374151"/>
              </a:solidFill>
              <a:highlight>
                <a:srgbClr val="F7F7F8"/>
              </a:highlight>
            </a:endParaRPr>
          </a:p>
          <a:p>
            <a:pPr indent="-311150" lvl="1" marL="914400" rtl="0" algn="l">
              <a:spcBef>
                <a:spcPts val="1000"/>
              </a:spcBef>
              <a:spcAft>
                <a:spcPts val="0"/>
              </a:spcAft>
              <a:buClr>
                <a:srgbClr val="FF9900"/>
              </a:buClr>
              <a:buSzPts val="1300"/>
              <a:buFont typeface="Lato"/>
              <a:buChar char="●"/>
            </a:pPr>
            <a:r>
              <a:rPr lang="en" sz="1300">
                <a:solidFill>
                  <a:srgbClr val="374151"/>
                </a:solidFill>
                <a:highlight>
                  <a:srgbClr val="F7F7F8"/>
                </a:highlight>
              </a:rPr>
              <a:t>(4 * True Positive Predictions for Savings and Investment) / (4 * Total Positive Predictions for Savings and Investment + 1 * False Positive Predictions for Savings and Investment)</a:t>
            </a:r>
            <a:endParaRPr sz="1300">
              <a:solidFill>
                <a:srgbClr val="374151"/>
              </a:solidFill>
              <a:highlight>
                <a:srgbClr val="F7F7F8"/>
              </a:highlight>
            </a:endParaRPr>
          </a:p>
          <a:p>
            <a:pPr indent="-317500" lvl="0" marL="457200" rtl="0" algn="l">
              <a:spcBef>
                <a:spcPts val="1000"/>
              </a:spcBef>
              <a:spcAft>
                <a:spcPts val="0"/>
              </a:spcAft>
              <a:buClr>
                <a:schemeClr val="dk1"/>
              </a:buClr>
              <a:buSzPts val="1400"/>
              <a:buFont typeface="Lato"/>
              <a:buChar char="●"/>
            </a:pPr>
            <a:r>
              <a:rPr lang="en" sz="1400">
                <a:solidFill>
                  <a:srgbClr val="374151"/>
                </a:solidFill>
                <a:highlight>
                  <a:srgbClr val="F7F7F8"/>
                </a:highlight>
              </a:rPr>
              <a:t>Estimate the expected ROI for each product at various decision thresholds using this modified precision score.</a:t>
            </a:r>
            <a:endParaRPr sz="1400">
              <a:solidFill>
                <a:srgbClr val="374151"/>
              </a:solidFill>
              <a:highlight>
                <a:srgbClr val="F7F7F8"/>
              </a:highlight>
            </a:endParaRPr>
          </a:p>
          <a:p>
            <a:pPr indent="-317500" lvl="0" marL="457200" rtl="0" algn="l">
              <a:spcBef>
                <a:spcPts val="1000"/>
              </a:spcBef>
              <a:spcAft>
                <a:spcPts val="0"/>
              </a:spcAft>
              <a:buClr>
                <a:schemeClr val="dk1"/>
              </a:buClr>
              <a:buSzPts val="1400"/>
              <a:buFont typeface="Lato"/>
              <a:buChar char="●"/>
            </a:pPr>
            <a:r>
              <a:rPr lang="en" sz="1400">
                <a:solidFill>
                  <a:srgbClr val="374151"/>
                </a:solidFill>
                <a:highlight>
                  <a:srgbClr val="F7F7F8"/>
                </a:highlight>
              </a:rPr>
              <a:t>Determine the optimal strategy for the campaign by selecting the threshold that maximizes the expected ROI for each product.</a:t>
            </a:r>
            <a:endParaRPr sz="1400">
              <a:solidFill>
                <a:srgbClr val="374151"/>
              </a:solidFill>
              <a:highlight>
                <a:srgbClr val="F7F7F8"/>
              </a:highlight>
            </a:endParaRPr>
          </a:p>
          <a:p>
            <a:pPr indent="0" lvl="0" marL="0" rtl="0" algn="l">
              <a:lnSpc>
                <a:spcPct val="90000"/>
              </a:lnSpc>
              <a:spcBef>
                <a:spcPts val="1600"/>
              </a:spcBef>
              <a:spcAft>
                <a:spcPts val="0"/>
              </a:spcAft>
              <a:buNone/>
            </a:pPr>
            <a:r>
              <a:t/>
            </a:r>
            <a:endParaRPr>
              <a:solidFill>
                <a:srgbClr val="424242"/>
              </a:solidFill>
            </a:endParaRPr>
          </a:p>
          <a:p>
            <a:pPr indent="0" lvl="0" marL="457200" rtl="0" algn="l">
              <a:spcBef>
                <a:spcPts val="1600"/>
              </a:spcBef>
              <a:spcAft>
                <a:spcPts val="1600"/>
              </a:spcAft>
              <a:buNone/>
            </a:pPr>
            <a:r>
              <a:t/>
            </a:r>
            <a:endParaRPr>
              <a:solidFill>
                <a:srgbClr val="374151"/>
              </a:solidFill>
              <a:highlight>
                <a:srgbClr val="F7F7F8"/>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KPIs</a:t>
            </a:r>
            <a:endParaRPr/>
          </a:p>
        </p:txBody>
      </p:sp>
      <p:sp>
        <p:nvSpPr>
          <p:cNvPr id="344" name="Google Shape;344;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lnSpc>
                <a:spcPct val="90000"/>
              </a:lnSpc>
              <a:spcBef>
                <a:spcPts val="1000"/>
              </a:spcBef>
              <a:spcAft>
                <a:spcPts val="0"/>
              </a:spcAft>
              <a:buClr>
                <a:schemeClr val="dk1"/>
              </a:buClr>
              <a:buSzPts val="1300"/>
              <a:buChar char="➔"/>
            </a:pPr>
            <a:r>
              <a:rPr lang="en" sz="1100">
                <a:solidFill>
                  <a:srgbClr val="374151"/>
                </a:solidFill>
                <a:latin typeface="Arial"/>
                <a:ea typeface="Arial"/>
                <a:cs typeface="Arial"/>
                <a:sym typeface="Arial"/>
              </a:rPr>
              <a:t>Demographic Engagement Analysis</a:t>
            </a:r>
            <a:endParaRPr/>
          </a:p>
          <a:p>
            <a:pPr indent="-311150" lvl="0" marL="457200" rtl="0" algn="just">
              <a:lnSpc>
                <a:spcPct val="90000"/>
              </a:lnSpc>
              <a:spcBef>
                <a:spcPts val="1000"/>
              </a:spcBef>
              <a:spcAft>
                <a:spcPts val="0"/>
              </a:spcAft>
              <a:buClr>
                <a:schemeClr val="dk1"/>
              </a:buClr>
              <a:buSzPts val="1300"/>
              <a:buChar char="➔"/>
            </a:pPr>
            <a:r>
              <a:rPr lang="en" sz="1100">
                <a:solidFill>
                  <a:srgbClr val="374151"/>
                </a:solidFill>
                <a:latin typeface="Arial"/>
                <a:ea typeface="Arial"/>
                <a:cs typeface="Arial"/>
                <a:sym typeface="Arial"/>
              </a:rPr>
              <a:t>Product Performance Analysis.</a:t>
            </a:r>
            <a:endParaRPr/>
          </a:p>
          <a:p>
            <a:pPr indent="-311150" lvl="0" marL="457200" rtl="0" algn="l">
              <a:spcBef>
                <a:spcPts val="1000"/>
              </a:spcBef>
              <a:spcAft>
                <a:spcPts val="0"/>
              </a:spcAft>
              <a:buClr>
                <a:schemeClr val="dk1"/>
              </a:buClr>
              <a:buSzPts val="1300"/>
              <a:buChar char="➔"/>
            </a:pPr>
            <a:r>
              <a:rPr lang="en" sz="1100">
                <a:solidFill>
                  <a:srgbClr val="374151"/>
                </a:solidFill>
                <a:latin typeface="Arial"/>
                <a:ea typeface="Arial"/>
                <a:cs typeface="Arial"/>
                <a:sym typeface="Arial"/>
              </a:rPr>
              <a:t>Product Revenue Growth</a:t>
            </a:r>
            <a:r>
              <a:rPr lang="en"/>
              <a:t>.</a:t>
            </a:r>
            <a:endParaRPr/>
          </a:p>
          <a:p>
            <a:pPr indent="-311150" lvl="0" marL="457200" rtl="0" algn="just">
              <a:lnSpc>
                <a:spcPct val="90000"/>
              </a:lnSpc>
              <a:spcBef>
                <a:spcPts val="1000"/>
              </a:spcBef>
              <a:spcAft>
                <a:spcPts val="0"/>
              </a:spcAft>
              <a:buClr>
                <a:schemeClr val="dk1"/>
              </a:buClr>
              <a:buSzPts val="1300"/>
              <a:buChar char="➔"/>
            </a:pPr>
            <a:r>
              <a:rPr lang="en" sz="1100">
                <a:solidFill>
                  <a:srgbClr val="374151"/>
                </a:solidFill>
                <a:latin typeface="Arial"/>
                <a:ea typeface="Arial"/>
                <a:cs typeface="Arial"/>
                <a:sym typeface="Arial"/>
              </a:rPr>
              <a:t>Product Revenue Growth Rate.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48" name="Shape 348"/>
        <p:cNvGrpSpPr/>
        <p:nvPr/>
      </p:nvGrpSpPr>
      <p:grpSpPr>
        <a:xfrm>
          <a:off x="0" y="0"/>
          <a:ext cx="0" cy="0"/>
          <a:chOff x="0" y="0"/>
          <a:chExt cx="0" cy="0"/>
        </a:xfrm>
      </p:grpSpPr>
      <p:sp>
        <p:nvSpPr>
          <p:cNvPr id="349" name="Google Shape;349;p47"/>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0" name="Google Shape;350;p47"/>
          <p:cNvSpPr txBox="1"/>
          <p:nvPr>
            <p:ph idx="4294967295" type="title"/>
          </p:nvPr>
        </p:nvSpPr>
        <p:spPr>
          <a:xfrm>
            <a:off x="346425" y="4747100"/>
            <a:ext cx="34962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lt1"/>
                </a:solidFill>
              </a:rPr>
              <a:t>KPIs</a:t>
            </a:r>
            <a:endParaRPr sz="1400">
              <a:solidFill>
                <a:srgbClr val="FFFFFF"/>
              </a:solidFill>
            </a:endParaRPr>
          </a:p>
        </p:txBody>
      </p:sp>
      <p:sp>
        <p:nvSpPr>
          <p:cNvPr id="351" name="Google Shape;351;p47"/>
          <p:cNvSpPr txBox="1"/>
          <p:nvPr>
            <p:ph idx="4294967295" type="title"/>
          </p:nvPr>
        </p:nvSpPr>
        <p:spPr>
          <a:xfrm>
            <a:off x="727650" y="638325"/>
            <a:ext cx="7688700" cy="1417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000">
                <a:solidFill>
                  <a:srgbClr val="374151"/>
                </a:solidFill>
                <a:highlight>
                  <a:srgbClr val="F7F7F8"/>
                </a:highlight>
              </a:rPr>
              <a:t>Demographic Engagement Analysis</a:t>
            </a:r>
            <a:endParaRPr sz="1000">
              <a:solidFill>
                <a:srgbClr val="424242"/>
              </a:solidFill>
            </a:endParaRPr>
          </a:p>
          <a:p>
            <a:pPr indent="0" lvl="0" marL="0" rtl="0" algn="l">
              <a:spcBef>
                <a:spcPts val="0"/>
              </a:spcBef>
              <a:spcAft>
                <a:spcPts val="0"/>
              </a:spcAft>
              <a:buNone/>
            </a:pPr>
            <a:r>
              <a:t/>
            </a:r>
            <a:endParaRPr sz="1000"/>
          </a:p>
          <a:p>
            <a:pPr indent="0" lvl="0" marL="0" rtl="0" algn="l">
              <a:lnSpc>
                <a:spcPct val="150000"/>
              </a:lnSpc>
              <a:spcBef>
                <a:spcPts val="0"/>
              </a:spcBef>
              <a:spcAft>
                <a:spcPts val="1600"/>
              </a:spcAft>
              <a:buNone/>
            </a:pPr>
            <a:r>
              <a:rPr b="0" lang="en" sz="1000">
                <a:solidFill>
                  <a:srgbClr val="374151"/>
                </a:solidFill>
                <a:latin typeface="Lato"/>
                <a:ea typeface="Lato"/>
                <a:cs typeface="Lato"/>
                <a:sym typeface="Lato"/>
              </a:rPr>
              <a:t>Identification of areas or features where the company is not achieving its goals, in order to reduce costs. Customers were given suggested products based on modelling, and management wants to understand what these products are. Further analysis on market needs, competitive analysis, etc. should be performed to understand whether the product should be developed to meet customer needs or be end-of-life.</a:t>
            </a:r>
            <a:endParaRPr sz="1000"/>
          </a:p>
        </p:txBody>
      </p:sp>
      <p:sp>
        <p:nvSpPr>
          <p:cNvPr id="352" name="Google Shape;352;p47"/>
          <p:cNvSpPr txBox="1"/>
          <p:nvPr>
            <p:ph idx="4294967295" type="title"/>
          </p:nvPr>
        </p:nvSpPr>
        <p:spPr>
          <a:xfrm>
            <a:off x="766825" y="2408613"/>
            <a:ext cx="7688700" cy="19857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 sz="1000">
                <a:solidFill>
                  <a:srgbClr val="374151"/>
                </a:solidFill>
                <a:highlight>
                  <a:srgbClr val="F7F7F8"/>
                </a:highlight>
              </a:rPr>
              <a:t>Product Performance Analysis</a:t>
            </a:r>
            <a:endParaRPr sz="1000">
              <a:solidFill>
                <a:srgbClr val="374151"/>
              </a:solidFill>
              <a:highlight>
                <a:srgbClr val="F7F7F8"/>
              </a:highlight>
            </a:endParaRPr>
          </a:p>
          <a:p>
            <a:pPr indent="0" lvl="0" marL="0" rtl="0" algn="just">
              <a:lnSpc>
                <a:spcPct val="90000"/>
              </a:lnSpc>
              <a:spcBef>
                <a:spcPts val="0"/>
              </a:spcBef>
              <a:spcAft>
                <a:spcPts val="0"/>
              </a:spcAft>
              <a:buNone/>
            </a:pPr>
            <a:r>
              <a:t/>
            </a:r>
            <a:endParaRPr sz="1000">
              <a:solidFill>
                <a:srgbClr val="374151"/>
              </a:solidFill>
              <a:highlight>
                <a:srgbClr val="F7F7F8"/>
              </a:highlight>
            </a:endParaRPr>
          </a:p>
          <a:p>
            <a:pPr indent="0" lvl="0" marL="57150" rtl="0" algn="l">
              <a:lnSpc>
                <a:spcPct val="150000"/>
              </a:lnSpc>
              <a:spcBef>
                <a:spcPts val="0"/>
              </a:spcBef>
              <a:spcAft>
                <a:spcPts val="0"/>
              </a:spcAft>
              <a:buNone/>
            </a:pPr>
            <a:r>
              <a:rPr b="0" lang="en" sz="1000">
                <a:solidFill>
                  <a:srgbClr val="374151"/>
                </a:solidFill>
                <a:latin typeface="Lato"/>
                <a:ea typeface="Lato"/>
                <a:cs typeface="Lato"/>
                <a:sym typeface="Lato"/>
              </a:rPr>
              <a:t>Identification of areas or features where the company is not achieving its goals, in order to reduce costs. Customers were given suggested products based on modelling, and management wants to understand what these products are. Further analysis on market needs, competitive analysis, etc. should be performed to understand whether the product should be developed to meet customer needs or be end-of-life.</a:t>
            </a:r>
            <a:endParaRPr b="0" sz="1000">
              <a:solidFill>
                <a:srgbClr val="374151"/>
              </a:solidFill>
              <a:latin typeface="Lato"/>
              <a:ea typeface="Lato"/>
              <a:cs typeface="Lato"/>
              <a:sym typeface="Lato"/>
            </a:endParaRPr>
          </a:p>
          <a:p>
            <a:pPr indent="0" lvl="0" marL="57150" rtl="0" algn="l">
              <a:lnSpc>
                <a:spcPct val="150000"/>
              </a:lnSpc>
              <a:spcBef>
                <a:spcPts val="0"/>
              </a:spcBef>
              <a:spcAft>
                <a:spcPts val="0"/>
              </a:spcAft>
              <a:buNone/>
            </a:pPr>
            <a:r>
              <a:t/>
            </a:r>
            <a:endParaRPr b="0" sz="1000">
              <a:solidFill>
                <a:srgbClr val="374151"/>
              </a:solidFill>
              <a:latin typeface="Lato"/>
              <a:ea typeface="Lato"/>
              <a:cs typeface="Lato"/>
              <a:sym typeface="Lato"/>
            </a:endParaRPr>
          </a:p>
          <a:p>
            <a:pPr indent="0" lvl="0" marL="57150" rtl="0" algn="just">
              <a:lnSpc>
                <a:spcPct val="150000"/>
              </a:lnSpc>
              <a:spcBef>
                <a:spcPts val="0"/>
              </a:spcBef>
              <a:spcAft>
                <a:spcPts val="0"/>
              </a:spcAft>
              <a:buNone/>
            </a:pPr>
            <a:r>
              <a:rPr b="0" lang="en" sz="1000" u="sng">
                <a:solidFill>
                  <a:srgbClr val="B45F06"/>
                </a:solidFill>
                <a:latin typeface="Lato"/>
                <a:ea typeface="Lato"/>
                <a:cs typeface="Lato"/>
                <a:sym typeface="Lato"/>
              </a:rPr>
              <a:t>Engagement Rate by Demographic Group/Subgroup = (Number of Engagements / Total Number of Contacts) * 100</a:t>
            </a:r>
            <a:endParaRPr sz="1000">
              <a:solidFill>
                <a:srgbClr val="374151"/>
              </a:solidFill>
              <a:highlight>
                <a:srgbClr val="F7F7F8"/>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56" name="Shape 356"/>
        <p:cNvGrpSpPr/>
        <p:nvPr/>
      </p:nvGrpSpPr>
      <p:grpSpPr>
        <a:xfrm>
          <a:off x="0" y="0"/>
          <a:ext cx="0" cy="0"/>
          <a:chOff x="0" y="0"/>
          <a:chExt cx="0" cy="0"/>
        </a:xfrm>
      </p:grpSpPr>
      <p:sp>
        <p:nvSpPr>
          <p:cNvPr id="357" name="Google Shape;357;p48"/>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8" name="Google Shape;358;p48"/>
          <p:cNvSpPr txBox="1"/>
          <p:nvPr>
            <p:ph idx="4294967295" type="title"/>
          </p:nvPr>
        </p:nvSpPr>
        <p:spPr>
          <a:xfrm>
            <a:off x="346425" y="4747100"/>
            <a:ext cx="34962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lt1"/>
                </a:solidFill>
              </a:rPr>
              <a:t>KPIs</a:t>
            </a:r>
            <a:endParaRPr sz="1400">
              <a:solidFill>
                <a:srgbClr val="FFFFFF"/>
              </a:solidFill>
            </a:endParaRPr>
          </a:p>
        </p:txBody>
      </p:sp>
      <p:sp>
        <p:nvSpPr>
          <p:cNvPr id="359" name="Google Shape;359;p48"/>
          <p:cNvSpPr txBox="1"/>
          <p:nvPr>
            <p:ph idx="4294967295" type="title"/>
          </p:nvPr>
        </p:nvSpPr>
        <p:spPr>
          <a:xfrm>
            <a:off x="727650" y="369200"/>
            <a:ext cx="7688700" cy="2127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000">
                <a:solidFill>
                  <a:srgbClr val="374151"/>
                </a:solidFill>
                <a:highlight>
                  <a:srgbClr val="F7F7F8"/>
                </a:highlight>
              </a:rPr>
              <a:t>Product Revenue Growth</a:t>
            </a:r>
            <a:endParaRPr sz="1000">
              <a:solidFill>
                <a:srgbClr val="374151"/>
              </a:solidFill>
              <a:highlight>
                <a:srgbClr val="F7F7F8"/>
              </a:highlight>
            </a:endParaRPr>
          </a:p>
          <a:p>
            <a:pPr indent="0" lvl="0" marL="0" rtl="0" algn="l">
              <a:lnSpc>
                <a:spcPct val="90000"/>
              </a:lnSpc>
              <a:spcBef>
                <a:spcPts val="0"/>
              </a:spcBef>
              <a:spcAft>
                <a:spcPts val="0"/>
              </a:spcAft>
              <a:buNone/>
            </a:pPr>
            <a:r>
              <a:t/>
            </a:r>
            <a:endParaRPr sz="1000">
              <a:solidFill>
                <a:srgbClr val="374151"/>
              </a:solidFill>
              <a:highlight>
                <a:srgbClr val="F7F7F8"/>
              </a:highlight>
            </a:endParaRPr>
          </a:p>
          <a:p>
            <a:pPr indent="0" lvl="0" marL="0" rtl="0" algn="just">
              <a:lnSpc>
                <a:spcPct val="150000"/>
              </a:lnSpc>
              <a:spcBef>
                <a:spcPts val="0"/>
              </a:spcBef>
              <a:spcAft>
                <a:spcPts val="0"/>
              </a:spcAft>
              <a:buNone/>
            </a:pPr>
            <a:r>
              <a:rPr b="0" lang="en" sz="1000">
                <a:solidFill>
                  <a:srgbClr val="374151"/>
                </a:solidFill>
                <a:latin typeface="Lato"/>
                <a:ea typeface="Lato"/>
                <a:cs typeface="Lato"/>
                <a:sym typeface="Lato"/>
              </a:rPr>
              <a:t>To improve profitability, the company wants to grow revenue by X percent for each product. This can be measured by looking at the percentage of customers who were contacted about a product and subsequently made a purchase, as well as the percentage of customers who were contacted about a product and then purchased another product.</a:t>
            </a:r>
            <a:endParaRPr b="0" sz="1000">
              <a:solidFill>
                <a:srgbClr val="374151"/>
              </a:solidFill>
              <a:latin typeface="Lato"/>
              <a:ea typeface="Lato"/>
              <a:cs typeface="Lato"/>
              <a:sym typeface="Lato"/>
            </a:endParaRPr>
          </a:p>
          <a:p>
            <a:pPr indent="0" lvl="0" marL="0" rtl="0" algn="just">
              <a:lnSpc>
                <a:spcPct val="115000"/>
              </a:lnSpc>
              <a:spcBef>
                <a:spcPts val="0"/>
              </a:spcBef>
              <a:spcAft>
                <a:spcPts val="0"/>
              </a:spcAft>
              <a:buNone/>
            </a:pPr>
            <a:r>
              <a:t/>
            </a:r>
            <a:endParaRPr b="0" sz="1000">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b="0" lang="en" sz="1000" u="sng">
                <a:solidFill>
                  <a:srgbClr val="E69138"/>
                </a:solidFill>
                <a:latin typeface="Lato"/>
                <a:ea typeface="Lato"/>
                <a:cs typeface="Lato"/>
                <a:sym typeface="Lato"/>
              </a:rPr>
              <a:t>Product Performance Index = (Total Sales Revenue of the Product / Total Cost to Produce the Product) * 100</a:t>
            </a:r>
            <a:endParaRPr b="0" sz="1000" u="sng">
              <a:solidFill>
                <a:srgbClr val="E69138"/>
              </a:solidFill>
              <a:latin typeface="Lato"/>
              <a:ea typeface="Lato"/>
              <a:cs typeface="Lato"/>
              <a:sym typeface="Lato"/>
            </a:endParaRPr>
          </a:p>
          <a:p>
            <a:pPr indent="0" lvl="0" marL="0" rtl="0" algn="just">
              <a:lnSpc>
                <a:spcPct val="115000"/>
              </a:lnSpc>
              <a:spcBef>
                <a:spcPts val="0"/>
              </a:spcBef>
              <a:spcAft>
                <a:spcPts val="0"/>
              </a:spcAft>
              <a:buNone/>
            </a:pPr>
            <a:r>
              <a:t/>
            </a:r>
            <a:endParaRPr b="0" sz="1000">
              <a:solidFill>
                <a:srgbClr val="374151"/>
              </a:solidFill>
              <a:latin typeface="Lato"/>
              <a:ea typeface="Lato"/>
              <a:cs typeface="Lato"/>
              <a:sym typeface="Lato"/>
            </a:endParaRPr>
          </a:p>
          <a:p>
            <a:pPr indent="0" lvl="0" marL="0" rtl="0" algn="just">
              <a:lnSpc>
                <a:spcPct val="150000"/>
              </a:lnSpc>
              <a:spcBef>
                <a:spcPts val="0"/>
              </a:spcBef>
              <a:spcAft>
                <a:spcPts val="0"/>
              </a:spcAft>
              <a:buNone/>
            </a:pPr>
            <a:r>
              <a:rPr b="0" lang="en" sz="1000">
                <a:solidFill>
                  <a:srgbClr val="374151"/>
                </a:solidFill>
                <a:latin typeface="Lato"/>
                <a:ea typeface="Lato"/>
                <a:cs typeface="Lato"/>
                <a:sym typeface="Lato"/>
              </a:rPr>
              <a:t>The definition of the percentage would need to be made based on many factors, such as cost to develop and maintain product, profit of product and cost of marketing for a particular product. </a:t>
            </a:r>
            <a:endParaRPr b="0" sz="1000">
              <a:solidFill>
                <a:schemeClr val="accent1"/>
              </a:solidFill>
              <a:latin typeface="Lato"/>
              <a:ea typeface="Lato"/>
              <a:cs typeface="Lato"/>
              <a:sym typeface="Lato"/>
            </a:endParaRPr>
          </a:p>
          <a:p>
            <a:pPr indent="0" lvl="0" marL="0" rtl="0" algn="l">
              <a:lnSpc>
                <a:spcPct val="90000"/>
              </a:lnSpc>
              <a:spcBef>
                <a:spcPts val="0"/>
              </a:spcBef>
              <a:spcAft>
                <a:spcPts val="0"/>
              </a:spcAft>
              <a:buNone/>
            </a:pPr>
            <a:r>
              <a:t/>
            </a:r>
            <a:endParaRPr sz="1000">
              <a:solidFill>
                <a:srgbClr val="374151"/>
              </a:solidFill>
              <a:highlight>
                <a:srgbClr val="F7F7F8"/>
              </a:highlight>
            </a:endParaRPr>
          </a:p>
        </p:txBody>
      </p:sp>
      <p:sp>
        <p:nvSpPr>
          <p:cNvPr id="360" name="Google Shape;360;p48"/>
          <p:cNvSpPr txBox="1"/>
          <p:nvPr>
            <p:ph idx="4294967295" type="title"/>
          </p:nvPr>
        </p:nvSpPr>
        <p:spPr>
          <a:xfrm>
            <a:off x="727650" y="2885750"/>
            <a:ext cx="7688700" cy="16521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 sz="1000">
                <a:solidFill>
                  <a:srgbClr val="374151"/>
                </a:solidFill>
              </a:rPr>
              <a:t>Product Revenue Growth Rate</a:t>
            </a:r>
            <a:endParaRPr sz="1000">
              <a:solidFill>
                <a:srgbClr val="374151"/>
              </a:solidFill>
            </a:endParaRPr>
          </a:p>
          <a:p>
            <a:pPr indent="0" lvl="0" marL="0" rtl="0" algn="just">
              <a:lnSpc>
                <a:spcPct val="9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b="0" lang="en" sz="1000">
                <a:solidFill>
                  <a:srgbClr val="374151"/>
                </a:solidFill>
                <a:latin typeface="Lato"/>
                <a:ea typeface="Lato"/>
                <a:cs typeface="Lato"/>
                <a:sym typeface="Lato"/>
              </a:rPr>
              <a:t>Measure the increase in product revenue after the email marketing campaign. </a:t>
            </a:r>
            <a:endParaRPr b="0" sz="1000">
              <a:solidFill>
                <a:srgbClr val="374151"/>
              </a:solidFill>
              <a:latin typeface="Lato"/>
              <a:ea typeface="Lato"/>
              <a:cs typeface="Lato"/>
              <a:sym typeface="Lato"/>
            </a:endParaRPr>
          </a:p>
          <a:p>
            <a:pPr indent="0" lvl="0" marL="0" rtl="0" algn="just">
              <a:lnSpc>
                <a:spcPct val="150000"/>
              </a:lnSpc>
              <a:spcBef>
                <a:spcPts val="0"/>
              </a:spcBef>
              <a:spcAft>
                <a:spcPts val="0"/>
              </a:spcAft>
              <a:buNone/>
            </a:pPr>
            <a:r>
              <a:t/>
            </a:r>
            <a:endParaRPr b="0" sz="1000">
              <a:solidFill>
                <a:srgbClr val="374151"/>
              </a:solidFill>
              <a:latin typeface="Lato"/>
              <a:ea typeface="Lato"/>
              <a:cs typeface="Lato"/>
              <a:sym typeface="Lato"/>
            </a:endParaRPr>
          </a:p>
          <a:p>
            <a:pPr indent="0" lvl="0" marL="0" rtl="0" algn="just">
              <a:lnSpc>
                <a:spcPct val="150000"/>
              </a:lnSpc>
              <a:spcBef>
                <a:spcPts val="0"/>
              </a:spcBef>
              <a:spcAft>
                <a:spcPts val="0"/>
              </a:spcAft>
              <a:buNone/>
            </a:pPr>
            <a:r>
              <a:rPr b="0" lang="en" sz="1000">
                <a:solidFill>
                  <a:srgbClr val="B45F06"/>
                </a:solidFill>
                <a:latin typeface="Lato"/>
                <a:ea typeface="Lato"/>
                <a:cs typeface="Lato"/>
                <a:sym typeface="Lato"/>
              </a:rPr>
              <a:t>RGR = (Total Revenue of the Product after Marketing Efforts - Total Revenue of the Product before Marketing Efforts) / Total Revenue of the Product before Marketing Efforts * 100</a:t>
            </a:r>
            <a:endParaRPr sz="1000">
              <a:solidFill>
                <a:srgbClr val="37415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4" name="Shape 364"/>
        <p:cNvGrpSpPr/>
        <p:nvPr/>
      </p:nvGrpSpPr>
      <p:grpSpPr>
        <a:xfrm>
          <a:off x="0" y="0"/>
          <a:ext cx="0" cy="0"/>
          <a:chOff x="0" y="0"/>
          <a:chExt cx="0" cy="0"/>
        </a:xfrm>
      </p:grpSpPr>
      <p:sp>
        <p:nvSpPr>
          <p:cNvPr id="365" name="Google Shape;365;p49"/>
          <p:cNvSpPr txBox="1"/>
          <p:nvPr>
            <p:ph type="title"/>
          </p:nvPr>
        </p:nvSpPr>
        <p:spPr>
          <a:xfrm>
            <a:off x="729450" y="86430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recommendations </a:t>
            </a:r>
            <a:endParaRPr b="0"/>
          </a:p>
        </p:txBody>
      </p:sp>
      <p:sp>
        <p:nvSpPr>
          <p:cNvPr id="366" name="Google Shape;366;p49"/>
          <p:cNvSpPr txBox="1"/>
          <p:nvPr>
            <p:ph type="title"/>
          </p:nvPr>
        </p:nvSpPr>
        <p:spPr>
          <a:xfrm>
            <a:off x="729450" y="1745722"/>
            <a:ext cx="7021200" cy="1537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rgbClr val="FF9900"/>
              </a:buClr>
              <a:buSzPts val="1300"/>
              <a:buFont typeface="Lato"/>
              <a:buChar char="●"/>
            </a:pPr>
            <a:r>
              <a:rPr b="0" lang="en" sz="1300">
                <a:latin typeface="Lato"/>
                <a:ea typeface="Lato"/>
                <a:cs typeface="Lato"/>
                <a:sym typeface="Lato"/>
              </a:rPr>
              <a:t>Drop all entry channels that make little or no </a:t>
            </a:r>
            <a:r>
              <a:rPr b="0" lang="en" sz="1300">
                <a:latin typeface="Lato"/>
                <a:ea typeface="Lato"/>
                <a:cs typeface="Lato"/>
                <a:sym typeface="Lato"/>
              </a:rPr>
              <a:t>revenue</a:t>
            </a:r>
            <a:endParaRPr b="0" sz="1300">
              <a:latin typeface="Lato"/>
              <a:ea typeface="Lato"/>
              <a:cs typeface="Lato"/>
              <a:sym typeface="Lato"/>
            </a:endParaRPr>
          </a:p>
          <a:p>
            <a:pPr indent="-311150" lvl="0" marL="457200" rtl="0" algn="l">
              <a:lnSpc>
                <a:spcPct val="150000"/>
              </a:lnSpc>
              <a:spcBef>
                <a:spcPts val="0"/>
              </a:spcBef>
              <a:spcAft>
                <a:spcPts val="0"/>
              </a:spcAft>
              <a:buClr>
                <a:srgbClr val="FF9900"/>
              </a:buClr>
              <a:buSzPts val="1300"/>
              <a:buFont typeface="Lato"/>
              <a:buChar char="●"/>
            </a:pPr>
            <a:r>
              <a:rPr b="0" lang="en" sz="1300">
                <a:latin typeface="Lato"/>
                <a:ea typeface="Lato"/>
                <a:cs typeface="Lato"/>
                <a:sym typeface="Lato"/>
              </a:rPr>
              <a:t>Drop products that generate no revenue </a:t>
            </a:r>
            <a:endParaRPr b="0" sz="1300">
              <a:latin typeface="Lato"/>
              <a:ea typeface="Lato"/>
              <a:cs typeface="Lato"/>
              <a:sym typeface="Lato"/>
            </a:endParaRPr>
          </a:p>
          <a:p>
            <a:pPr indent="-311150" lvl="0" marL="457200" rtl="0" algn="l">
              <a:lnSpc>
                <a:spcPct val="150000"/>
              </a:lnSpc>
              <a:spcBef>
                <a:spcPts val="0"/>
              </a:spcBef>
              <a:spcAft>
                <a:spcPts val="0"/>
              </a:spcAft>
              <a:buClr>
                <a:srgbClr val="FF9900"/>
              </a:buClr>
              <a:buSzPts val="1300"/>
              <a:buFont typeface="Lato"/>
              <a:buChar char="●"/>
            </a:pPr>
            <a:r>
              <a:rPr b="0" lang="en" sz="1300">
                <a:latin typeface="Lato"/>
                <a:ea typeface="Lato"/>
                <a:cs typeface="Lato"/>
                <a:sym typeface="Lato"/>
              </a:rPr>
              <a:t>Focus marketing key segments  </a:t>
            </a:r>
            <a:endParaRPr b="0" sz="1300">
              <a:latin typeface="Lato"/>
              <a:ea typeface="Lato"/>
              <a:cs typeface="Lato"/>
              <a:sym typeface="Lato"/>
            </a:endParaRPr>
          </a:p>
          <a:p>
            <a:pPr indent="-311150" lvl="0" marL="457200" rtl="0" algn="l">
              <a:lnSpc>
                <a:spcPct val="150000"/>
              </a:lnSpc>
              <a:spcBef>
                <a:spcPts val="0"/>
              </a:spcBef>
              <a:spcAft>
                <a:spcPts val="0"/>
              </a:spcAft>
              <a:buClr>
                <a:srgbClr val="FF9900"/>
              </a:buClr>
              <a:buSzPts val="1300"/>
              <a:buFont typeface="Lato"/>
              <a:buChar char="●"/>
            </a:pPr>
            <a:r>
              <a:rPr b="0" lang="en" sz="1300">
                <a:latin typeface="Lato"/>
                <a:ea typeface="Lato"/>
                <a:cs typeface="Lato"/>
                <a:sym typeface="Lato"/>
              </a:rPr>
              <a:t>Evaluate if adding more data scientists to the team will add value </a:t>
            </a:r>
            <a:endParaRPr b="0" sz="1300">
              <a:latin typeface="Lato"/>
              <a:ea typeface="Lato"/>
              <a:cs typeface="Lato"/>
              <a:sym typeface="Lato"/>
            </a:endParaRPr>
          </a:p>
          <a:p>
            <a:pPr indent="0" lvl="0" marL="457200" rtl="0" algn="l">
              <a:lnSpc>
                <a:spcPct val="150000"/>
              </a:lnSpc>
              <a:spcBef>
                <a:spcPts val="1600"/>
              </a:spcBef>
              <a:spcAft>
                <a:spcPts val="1600"/>
              </a:spcAft>
              <a:buNone/>
            </a:pPr>
            <a:r>
              <a:t/>
            </a:r>
            <a:endParaRPr b="0" sz="1300" u="sng">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153" name="Google Shape;153;p20"/>
          <p:cNvSpPr txBox="1"/>
          <p:nvPr>
            <p:ph idx="2" type="body"/>
          </p:nvPr>
        </p:nvSpPr>
        <p:spPr>
          <a:xfrm>
            <a:off x="4742600" y="974425"/>
            <a:ext cx="4243500" cy="2270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chemeClr val="dk1"/>
              </a:buClr>
              <a:buSzPts val="1600"/>
              <a:buChar char="●"/>
            </a:pPr>
            <a:r>
              <a:rPr b="1" lang="en" sz="1600">
                <a:solidFill>
                  <a:schemeClr val="dk1"/>
                </a:solidFill>
              </a:rPr>
              <a:t>Drop in </a:t>
            </a:r>
            <a:r>
              <a:rPr b="1" lang="en" sz="1600">
                <a:solidFill>
                  <a:schemeClr val="dk1"/>
                </a:solidFill>
              </a:rPr>
              <a:t>revenue</a:t>
            </a:r>
            <a:r>
              <a:rPr b="1" lang="en" sz="1600">
                <a:solidFill>
                  <a:schemeClr val="dk1"/>
                </a:solidFill>
              </a:rPr>
              <a:t> </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lack of understanding of customer base </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Too many products</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Not all products create revenue</a:t>
            </a:r>
            <a:endParaRPr b="1" sz="1600">
              <a:solidFill>
                <a:schemeClr val="dk1"/>
              </a:solidFill>
            </a:endParaRPr>
          </a:p>
          <a:p>
            <a:pPr indent="0" lvl="0" marL="914400" rtl="0" algn="l">
              <a:spcBef>
                <a:spcPts val="1600"/>
              </a:spcBef>
              <a:spcAft>
                <a:spcPts val="0"/>
              </a:spcAft>
              <a:buNone/>
            </a:pPr>
            <a:r>
              <a:t/>
            </a:r>
            <a:endParaRPr b="1" sz="1600">
              <a:solidFill>
                <a:schemeClr val="dk1"/>
              </a:solidFill>
            </a:endParaRPr>
          </a:p>
          <a:p>
            <a:pPr indent="0" lvl="0" marL="0" rtl="0" algn="l">
              <a:spcBef>
                <a:spcPts val="1600"/>
              </a:spcBef>
              <a:spcAft>
                <a:spcPts val="0"/>
              </a:spcAft>
              <a:buNone/>
            </a:pPr>
            <a:r>
              <a:t/>
            </a:r>
            <a:endParaRPr b="1" sz="1600">
              <a:solidFill>
                <a:schemeClr val="dk1"/>
              </a:solidFill>
            </a:endParaRPr>
          </a:p>
          <a:p>
            <a:pPr indent="0" lvl="0" marL="0" rtl="0" algn="l">
              <a:spcBef>
                <a:spcPts val="10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159" name="Google Shape;159;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1600"/>
              </a:spcAft>
              <a:buNone/>
            </a:pPr>
            <a:r>
              <a:rPr b="1" lang="en" sz="1600">
                <a:solidFill>
                  <a:schemeClr val="dk1"/>
                </a:solidFill>
              </a:rPr>
              <a:t>Increase profits by upselling products to current customers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easyMoney response to</a:t>
            </a:r>
            <a:r>
              <a:rPr lang="en" sz="3700">
                <a:solidFill>
                  <a:srgbClr val="424242"/>
                </a:solidFill>
                <a:latin typeface="Maven Pro"/>
                <a:ea typeface="Maven Pro"/>
                <a:cs typeface="Maven Pro"/>
                <a:sym typeface="Maven Pro"/>
              </a:rPr>
              <a:t> </a:t>
            </a:r>
            <a:r>
              <a:rPr lang="en"/>
              <a:t>problems </a:t>
            </a:r>
            <a:endParaRPr sz="3000"/>
          </a:p>
          <a:p>
            <a:pPr indent="0" lvl="0" marL="0" rtl="0" algn="l">
              <a:spcBef>
                <a:spcPts val="0"/>
              </a:spcBef>
              <a:spcAft>
                <a:spcPts val="0"/>
              </a:spcAft>
              <a:buNone/>
            </a:pPr>
            <a:r>
              <a:t/>
            </a:r>
            <a:endParaRPr sz="3000"/>
          </a:p>
        </p:txBody>
      </p:sp>
      <p:sp>
        <p:nvSpPr>
          <p:cNvPr id="165" name="Google Shape;165;p22"/>
          <p:cNvSpPr txBox="1"/>
          <p:nvPr>
            <p:ph idx="2" type="body"/>
          </p:nvPr>
        </p:nvSpPr>
        <p:spPr>
          <a:xfrm>
            <a:off x="5159100" y="1034925"/>
            <a:ext cx="3374400" cy="13779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600">
                <a:solidFill>
                  <a:schemeClr val="dk1"/>
                </a:solidFill>
              </a:rPr>
              <a:t>Analyse the customer base</a:t>
            </a:r>
            <a:r>
              <a:rPr lang="en" sz="1700">
                <a:solidFill>
                  <a:srgbClr val="424242"/>
                </a:solidFill>
                <a:latin typeface="Nunito"/>
                <a:ea typeface="Nunito"/>
                <a:cs typeface="Nunito"/>
                <a:sym typeface="Nunito"/>
              </a:rPr>
              <a:t> </a:t>
            </a:r>
            <a:endParaRPr b="1" sz="1600">
              <a:solidFill>
                <a:schemeClr val="dk1"/>
              </a:solidFill>
            </a:endParaRPr>
          </a:p>
          <a:p>
            <a:pPr indent="-311150" lvl="0" marL="457200" rtl="0" algn="l">
              <a:lnSpc>
                <a:spcPct val="90000"/>
              </a:lnSpc>
              <a:spcBef>
                <a:spcPts val="1600"/>
              </a:spcBef>
              <a:spcAft>
                <a:spcPts val="0"/>
              </a:spcAft>
              <a:buClr>
                <a:srgbClr val="C0791B"/>
              </a:buClr>
              <a:buSzPts val="1300"/>
              <a:buFont typeface="Nunito"/>
              <a:buChar char="●"/>
            </a:pPr>
            <a:r>
              <a:rPr lang="en" sz="1200">
                <a:solidFill>
                  <a:srgbClr val="424242"/>
                </a:solidFill>
                <a:latin typeface="Nunito"/>
                <a:ea typeface="Nunito"/>
                <a:cs typeface="Nunito"/>
                <a:sym typeface="Nunito"/>
              </a:rPr>
              <a:t>Who are our customer </a:t>
            </a:r>
            <a:endParaRPr sz="1200">
              <a:solidFill>
                <a:srgbClr val="424242"/>
              </a:solidFill>
              <a:latin typeface="Nunito"/>
              <a:ea typeface="Nunito"/>
              <a:cs typeface="Nunito"/>
              <a:sym typeface="Nunito"/>
            </a:endParaRPr>
          </a:p>
          <a:p>
            <a:pPr indent="-311150" lvl="0" marL="457200" rtl="0" algn="l">
              <a:lnSpc>
                <a:spcPct val="90000"/>
              </a:lnSpc>
              <a:spcBef>
                <a:spcPts val="0"/>
              </a:spcBef>
              <a:spcAft>
                <a:spcPts val="0"/>
              </a:spcAft>
              <a:buClr>
                <a:srgbClr val="C0791B"/>
              </a:buClr>
              <a:buSzPts val="1300"/>
              <a:buFont typeface="Nunito"/>
              <a:buChar char="●"/>
            </a:pPr>
            <a:r>
              <a:rPr lang="en" sz="1200">
                <a:solidFill>
                  <a:srgbClr val="424242"/>
                </a:solidFill>
                <a:latin typeface="Nunito"/>
                <a:ea typeface="Nunito"/>
                <a:cs typeface="Nunito"/>
                <a:sym typeface="Nunito"/>
              </a:rPr>
              <a:t>What products are the buying</a:t>
            </a:r>
            <a:endParaRPr sz="800"/>
          </a:p>
          <a:p>
            <a:pPr indent="0" lvl="0" marL="0" rtl="0" algn="l">
              <a:lnSpc>
                <a:spcPct val="115000"/>
              </a:lnSpc>
              <a:spcBef>
                <a:spcPts val="1600"/>
              </a:spcBef>
              <a:spcAft>
                <a:spcPts val="1600"/>
              </a:spcAft>
              <a:buNone/>
            </a:pPr>
            <a:r>
              <a:t/>
            </a:r>
            <a:endParaRPr/>
          </a:p>
        </p:txBody>
      </p:sp>
      <p:sp>
        <p:nvSpPr>
          <p:cNvPr id="166" name="Google Shape;166;p22"/>
          <p:cNvSpPr txBox="1"/>
          <p:nvPr>
            <p:ph idx="2" type="body"/>
          </p:nvPr>
        </p:nvSpPr>
        <p:spPr>
          <a:xfrm>
            <a:off x="5159100" y="2464525"/>
            <a:ext cx="3374400" cy="13779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600">
                <a:solidFill>
                  <a:schemeClr val="dk1"/>
                </a:solidFill>
              </a:rPr>
              <a:t>Analyse our sales</a:t>
            </a:r>
            <a:r>
              <a:rPr lang="en" sz="1700">
                <a:solidFill>
                  <a:srgbClr val="424242"/>
                </a:solidFill>
                <a:latin typeface="Nunito"/>
                <a:ea typeface="Nunito"/>
                <a:cs typeface="Nunito"/>
                <a:sym typeface="Nunito"/>
              </a:rPr>
              <a:t> </a:t>
            </a:r>
            <a:r>
              <a:rPr lang="en" sz="1700">
                <a:solidFill>
                  <a:srgbClr val="424242"/>
                </a:solidFill>
                <a:latin typeface="Nunito"/>
                <a:ea typeface="Nunito"/>
                <a:cs typeface="Nunito"/>
                <a:sym typeface="Nunito"/>
              </a:rPr>
              <a:t> </a:t>
            </a:r>
            <a:endParaRPr b="1" sz="1600">
              <a:solidFill>
                <a:schemeClr val="dk1"/>
              </a:solidFill>
            </a:endParaRPr>
          </a:p>
          <a:p>
            <a:pPr indent="-304800" lvl="0" marL="457200" rtl="0" algn="l">
              <a:lnSpc>
                <a:spcPct val="90000"/>
              </a:lnSpc>
              <a:spcBef>
                <a:spcPts val="1600"/>
              </a:spcBef>
              <a:spcAft>
                <a:spcPts val="0"/>
              </a:spcAft>
              <a:buClr>
                <a:srgbClr val="C0791B"/>
              </a:buClr>
              <a:buSzPts val="1200"/>
              <a:buFont typeface="Nunito"/>
              <a:buChar char="●"/>
            </a:pPr>
            <a:r>
              <a:rPr lang="en" sz="1200">
                <a:solidFill>
                  <a:srgbClr val="424242"/>
                </a:solidFill>
                <a:latin typeface="Nunito"/>
                <a:ea typeface="Nunito"/>
                <a:cs typeface="Nunito"/>
                <a:sym typeface="Nunito"/>
              </a:rPr>
              <a:t>What products generate the revenue </a:t>
            </a:r>
            <a:endParaRPr sz="1200">
              <a:solidFill>
                <a:srgbClr val="424242"/>
              </a:solidFill>
              <a:latin typeface="Nunito"/>
              <a:ea typeface="Nunito"/>
              <a:cs typeface="Nunito"/>
              <a:sym typeface="Nunito"/>
            </a:endParaRPr>
          </a:p>
          <a:p>
            <a:pPr indent="-304800" lvl="0" marL="457200" rtl="0" algn="l">
              <a:lnSpc>
                <a:spcPct val="90000"/>
              </a:lnSpc>
              <a:spcBef>
                <a:spcPts val="0"/>
              </a:spcBef>
              <a:spcAft>
                <a:spcPts val="0"/>
              </a:spcAft>
              <a:buClr>
                <a:srgbClr val="C0791B"/>
              </a:buClr>
              <a:buSzPts val="1200"/>
              <a:buFont typeface="Nunito"/>
              <a:buChar char="●"/>
            </a:pPr>
            <a:r>
              <a:rPr lang="en" sz="1200">
                <a:solidFill>
                  <a:srgbClr val="424242"/>
                </a:solidFill>
                <a:latin typeface="Nunito"/>
                <a:ea typeface="Nunito"/>
                <a:cs typeface="Nunito"/>
                <a:sym typeface="Nunito"/>
              </a:rPr>
              <a:t>What channels are our customers using to buy products</a:t>
            </a:r>
            <a:endParaRPr sz="1200">
              <a:solidFill>
                <a:srgbClr val="424242"/>
              </a:solidFill>
              <a:latin typeface="Nunito"/>
              <a:ea typeface="Nunito"/>
              <a:cs typeface="Nunito"/>
              <a:sym typeface="Nunito"/>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Product Groups</a:t>
            </a:r>
            <a:r>
              <a:rPr lang="en" sz="3700">
                <a:solidFill>
                  <a:srgbClr val="424242"/>
                </a:solidFill>
                <a:latin typeface="Maven Pro"/>
                <a:ea typeface="Maven Pro"/>
                <a:cs typeface="Maven Pro"/>
                <a:sym typeface="Maven Pro"/>
              </a:rPr>
              <a:t> </a:t>
            </a:r>
            <a:endParaRPr sz="3000"/>
          </a:p>
          <a:p>
            <a:pPr indent="0" lvl="0" marL="0" rtl="0" algn="l">
              <a:spcBef>
                <a:spcPts val="0"/>
              </a:spcBef>
              <a:spcAft>
                <a:spcPts val="0"/>
              </a:spcAft>
              <a:buNone/>
            </a:pPr>
            <a:r>
              <a:rPr b="0" lang="en" sz="3000"/>
              <a:t>02</a:t>
            </a:r>
            <a:endParaRPr sz="3000"/>
          </a:p>
        </p:txBody>
      </p:sp>
      <p:sp>
        <p:nvSpPr>
          <p:cNvPr id="177" name="Google Shape;177;p24"/>
          <p:cNvSpPr txBox="1"/>
          <p:nvPr>
            <p:ph idx="1" type="subTitle"/>
          </p:nvPr>
        </p:nvSpPr>
        <p:spPr>
          <a:xfrm>
            <a:off x="4679950" y="2869700"/>
            <a:ext cx="1705500" cy="1892700"/>
          </a:xfrm>
          <a:prstGeom prst="rect">
            <a:avLst/>
          </a:prstGeom>
        </p:spPr>
        <p:txBody>
          <a:bodyPr anchorCtr="0" anchor="t" bIns="91425" lIns="91425" spcFirstLastPara="1" rIns="91425" wrap="square" tIns="91425">
            <a:noAutofit/>
          </a:bodyPr>
          <a:lstStyle/>
          <a:p>
            <a:pPr indent="0" lvl="0" marL="0" rtl="0" algn="just">
              <a:lnSpc>
                <a:spcPct val="135714"/>
              </a:lnSpc>
              <a:spcBef>
                <a:spcPts val="1500"/>
              </a:spcBef>
              <a:spcAft>
                <a:spcPts val="0"/>
              </a:spcAft>
              <a:buNone/>
            </a:pPr>
            <a:r>
              <a:rPr b="1" lang="en" sz="1200">
                <a:solidFill>
                  <a:schemeClr val="dk1"/>
                </a:solidFill>
              </a:rPr>
              <a:t>Finance Products:</a:t>
            </a:r>
            <a:endParaRPr sz="1100"/>
          </a:p>
          <a:p>
            <a:pPr indent="-285750" lvl="0" marL="457200" rtl="0" algn="l">
              <a:lnSpc>
                <a:spcPct val="135714"/>
              </a:lnSpc>
              <a:spcBef>
                <a:spcPts val="1500"/>
              </a:spcBef>
              <a:spcAft>
                <a:spcPts val="0"/>
              </a:spcAft>
              <a:buClr>
                <a:srgbClr val="374151"/>
              </a:buClr>
              <a:buSzPts val="900"/>
              <a:buFont typeface="Arial"/>
              <a:buChar char="●"/>
            </a:pPr>
            <a:r>
              <a:rPr lang="en" sz="1100"/>
              <a:t>Credit Card</a:t>
            </a:r>
            <a:endParaRPr sz="1100"/>
          </a:p>
          <a:p>
            <a:pPr indent="-285750" lvl="0" marL="457200" rtl="0" algn="l">
              <a:lnSpc>
                <a:spcPct val="135714"/>
              </a:lnSpc>
              <a:spcBef>
                <a:spcPts val="0"/>
              </a:spcBef>
              <a:spcAft>
                <a:spcPts val="0"/>
              </a:spcAft>
              <a:buClr>
                <a:srgbClr val="374151"/>
              </a:buClr>
              <a:buSzPts val="900"/>
              <a:buFont typeface="Arial"/>
              <a:buChar char="●"/>
            </a:pPr>
            <a:r>
              <a:rPr lang="en" sz="1100"/>
              <a:t>Loans</a:t>
            </a:r>
            <a:endParaRPr sz="1100"/>
          </a:p>
          <a:p>
            <a:pPr indent="-285750" lvl="0" marL="457200" rtl="0" algn="l">
              <a:lnSpc>
                <a:spcPct val="135714"/>
              </a:lnSpc>
              <a:spcBef>
                <a:spcPts val="0"/>
              </a:spcBef>
              <a:spcAft>
                <a:spcPts val="0"/>
              </a:spcAft>
              <a:buClr>
                <a:srgbClr val="374151"/>
              </a:buClr>
              <a:buSzPts val="900"/>
              <a:buFont typeface="Arial"/>
              <a:buChar char="●"/>
            </a:pPr>
            <a:r>
              <a:rPr lang="en" sz="1100"/>
              <a:t>Mortgage</a:t>
            </a:r>
            <a:endParaRPr sz="900">
              <a:solidFill>
                <a:srgbClr val="374151"/>
              </a:solidFill>
              <a:latin typeface="Arial"/>
              <a:ea typeface="Arial"/>
              <a:cs typeface="Arial"/>
              <a:sym typeface="Arial"/>
            </a:endParaRPr>
          </a:p>
          <a:p>
            <a:pPr indent="0" lvl="0" marL="0" rtl="0" algn="l">
              <a:lnSpc>
                <a:spcPct val="115000"/>
              </a:lnSpc>
              <a:spcBef>
                <a:spcPts val="1500"/>
              </a:spcBef>
              <a:spcAft>
                <a:spcPts val="1000"/>
              </a:spcAft>
              <a:buNone/>
            </a:pPr>
            <a:r>
              <a:t/>
            </a:r>
            <a:endParaRPr sz="1300"/>
          </a:p>
        </p:txBody>
      </p:sp>
      <p:sp>
        <p:nvSpPr>
          <p:cNvPr id="178" name="Google Shape;178;p24"/>
          <p:cNvSpPr txBox="1"/>
          <p:nvPr>
            <p:ph idx="1" type="subTitle"/>
          </p:nvPr>
        </p:nvSpPr>
        <p:spPr>
          <a:xfrm>
            <a:off x="4572000" y="304750"/>
            <a:ext cx="2322300" cy="2473500"/>
          </a:xfrm>
          <a:prstGeom prst="rect">
            <a:avLst/>
          </a:prstGeom>
        </p:spPr>
        <p:txBody>
          <a:bodyPr anchorCtr="0" anchor="t" bIns="91425" lIns="91425" spcFirstLastPara="1" rIns="91425" wrap="square" tIns="91425">
            <a:noAutofit/>
          </a:bodyPr>
          <a:lstStyle/>
          <a:p>
            <a:pPr indent="0" lvl="0" marL="0" rtl="0" algn="just">
              <a:lnSpc>
                <a:spcPct val="135714"/>
              </a:lnSpc>
              <a:spcBef>
                <a:spcPts val="1500"/>
              </a:spcBef>
              <a:spcAft>
                <a:spcPts val="0"/>
              </a:spcAft>
              <a:buNone/>
            </a:pPr>
            <a:r>
              <a:rPr b="1" lang="en" sz="1100">
                <a:solidFill>
                  <a:schemeClr val="dk1"/>
                </a:solidFill>
              </a:rPr>
              <a:t>Savings Products:</a:t>
            </a:r>
            <a:endParaRPr sz="1100">
              <a:solidFill>
                <a:srgbClr val="374151"/>
              </a:solidFill>
            </a:endParaRPr>
          </a:p>
          <a:p>
            <a:pPr indent="-298450" lvl="0" marL="457200" rtl="0" algn="l">
              <a:lnSpc>
                <a:spcPct val="135714"/>
              </a:lnSpc>
              <a:spcBef>
                <a:spcPts val="1500"/>
              </a:spcBef>
              <a:spcAft>
                <a:spcPts val="0"/>
              </a:spcAft>
              <a:buClr>
                <a:srgbClr val="374151"/>
              </a:buClr>
              <a:buSzPts val="1100"/>
              <a:buFont typeface="Lato"/>
              <a:buChar char="●"/>
            </a:pPr>
            <a:r>
              <a:rPr lang="en" sz="1100">
                <a:solidFill>
                  <a:srgbClr val="374151"/>
                </a:solidFill>
              </a:rPr>
              <a:t>Pension Plan</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Long-term Deposit</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Securities</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Funds</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Short-term Deposit</a:t>
            </a:r>
            <a:endParaRPr sz="1300"/>
          </a:p>
          <a:p>
            <a:pPr indent="0" lvl="0" marL="0" rtl="0" algn="l">
              <a:lnSpc>
                <a:spcPct val="115000"/>
              </a:lnSpc>
              <a:spcBef>
                <a:spcPts val="1500"/>
              </a:spcBef>
              <a:spcAft>
                <a:spcPts val="1000"/>
              </a:spcAft>
              <a:buNone/>
            </a:pPr>
            <a:r>
              <a:t/>
            </a:r>
            <a:endParaRPr sz="1300"/>
          </a:p>
        </p:txBody>
      </p:sp>
      <p:sp>
        <p:nvSpPr>
          <p:cNvPr id="179" name="Google Shape;179;p24"/>
          <p:cNvSpPr txBox="1"/>
          <p:nvPr>
            <p:ph idx="1" type="subTitle"/>
          </p:nvPr>
        </p:nvSpPr>
        <p:spPr>
          <a:xfrm>
            <a:off x="7050850" y="304750"/>
            <a:ext cx="1851900" cy="2670000"/>
          </a:xfrm>
          <a:prstGeom prst="rect">
            <a:avLst/>
          </a:prstGeom>
        </p:spPr>
        <p:txBody>
          <a:bodyPr anchorCtr="0" anchor="t" bIns="91425" lIns="91425" spcFirstLastPara="1" rIns="91425" wrap="square" tIns="91425">
            <a:noAutofit/>
          </a:bodyPr>
          <a:lstStyle/>
          <a:p>
            <a:pPr indent="0" lvl="0" marL="0" rtl="0" algn="just">
              <a:lnSpc>
                <a:spcPct val="135714"/>
              </a:lnSpc>
              <a:spcBef>
                <a:spcPts val="1500"/>
              </a:spcBef>
              <a:spcAft>
                <a:spcPts val="0"/>
              </a:spcAft>
              <a:buNone/>
            </a:pPr>
            <a:r>
              <a:rPr b="1" lang="en" sz="1100">
                <a:solidFill>
                  <a:schemeClr val="dk1"/>
                </a:solidFill>
              </a:rPr>
              <a:t>Accounts Products:</a:t>
            </a:r>
            <a:endParaRPr b="1" sz="1100">
              <a:solidFill>
                <a:schemeClr val="dk1"/>
              </a:solidFill>
            </a:endParaRPr>
          </a:p>
          <a:p>
            <a:pPr indent="-298450" lvl="0" marL="457200" rtl="0" algn="l">
              <a:lnSpc>
                <a:spcPct val="135714"/>
              </a:lnSpc>
              <a:spcBef>
                <a:spcPts val="1500"/>
              </a:spcBef>
              <a:spcAft>
                <a:spcPts val="0"/>
              </a:spcAft>
              <a:buClr>
                <a:srgbClr val="374151"/>
              </a:buClr>
              <a:buSzPts val="1100"/>
              <a:buFont typeface="Lato"/>
              <a:buChar char="●"/>
            </a:pPr>
            <a:r>
              <a:rPr lang="en" sz="1100">
                <a:solidFill>
                  <a:srgbClr val="374151"/>
                </a:solidFill>
              </a:rPr>
              <a:t>EM Account</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EM Account PP</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EMC Account</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EM Account P</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Payroll Account</a:t>
            </a:r>
            <a:endParaRPr sz="1100">
              <a:solidFill>
                <a:srgbClr val="374151"/>
              </a:solidFill>
            </a:endParaRPr>
          </a:p>
          <a:p>
            <a:pPr indent="-298450" lvl="0" marL="457200" rtl="0" algn="l">
              <a:lnSpc>
                <a:spcPct val="135714"/>
              </a:lnSpc>
              <a:spcBef>
                <a:spcPts val="0"/>
              </a:spcBef>
              <a:spcAft>
                <a:spcPts val="0"/>
              </a:spcAft>
              <a:buClr>
                <a:srgbClr val="374151"/>
              </a:buClr>
              <a:buSzPts val="1100"/>
              <a:buFont typeface="Lato"/>
              <a:buChar char="●"/>
            </a:pPr>
            <a:r>
              <a:rPr lang="en" sz="1100">
                <a:solidFill>
                  <a:srgbClr val="374151"/>
                </a:solidFill>
              </a:rPr>
              <a:t>Debit Card</a:t>
            </a:r>
            <a:endParaRPr sz="1300"/>
          </a:p>
          <a:p>
            <a:pPr indent="0" lvl="0" marL="0" rtl="0" algn="l">
              <a:lnSpc>
                <a:spcPct val="115000"/>
              </a:lnSpc>
              <a:spcBef>
                <a:spcPts val="1500"/>
              </a:spcBef>
              <a:spcAft>
                <a:spcPts val="10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Who are easyMoney customers</a:t>
            </a:r>
            <a:endParaRPr sz="3000"/>
          </a:p>
          <a:p>
            <a:pPr indent="0" lvl="0" marL="0" rtl="0" algn="l">
              <a:spcBef>
                <a:spcPts val="0"/>
              </a:spcBef>
              <a:spcAft>
                <a:spcPts val="0"/>
              </a:spcAft>
              <a:buNone/>
            </a:pPr>
            <a:r>
              <a:rPr b="0" lang="en" sz="3000"/>
              <a:t>01</a:t>
            </a:r>
            <a:endParaRPr b="0" sz="3000"/>
          </a:p>
        </p:txBody>
      </p:sp>
      <p:pic>
        <p:nvPicPr>
          <p:cNvPr id="185" name="Google Shape;185;p25"/>
          <p:cNvPicPr preferRelativeResize="0"/>
          <p:nvPr/>
        </p:nvPicPr>
        <p:blipFill>
          <a:blip r:embed="rId3">
            <a:alphaModFix/>
          </a:blip>
          <a:stretch>
            <a:fillRect/>
          </a:stretch>
        </p:blipFill>
        <p:spPr>
          <a:xfrm>
            <a:off x="4649750" y="854725"/>
            <a:ext cx="4412626" cy="3695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