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Raleway"/>
      <p:regular r:id="rId21"/>
      <p:bold r:id="rId22"/>
      <p:italic r:id="rId23"/>
      <p:boldItalic r:id="rId24"/>
    </p:embeddedFont>
    <p:embeddedFont>
      <p:font typeface="Proxima Nova"/>
      <p:regular r:id="rId25"/>
      <p:bold r:id="rId26"/>
      <p:italic r:id="rId27"/>
      <p:boldItalic r:id="rId28"/>
    </p:embeddedFont>
    <p:embeddedFont>
      <p:font typeface="Alfa Slab One"/>
      <p:regular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Zeev Frenke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lfaSlabOne-regular.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1-27T13:45:05.418">
    <p:pos x="549" y="963"/>
    <p:text>unclear. be ready for questions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4"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iw" sz="1300">
                <a:solidFill>
                  <a:schemeClr val="dk1"/>
                </a:solidFill>
              </a:rPr>
              <a:t>Marwa</a:t>
            </a:r>
            <a:endParaRPr sz="1300">
              <a:solidFill>
                <a:schemeClr val="dk1"/>
              </a:solidFill>
            </a:endParaRPr>
          </a:p>
          <a:p>
            <a:pPr indent="0" lvl="0" marL="0" rtl="0" algn="l">
              <a:spcBef>
                <a:spcPts val="600"/>
              </a:spcBef>
              <a:spcAft>
                <a:spcPts val="0"/>
              </a:spcAft>
              <a:buNone/>
            </a:pPr>
            <a:r>
              <a:rPr lang="iw" sz="1300">
                <a:solidFill>
                  <a:schemeClr val="dk1"/>
                </a:solidFill>
              </a:rPr>
              <a:t>Welcome everyone in this presentation we are going to explain about our project -</a:t>
            </a:r>
            <a:r>
              <a:rPr lang="iw" sz="1300">
                <a:solidFill>
                  <a:schemeClr val="dk1"/>
                </a:solidFill>
              </a:rPr>
              <a:t>parking at the college </a:t>
            </a:r>
            <a:r>
              <a:rPr lang="iw" sz="1300">
                <a:solidFill>
                  <a:schemeClr val="dk1"/>
                </a:solidFill>
              </a:rPr>
              <a:t>that we worked on during </a:t>
            </a:r>
            <a:r>
              <a:rPr lang="iw" sz="1300">
                <a:solidFill>
                  <a:schemeClr val="dk1"/>
                </a:solidFill>
              </a:rPr>
              <a:t>the</a:t>
            </a:r>
            <a:r>
              <a:rPr lang="iw" sz="1300">
                <a:solidFill>
                  <a:schemeClr val="dk1"/>
                </a:solidFill>
              </a:rPr>
              <a:t> semester - </a:t>
            </a:r>
            <a:endParaRPr sz="1300">
              <a:solidFill>
                <a:schemeClr val="dk1"/>
              </a:solidFill>
            </a:endParaRPr>
          </a:p>
          <a:p>
            <a:pPr indent="0" lvl="0" marL="0" rtl="0" algn="l">
              <a:spcBef>
                <a:spcPts val="0"/>
              </a:spcBef>
              <a:spcAft>
                <a:spcPts val="0"/>
              </a:spcAft>
              <a:buClr>
                <a:schemeClr val="dk1"/>
              </a:buClr>
              <a:buSzPts val="1100"/>
              <a:buFont typeface="Arial"/>
              <a:buNone/>
            </a:pPr>
            <a:r>
              <a:rPr lang="iw" sz="1300">
                <a:solidFill>
                  <a:schemeClr val="dk1"/>
                </a:solidFill>
              </a:rPr>
              <a:t>Our supervisor in this project is Dr. Zeev Frankel.</a:t>
            </a:r>
            <a:endParaRPr sz="13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w" sz="1300">
                <a:solidFill>
                  <a:schemeClr val="dk1"/>
                </a:solidFill>
              </a:rPr>
              <a:t>my partner is shady and i am marwa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97bb455b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97bb455b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shady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"In this slide, I will explain how we use the Q-Learning algorithm in our parking management system.</a:t>
            </a:r>
            <a:br>
              <a:rPr b="1" lang="iw">
                <a:solidFill>
                  <a:schemeClr val="dk1"/>
                </a:solidFill>
              </a:rPr>
            </a:br>
            <a:r>
              <a:rPr b="1" lang="iw">
                <a:solidFill>
                  <a:schemeClr val="dk1"/>
                </a:solidFill>
              </a:rPr>
              <a:t>The goal is for the system to learn how to make optimal decisions in a short amount of time.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Details: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iw">
                <a:solidFill>
                  <a:schemeClr val="dk1"/>
                </a:solidFill>
              </a:rPr>
              <a:t>States: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The States represent the percentage of available parking spots, from 0% occupancy to 100% occupancy.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Examples: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iw">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Actions: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The system makes decisions based on the defined </a:t>
            </a:r>
            <a:r>
              <a:rPr b="1" lang="iw">
                <a:solidFill>
                  <a:schemeClr val="dk1"/>
                </a:solidFill>
              </a:rPr>
              <a:t>P_Cutoff</a:t>
            </a:r>
            <a:r>
              <a:rPr lang="iw">
                <a:solidFill>
                  <a:schemeClr val="dk1"/>
                </a:solidFill>
              </a:rPr>
              <a:t> values, using Q-Learning.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There are three main actions:</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iw">
                <a:solidFill>
                  <a:schemeClr val="dk1"/>
                </a:solidFill>
              </a:rPr>
              <a:t>a1:</a:t>
            </a:r>
            <a:r>
              <a:rPr lang="iw">
                <a:solidFill>
                  <a:schemeClr val="dk1"/>
                </a:solidFill>
              </a:rPr>
              <a:t> Assign a parking spot to users above P_Cutoff1.</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iw">
                <a:solidFill>
                  <a:schemeClr val="dk1"/>
                </a:solidFill>
              </a:rPr>
              <a:t>a2:</a:t>
            </a:r>
            <a:r>
              <a:rPr lang="iw">
                <a:solidFill>
                  <a:schemeClr val="dk1"/>
                </a:solidFill>
              </a:rPr>
              <a:t> Assign a parking spot to users above P_Cutoff2.</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b="1" lang="iw">
                <a:solidFill>
                  <a:schemeClr val="dk1"/>
                </a:solidFill>
              </a:rPr>
              <a:t>a3:</a:t>
            </a:r>
            <a:r>
              <a:rPr lang="iw">
                <a:solidFill>
                  <a:schemeClr val="dk1"/>
                </a:solidFill>
              </a:rPr>
              <a:t> Assign a parking spot to users above P_Cutoff3.</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Using Q-Learning:</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The system learns which Action to take for each State to optimize parking allocation.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Since the system needs to learn quickly, we kept the number of States and Actions small to speed up the process and ensure fast decisions.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83390c4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83390c4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shady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This slide explains how we calculate efficiency (E) in our parking management system."</a:t>
            </a:r>
            <a:endParaRPr b="1">
              <a:solidFill>
                <a:schemeClr val="dk1"/>
              </a:solidFill>
            </a:endParaRPr>
          </a:p>
          <a:p>
            <a:pPr indent="0" lvl="0" marL="0" rtl="0" algn="l">
              <a:lnSpc>
                <a:spcPct val="115000"/>
              </a:lnSpc>
              <a:spcBef>
                <a:spcPts val="1200"/>
              </a:spcBef>
              <a:spcAft>
                <a:spcPts val="0"/>
              </a:spcAft>
              <a:buNone/>
            </a:pPr>
            <a:r>
              <a:rPr b="1" lang="iw">
                <a:solidFill>
                  <a:schemeClr val="dk1"/>
                </a:solidFill>
              </a:rPr>
              <a:t>Efficiency Calculation (E):</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iw">
                <a:solidFill>
                  <a:schemeClr val="dk1"/>
                </a:solidFill>
              </a:rPr>
              <a:t>Formula: </a:t>
            </a:r>
            <a:r>
              <a:rPr b="1" lang="iw">
                <a:solidFill>
                  <a:schemeClr val="dk1"/>
                </a:solidFill>
              </a:rPr>
              <a:t>E = (Accepted Reservations / Total Requests) - λ·W</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Balances the percentage of successful reservations, total requests, and the average waiting time (</a:t>
            </a:r>
            <a:r>
              <a:rPr b="1" lang="iw">
                <a:solidFill>
                  <a:schemeClr val="dk1"/>
                </a:solidFill>
              </a:rPr>
              <a:t>W</a:t>
            </a:r>
            <a:r>
              <a:rPr lang="iw">
                <a:solidFill>
                  <a:schemeClr val="dk1"/>
                </a:solidFill>
              </a:rPr>
              <a:t>) with a penalty coefficient (</a:t>
            </a:r>
            <a:r>
              <a:rPr b="1" lang="iw">
                <a:solidFill>
                  <a:schemeClr val="dk1"/>
                </a:solidFill>
              </a:rPr>
              <a:t>λ</a:t>
            </a:r>
            <a:r>
              <a:rPr lang="iw">
                <a:solidFill>
                  <a:schemeClr val="dk1"/>
                </a:solidFill>
              </a:rPr>
              <a:t>) for long waiting times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iw" sz="1400">
                <a:solidFill>
                  <a:schemeClr val="dk1"/>
                </a:solidFill>
              </a:rPr>
              <a:t>Where:</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iw" sz="1400">
                <a:solidFill>
                  <a:schemeClr val="dk1"/>
                </a:solidFill>
              </a:rPr>
              <a:t>Accepted Reservations: Number of reservations successfully processed.</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iw" sz="1400">
                <a:solidFill>
                  <a:schemeClr val="dk1"/>
                </a:solidFill>
              </a:rPr>
              <a:t>Total Requests: Total number of reservation requests.</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iw" sz="1400">
                <a:solidFill>
                  <a:schemeClr val="dk1"/>
                </a:solidFill>
              </a:rPr>
              <a:t>W: Average waiting time for users in the waiting list.</a:t>
            </a:r>
            <a:endParaRPr b="1" sz="1400">
              <a:solidFill>
                <a:schemeClr val="dk1"/>
              </a:solidFill>
            </a:endParaRPr>
          </a:p>
          <a:p>
            <a:pPr indent="-317500" lvl="1" marL="914400" rtl="0" algn="l">
              <a:lnSpc>
                <a:spcPct val="115000"/>
              </a:lnSpc>
              <a:spcBef>
                <a:spcPts val="0"/>
              </a:spcBef>
              <a:spcAft>
                <a:spcPts val="0"/>
              </a:spcAft>
              <a:buClr>
                <a:schemeClr val="dk1"/>
              </a:buClr>
              <a:buSzPts val="1400"/>
              <a:buChar char="○"/>
            </a:pPr>
            <a:r>
              <a:rPr b="1" lang="iw" sz="1400">
                <a:solidFill>
                  <a:schemeClr val="dk1"/>
                </a:solidFill>
              </a:rPr>
              <a:t>λ: Penalty coefficient for long waiting times.</a:t>
            </a:r>
            <a:endParaRPr>
              <a:solidFill>
                <a:schemeClr val="dk1"/>
              </a:solidFill>
            </a:endParaRPr>
          </a:p>
          <a:p>
            <a:pPr indent="0" lvl="0" marL="914400" rtl="0" algn="l">
              <a:lnSpc>
                <a:spcPct val="115000"/>
              </a:lnSpc>
              <a:spcBef>
                <a:spcPts val="1200"/>
              </a:spcBef>
              <a:spcAft>
                <a:spcPts val="0"/>
              </a:spcAft>
              <a:buNone/>
            </a:pPr>
            <a:r>
              <a:rPr b="1" lang="iw">
                <a:solidFill>
                  <a:schemeClr val="dk1"/>
                </a:solidFill>
              </a:rPr>
              <a:t>"These calculations help the system make fair and efficient decisions while optimizing resource allocation."</a:t>
            </a:r>
            <a:endParaRPr b="1">
              <a:solidFill>
                <a:schemeClr val="dk1"/>
              </a:solidFill>
            </a:endParaRPr>
          </a:p>
          <a:p>
            <a:pPr indent="0" lvl="0" marL="0" rtl="0" algn="l">
              <a:spcBef>
                <a:spcPts val="1200"/>
              </a:spcBef>
              <a:spcAft>
                <a:spcPts val="0"/>
              </a:spcAft>
              <a:buNone/>
            </a:pPr>
            <a:r>
              <a:rPr lang="iw" sz="1050">
                <a:solidFill>
                  <a:srgbClr val="444746"/>
                </a:solidFill>
              </a:rPr>
              <a:t>-&lt;&lt; something about simple algorithm what you will use for compare,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73b5b89f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273b5b89f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iw">
                <a:solidFill>
                  <a:schemeClr val="dk1"/>
                </a:solidFill>
              </a:rPr>
              <a:t>shady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a:solidFill>
                  <a:schemeClr val="dk1"/>
                </a:solidFill>
              </a:rPr>
              <a:t>**"This slide presents the Use Case diagram of the system.</a:t>
            </a:r>
            <a:br>
              <a:rPr lang="iw">
                <a:solidFill>
                  <a:schemeClr val="dk1"/>
                </a:solidFill>
              </a:rPr>
            </a:br>
            <a:r>
              <a:rPr lang="iw">
                <a:solidFill>
                  <a:schemeClr val="dk1"/>
                </a:solidFill>
              </a:rPr>
              <a:t>It highlights the key actions of the two main user types: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Driver:</a:t>
            </a:r>
            <a:r>
              <a:rPr lang="iw">
                <a:solidFill>
                  <a:schemeClr val="dk1"/>
                </a:solidFill>
              </a:rPr>
              <a:t> Actions such as making reservations, checking status, reporting incidents, and departing.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iw">
                <a:solidFill>
                  <a:schemeClr val="dk1"/>
                </a:solidFill>
              </a:rPr>
              <a:t>Manager:</a:t>
            </a:r>
            <a:r>
              <a:rPr lang="iw">
                <a:solidFill>
                  <a:schemeClr val="dk1"/>
                </a:solidFill>
              </a:rPr>
              <a:t> Actions such as viewing user details, managing reservations, blocking users, and overseeing availability.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iw">
                <a:solidFill>
                  <a:schemeClr val="dk1"/>
                </a:solidFill>
              </a:rPr>
              <a:t>The diagram emphasizes the connections between the users and the system's main functionalities."**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73b5b89f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73b5b89f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marwa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"This slide presents the tests we will use to measure מאגר  the success of our project.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Functional GUI:</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We will check that the user interface is easy to use and works correctly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System Input Processing:</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The system must receive and process data correctly without errors.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Algorithm Performance: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We will test if the algorithm works as expected, even in complex cases like more than one user made </a:t>
            </a:r>
            <a:r>
              <a:rPr lang="iw">
                <a:solidFill>
                  <a:schemeClr val="dk1"/>
                </a:solidFill>
              </a:rPr>
              <a:t>reservations at </a:t>
            </a:r>
            <a:r>
              <a:rPr b="1" lang="iw">
                <a:solidFill>
                  <a:schemeClr val="dk1"/>
                </a:solidFill>
              </a:rPr>
              <a:t>the same time or new rules being added.</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Data Accuracy אקיורסי and </a:t>
            </a:r>
            <a:r>
              <a:rPr b="1" lang="iw">
                <a:solidFill>
                  <a:schemeClr val="dk1"/>
                </a:solidFill>
              </a:rPr>
              <a:t>Consistency</a:t>
            </a:r>
            <a:r>
              <a:rPr b="1" lang="iw">
                <a:solidFill>
                  <a:schemeClr val="dk1"/>
                </a:solidFill>
              </a:rPr>
              <a:t> </a:t>
            </a:r>
            <a:r>
              <a:rPr b="1" lang="iw">
                <a:solidFill>
                  <a:schemeClr val="dk1"/>
                </a:solidFill>
              </a:rPr>
              <a:t>קונסיסטנסי</a:t>
            </a:r>
            <a:r>
              <a:rPr b="1" lang="iw">
                <a:solidFill>
                  <a:schemeClr val="dk1"/>
                </a:solidFill>
              </a:rPr>
              <a:t>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We will ensure the system save data correctly קורקטלי , without errors,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 or lost information.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These tests will help us to confirm that the system meets all requirements  ריקוימנטס in the next development דיואילמינט </a:t>
            </a:r>
            <a:r>
              <a:rPr b="1" lang="iw">
                <a:solidFill>
                  <a:schemeClr val="dk1"/>
                </a:solidFill>
              </a:rPr>
              <a:t>phase פאיס</a:t>
            </a:r>
            <a:r>
              <a:rPr b="1" lang="iw">
                <a:solidFill>
                  <a:schemeClr val="dk1"/>
                </a:solidFill>
              </a:rPr>
              <a:t>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843d3b01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843d3b01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w"/>
              <a:t>marwa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d7f961a3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d7f961a3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iw" sz="1200">
                <a:solidFill>
                  <a:schemeClr val="dk1"/>
                </a:solidFill>
              </a:rPr>
              <a:t>Marwa</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w" sz="1200">
                <a:solidFill>
                  <a:schemeClr val="dk1"/>
                </a:solidFill>
              </a:rPr>
              <a:t>the presentations outline will be as follows :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iw" sz="1200">
                <a:solidFill>
                  <a:schemeClr val="dk1"/>
                </a:solidFill>
              </a:rPr>
              <a:t>We will present at the first  the problem and </a:t>
            </a:r>
            <a:r>
              <a:rPr lang="iw" sz="1200">
                <a:solidFill>
                  <a:schemeClr val="dk1"/>
                </a:solidFill>
              </a:rPr>
              <a:t>the</a:t>
            </a:r>
            <a:r>
              <a:rPr lang="iw" sz="1200">
                <a:solidFill>
                  <a:schemeClr val="dk1"/>
                </a:solidFill>
              </a:rPr>
              <a:t> </a:t>
            </a:r>
            <a:r>
              <a:rPr lang="iw" sz="1200">
                <a:solidFill>
                  <a:schemeClr val="dk1"/>
                </a:solidFill>
              </a:rPr>
              <a:t>limitations</a:t>
            </a:r>
            <a:r>
              <a:rPr lang="iw" sz="1200">
                <a:solidFill>
                  <a:schemeClr val="dk1"/>
                </a:solidFill>
              </a:rPr>
              <a:t> of </a:t>
            </a:r>
            <a:r>
              <a:rPr lang="iw" sz="1200">
                <a:solidFill>
                  <a:srgbClr val="1A1A1A"/>
                </a:solidFill>
              </a:rPr>
              <a:t>Existing Parking Applications</a:t>
            </a:r>
            <a:endParaRPr sz="1200">
              <a:solidFill>
                <a:srgbClr val="1A1A1A"/>
              </a:solidFill>
            </a:endParaRPr>
          </a:p>
          <a:p>
            <a:pPr indent="-304800" lvl="0" marL="457200" rtl="0" algn="l">
              <a:lnSpc>
                <a:spcPct val="90000"/>
              </a:lnSpc>
              <a:spcBef>
                <a:spcPts val="0"/>
              </a:spcBef>
              <a:spcAft>
                <a:spcPts val="0"/>
              </a:spcAft>
              <a:buClr>
                <a:srgbClr val="1A1A1A"/>
              </a:buClr>
              <a:buSzPts val="1200"/>
              <a:buFont typeface="Arial"/>
              <a:buChar char="●"/>
            </a:pPr>
            <a:r>
              <a:rPr lang="iw" sz="1200">
                <a:solidFill>
                  <a:srgbClr val="1A1A1A"/>
                </a:solidFill>
              </a:rPr>
              <a:t>the Project goals</a:t>
            </a:r>
            <a:endParaRPr sz="1200">
              <a:solidFill>
                <a:srgbClr val="1A1A1A"/>
              </a:solidFill>
            </a:endParaRPr>
          </a:p>
          <a:p>
            <a:pPr indent="-304800" lvl="0" marL="457200" rtl="0" algn="l">
              <a:lnSpc>
                <a:spcPct val="115000"/>
              </a:lnSpc>
              <a:spcBef>
                <a:spcPts val="0"/>
              </a:spcBef>
              <a:spcAft>
                <a:spcPts val="0"/>
              </a:spcAft>
              <a:buClr>
                <a:srgbClr val="1A1A1A"/>
              </a:buClr>
              <a:buSzPts val="1200"/>
              <a:buFont typeface="Arial"/>
              <a:buChar char="●"/>
            </a:pPr>
            <a:r>
              <a:rPr lang="iw" sz="1200">
                <a:solidFill>
                  <a:srgbClr val="1A1A1A"/>
                </a:solidFill>
              </a:rPr>
              <a:t>the system architecture</a:t>
            </a:r>
            <a:endParaRPr sz="1200">
              <a:solidFill>
                <a:srgbClr val="1A1A1A"/>
              </a:solidFill>
            </a:endParaRPr>
          </a:p>
          <a:p>
            <a:pPr indent="-304800" lvl="0" marL="457200" rtl="0" algn="l">
              <a:spcBef>
                <a:spcPts val="0"/>
              </a:spcBef>
              <a:spcAft>
                <a:spcPts val="0"/>
              </a:spcAft>
              <a:buClr>
                <a:srgbClr val="1A1A1A"/>
              </a:buClr>
              <a:buSzPts val="1200"/>
              <a:buFont typeface="Arial"/>
              <a:buChar char="●"/>
            </a:pPr>
            <a:r>
              <a:rPr lang="iw" sz="1200">
                <a:solidFill>
                  <a:srgbClr val="1A1A1A"/>
                </a:solidFill>
              </a:rPr>
              <a:t>the System Workflow</a:t>
            </a:r>
            <a:endParaRPr sz="1200">
              <a:solidFill>
                <a:srgbClr val="1A1A1A"/>
              </a:solidFill>
            </a:endParaRPr>
          </a:p>
          <a:p>
            <a:pPr indent="-304800" lvl="0" marL="457200" rtl="0" algn="l">
              <a:lnSpc>
                <a:spcPct val="115000"/>
              </a:lnSpc>
              <a:spcBef>
                <a:spcPts val="0"/>
              </a:spcBef>
              <a:spcAft>
                <a:spcPts val="0"/>
              </a:spcAft>
              <a:buClr>
                <a:srgbClr val="1A1A1A"/>
              </a:buClr>
              <a:buSzPts val="1200"/>
              <a:buFont typeface="Arial"/>
              <a:buChar char="●"/>
            </a:pPr>
            <a:r>
              <a:rPr lang="iw" sz="1200">
                <a:solidFill>
                  <a:srgbClr val="1A1A1A"/>
                </a:solidFill>
              </a:rPr>
              <a:t>the Smart dealing with reservations</a:t>
            </a:r>
            <a:endParaRPr sz="1200">
              <a:solidFill>
                <a:srgbClr val="1A1A1A"/>
              </a:solidFill>
            </a:endParaRPr>
          </a:p>
          <a:p>
            <a:pPr indent="-304800" lvl="0" marL="457200" rtl="0" algn="l">
              <a:lnSpc>
                <a:spcPct val="90000"/>
              </a:lnSpc>
              <a:spcBef>
                <a:spcPts val="0"/>
              </a:spcBef>
              <a:spcAft>
                <a:spcPts val="0"/>
              </a:spcAft>
              <a:buClr>
                <a:srgbClr val="1A1A1A"/>
              </a:buClr>
              <a:buSzPts val="1200"/>
              <a:buFont typeface="Arial"/>
              <a:buChar char="●"/>
            </a:pPr>
            <a:r>
              <a:rPr lang="iw" sz="1200">
                <a:solidFill>
                  <a:srgbClr val="1A1A1A"/>
                </a:solidFill>
              </a:rPr>
              <a:t>the Use case of our system</a:t>
            </a:r>
            <a:endParaRPr sz="1200">
              <a:solidFill>
                <a:srgbClr val="1A1A1A"/>
              </a:solidFill>
            </a:endParaRPr>
          </a:p>
          <a:p>
            <a:pPr indent="-304800" lvl="0" marL="457200" rtl="0" algn="l">
              <a:lnSpc>
                <a:spcPct val="90000"/>
              </a:lnSpc>
              <a:spcBef>
                <a:spcPts val="0"/>
              </a:spcBef>
              <a:spcAft>
                <a:spcPts val="0"/>
              </a:spcAft>
              <a:buClr>
                <a:srgbClr val="1A1A1A"/>
              </a:buClr>
              <a:buSzPts val="1200"/>
              <a:buFont typeface="Lato"/>
              <a:buChar char="●"/>
            </a:pPr>
            <a:r>
              <a:rPr lang="iw" sz="1200">
                <a:solidFill>
                  <a:srgbClr val="1A1A1A"/>
                </a:solidFill>
              </a:rPr>
              <a:t>and at the end Measuring מיגרינג project success</a:t>
            </a:r>
            <a:endParaRPr sz="1200">
              <a:solidFill>
                <a:srgbClr val="1A1A1A"/>
              </a:solidFill>
            </a:endParaRPr>
          </a:p>
          <a:p>
            <a:pPr indent="0" lvl="0" marL="457200" rtl="0" algn="l">
              <a:lnSpc>
                <a:spcPct val="90000"/>
              </a:lnSpc>
              <a:spcBef>
                <a:spcPts val="0"/>
              </a:spcBef>
              <a:spcAft>
                <a:spcPts val="0"/>
              </a:spcAft>
              <a:buNone/>
            </a:pPr>
            <a:r>
              <a:t/>
            </a:r>
            <a:endParaRPr sz="1200">
              <a:solidFill>
                <a:srgbClr val="1A1A1A"/>
              </a:solidFill>
            </a:endParaRPr>
          </a:p>
          <a:p>
            <a:pPr indent="0" lvl="0" marL="457200" rtl="0" algn="l">
              <a:spcBef>
                <a:spcPts val="0"/>
              </a:spcBef>
              <a:spcAft>
                <a:spcPts val="0"/>
              </a:spcAft>
              <a:buNone/>
            </a:pPr>
            <a:r>
              <a:t/>
            </a: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256990054b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256990054b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shady</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In this slide, we see some of the main problems with parking:</a:t>
            </a:r>
            <a:br>
              <a:rPr b="1" lang="iw">
                <a:solidFill>
                  <a:schemeClr val="dk1"/>
                </a:solidFill>
              </a:rPr>
            </a:br>
            <a:r>
              <a:rPr lang="iw">
                <a:solidFill>
                  <a:schemeClr val="dk1"/>
                </a:solidFill>
              </a:rPr>
              <a:t>Double parking, illegally reserving parking spots, overcrowded parking lots, and fines caused by improper parking behavior.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iw">
                <a:solidFill>
                  <a:schemeClr val="dk1"/>
                </a:solidFill>
              </a:rPr>
              <a:t>these</a:t>
            </a:r>
            <a:r>
              <a:rPr b="1" lang="iw">
                <a:solidFill>
                  <a:schemeClr val="dk1"/>
                </a:solidFill>
              </a:rPr>
              <a:t> challenges are what our project aims to address with a smart technological approach, ensuring a more efficient and fair parking management system."</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83390c4b9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83390c4b9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"shady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here are several parking management applications available in the market, but each has its limitations that restrict their efficiency and usability. Let me briefly highlight the main drawbacks of five popular apps:"</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iw">
                <a:solidFill>
                  <a:schemeClr val="dk1"/>
                </a:solidFill>
              </a:rPr>
              <a:t>ParkMobile:</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Not always updated with real-time parking availability.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SpotHero:</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Limited to specific regions only.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Parkopedia:</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Relies mostly on static information and lacks real-time updates.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JustPark:</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Focuses on private parking spaces and is less relevant for large public parking lots.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iw">
                <a:solidFill>
                  <a:schemeClr val="dk1"/>
                </a:solidFill>
              </a:rPr>
              <a:t>PayByPhone Parking:</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iw">
                <a:solidFill>
                  <a:schemeClr val="dk1"/>
                </a:solidFill>
              </a:rPr>
              <a:t>Designed solely for payments and doesn’t include reservations or availability information.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"These limitations highlight the need for a more comprehensive and efficient parking management solution, which our project aims to provide."</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73b5b89f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73b5b89f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Marwa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Now that we've reviewed the limitations of existing parking management applications,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let me introduce the goals of our project.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The goal of our project is to create a smart parking management system that addresses the challenges of limited parking spaces.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br>
              <a:rPr b="1" lang="iw">
                <a:solidFill>
                  <a:schemeClr val="dk1"/>
                </a:solidFill>
              </a:rPr>
            </a:br>
            <a:r>
              <a:rPr b="1" lang="iw">
                <a:solidFill>
                  <a:schemeClr val="dk1"/>
                </a:solidFill>
              </a:rPr>
              <a:t>1.We aim to optimize resource usage</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2. ensure </a:t>
            </a:r>
            <a:r>
              <a:rPr b="1" lang="iw">
                <a:solidFill>
                  <a:schemeClr val="dk1"/>
                </a:solidFill>
              </a:rPr>
              <a:t>fairness פירניס</a:t>
            </a:r>
            <a:r>
              <a:rPr b="1" lang="iw">
                <a:solidFill>
                  <a:schemeClr val="dk1"/>
                </a:solidFill>
              </a:rPr>
              <a:t>  in allocation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3.improve the user experience for both drivers and managers.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4.and  we ensure data-driven decision-making while keeping the system scalable for future needs."</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6808b968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6808b968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iw" sz="1300">
                <a:solidFill>
                  <a:schemeClr val="dk1"/>
                </a:solidFill>
              </a:rPr>
              <a:t>marwa </a:t>
            </a:r>
            <a:endParaRPr b="1" sz="1300">
              <a:solidFill>
                <a:schemeClr val="dk1"/>
              </a:solidFill>
            </a:endParaRPr>
          </a:p>
          <a:p>
            <a:pPr indent="0" lvl="0" marL="0" rtl="0" algn="l">
              <a:lnSpc>
                <a:spcPct val="115000"/>
              </a:lnSpc>
              <a:spcBef>
                <a:spcPts val="1200"/>
              </a:spcBef>
              <a:spcAft>
                <a:spcPts val="0"/>
              </a:spcAft>
              <a:buNone/>
            </a:pPr>
            <a:r>
              <a:rPr b="1" lang="iw" sz="1200">
                <a:solidFill>
                  <a:schemeClr val="dk1"/>
                </a:solidFill>
              </a:rPr>
              <a:t>-</a:t>
            </a:r>
            <a:r>
              <a:rPr b="1" lang="iw">
                <a:solidFill>
                  <a:schemeClr val="dk1"/>
                </a:solidFill>
              </a:rPr>
              <a:t>"Here is a visual diagram of the system architecture, </a:t>
            </a:r>
            <a:r>
              <a:rPr b="1" lang="iw">
                <a:solidFill>
                  <a:schemeClr val="dk1"/>
                </a:solidFill>
              </a:rPr>
              <a:t>explain</a:t>
            </a:r>
            <a:r>
              <a:rPr b="1" lang="iw">
                <a:solidFill>
                  <a:schemeClr val="dk1"/>
                </a:solidFill>
              </a:rPr>
              <a:t> the connections between the main components קומפוננס:</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Server:</a:t>
            </a:r>
            <a:r>
              <a:rPr lang="iw">
                <a:solidFill>
                  <a:schemeClr val="dk1"/>
                </a:solidFill>
              </a:rPr>
              <a:t> The central </a:t>
            </a:r>
            <a:r>
              <a:rPr lang="iw">
                <a:solidFill>
                  <a:schemeClr val="dk1"/>
                </a:solidFill>
              </a:rPr>
              <a:t>hub האב</a:t>
            </a:r>
            <a:r>
              <a:rPr lang="iw">
                <a:solidFill>
                  <a:schemeClr val="dk1"/>
                </a:solidFill>
              </a:rPr>
              <a:t> that processes requests, save data, and communicates with both the user and manager interfaces.</a:t>
            </a:r>
            <a:endParaRPr>
              <a:solidFill>
                <a:schemeClr val="dk1"/>
              </a:solidFill>
            </a:endParaRPr>
          </a:p>
          <a:p>
            <a:pPr indent="0" lvl="0" marL="45720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User App Interface:</a:t>
            </a:r>
            <a:r>
              <a:rPr lang="iw">
                <a:solidFill>
                  <a:schemeClr val="dk1"/>
                </a:solidFill>
              </a:rPr>
              <a:t> </a:t>
            </a:r>
            <a:r>
              <a:rPr lang="iw">
                <a:solidFill>
                  <a:schemeClr val="dk1"/>
                </a:solidFill>
              </a:rPr>
              <a:t>Allows לאוס</a:t>
            </a:r>
            <a:r>
              <a:rPr lang="iw">
                <a:solidFill>
                  <a:schemeClr val="dk1"/>
                </a:solidFill>
              </a:rPr>
              <a:t>  users to send requests (e.g., check parking availability, make reservations) to the server and receive responses.</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iw">
                <a:solidFill>
                  <a:schemeClr val="dk1"/>
                </a:solidFill>
              </a:rPr>
              <a:t>Manager Interface:</a:t>
            </a:r>
            <a:r>
              <a:rPr lang="iw">
                <a:solidFill>
                  <a:schemeClr val="dk1"/>
                </a:solidFill>
              </a:rPr>
              <a:t> Enables administrators to view system data, and manage operations effectively.</a:t>
            </a:r>
            <a:endParaRPr>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sz="1200">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7f9c575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7f9c575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w"/>
              <a:t>shady</a:t>
            </a:r>
            <a:endParaRPr/>
          </a:p>
          <a:p>
            <a:pPr indent="0" lvl="0" marL="0" rtl="0" algn="l">
              <a:spcBef>
                <a:spcPts val="0"/>
              </a:spcBef>
              <a:spcAft>
                <a:spcPts val="0"/>
              </a:spcAft>
              <a:buClr>
                <a:schemeClr val="dk1"/>
              </a:buClr>
              <a:buSzPts val="1100"/>
              <a:buFont typeface="Arial"/>
              <a:buNone/>
            </a:pPr>
            <a:r>
              <a:rPr lang="iw"/>
              <a:t>"This diagram illustrates the complete workflow of our parking management system, focusing on how priority scores (P) are calculated and used to make decisions: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User Requests Parking: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The process starts when a user sends a request to reserve a parking spot through the mobile application.</a:t>
            </a:r>
            <a:endParaRPr/>
          </a:p>
          <a:p>
            <a:pPr indent="0" lvl="0" marL="0" rtl="0" algn="l">
              <a:spcBef>
                <a:spcPts val="0"/>
              </a:spcBef>
              <a:spcAft>
                <a:spcPts val="0"/>
              </a:spcAft>
              <a:buClr>
                <a:schemeClr val="dk1"/>
              </a:buClr>
              <a:buSzPts val="1100"/>
              <a:buFont typeface="Arial"/>
              <a:buNone/>
            </a:pPr>
            <a:r>
              <a:rPr lang="iw"/>
              <a:t>Mobile App Processes Request: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The mobile application processes the user's request and forwards it to the server.</a:t>
            </a:r>
            <a:endParaRPr/>
          </a:p>
          <a:p>
            <a:pPr indent="0" lvl="0" marL="0" rtl="0" algn="l">
              <a:spcBef>
                <a:spcPts val="0"/>
              </a:spcBef>
              <a:spcAft>
                <a:spcPts val="0"/>
              </a:spcAft>
              <a:buClr>
                <a:schemeClr val="dk1"/>
              </a:buClr>
              <a:buSzPts val="1100"/>
              <a:buFont typeface="Arial"/>
              <a:buNone/>
            </a:pPr>
            <a:r>
              <a:rPr lang="iw"/>
              <a:t>Server Receives Data: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The server receives the request and accesses the database to check the availability of parking spaces.</a:t>
            </a:r>
            <a:endParaRPr/>
          </a:p>
          <a:p>
            <a:pPr indent="0" lvl="0" marL="0" rtl="0" algn="l">
              <a:spcBef>
                <a:spcPts val="0"/>
              </a:spcBef>
              <a:spcAft>
                <a:spcPts val="0"/>
              </a:spcAft>
              <a:buClr>
                <a:schemeClr val="dk1"/>
              </a:buClr>
              <a:buSzPts val="1100"/>
              <a:buFont typeface="Arial"/>
              <a:buNone/>
            </a:pPr>
            <a:r>
              <a:rPr lang="iw"/>
              <a:t>Check Database Availability: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The server verifies whether there are any free parking spots in the system.</a:t>
            </a:r>
            <a:endParaRPr/>
          </a:p>
          <a:p>
            <a:pPr indent="0" lvl="0" marL="0" rtl="0" algn="l">
              <a:spcBef>
                <a:spcPts val="0"/>
              </a:spcBef>
              <a:spcAft>
                <a:spcPts val="0"/>
              </a:spcAft>
              <a:buClr>
                <a:schemeClr val="dk1"/>
              </a:buClr>
              <a:buSzPts val="1100"/>
              <a:buFont typeface="Arial"/>
              <a:buNone/>
            </a:pPr>
            <a:r>
              <a:rPr lang="iw"/>
              <a:t>Calculate Priority (P):</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iw"/>
              <a:t>The system calculates a priority score (P) for the user based on predefined criteria, </a:t>
            </a:r>
            <a:r>
              <a:rPr lang="iw">
                <a:solidFill>
                  <a:schemeClr val="dk1"/>
                </a:solidFill>
              </a:rPr>
              <a:t>User type (Good, Neutral, or Bad).</a:t>
            </a:r>
            <a:endParaRPr>
              <a:solidFill>
                <a:schemeClr val="dk1"/>
              </a:solidFill>
            </a:endParaRPr>
          </a:p>
          <a:p>
            <a:pPr indent="-298450" lvl="0" marL="457200" rtl="0" algn="l">
              <a:lnSpc>
                <a:spcPct val="150000"/>
              </a:lnSpc>
              <a:spcBef>
                <a:spcPts val="1200"/>
              </a:spcBef>
              <a:spcAft>
                <a:spcPts val="0"/>
              </a:spcAft>
              <a:buClr>
                <a:schemeClr val="dk1"/>
              </a:buClr>
              <a:buSzPts val="1100"/>
              <a:buChar char="●"/>
            </a:pPr>
            <a:r>
              <a:rPr lang="iw">
                <a:solidFill>
                  <a:schemeClr val="dk1"/>
                </a:solidFill>
              </a:rPr>
              <a:t>Time of reservation (early vs. late).</a:t>
            </a:r>
            <a:endParaRPr>
              <a:solidFill>
                <a:schemeClr val="dk1"/>
              </a:solidFill>
            </a:endParaRPr>
          </a:p>
          <a:p>
            <a:pPr indent="0" lvl="0" marL="0" rtl="0" algn="l">
              <a:spcBef>
                <a:spcPts val="1200"/>
              </a:spcBef>
              <a:spcAft>
                <a:spcPts val="0"/>
              </a:spcAft>
              <a:buNone/>
            </a:pPr>
            <a:r>
              <a:rPr lang="iw">
                <a:solidFill>
                  <a:schemeClr val="dk1"/>
                </a:solidFill>
              </a:rPr>
              <a:t>Desired parking place (close vs. far).</a:t>
            </a:r>
            <a:endParaRPr>
              <a:solidFill>
                <a:schemeClr val="dk1"/>
              </a:solidFill>
            </a:endParaRPr>
          </a:p>
          <a:p>
            <a:pPr indent="0" lvl="0" marL="0" rtl="0" algn="l">
              <a:spcBef>
                <a:spcPts val="0"/>
              </a:spcBef>
              <a:spcAft>
                <a:spcPts val="0"/>
              </a:spcAft>
              <a:buClr>
                <a:schemeClr val="dk1"/>
              </a:buClr>
              <a:buSzPts val="1100"/>
              <a:buFont typeface="Arial"/>
              <a:buNone/>
            </a:pPr>
            <a:r>
              <a:rPr lang="iw"/>
              <a:t> Apply Priority Cutoff (P Cutoff):</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If the user's priority score is greater than or equal to the cutoff (P ≥ Cutoff), the system approves the request and allocates a parking space.</a:t>
            </a:r>
            <a:endParaRPr/>
          </a:p>
          <a:p>
            <a:pPr indent="0" lvl="0" marL="0" rtl="0" algn="l">
              <a:spcBef>
                <a:spcPts val="0"/>
              </a:spcBef>
              <a:spcAft>
                <a:spcPts val="0"/>
              </a:spcAft>
              <a:buClr>
                <a:schemeClr val="dk1"/>
              </a:buClr>
              <a:buSzPts val="1100"/>
              <a:buFont typeface="Arial"/>
              <a:buNone/>
            </a:pPr>
            <a:r>
              <a:rPr lang="iw"/>
              <a:t>If the priority score is below the cutoff (P &lt; Cutoff), the request is rejected.</a:t>
            </a:r>
            <a:endParaRPr/>
          </a:p>
          <a:p>
            <a:pPr indent="0" lvl="0" marL="0" rtl="0" algn="l">
              <a:spcBef>
                <a:spcPts val="0"/>
              </a:spcBef>
              <a:spcAft>
                <a:spcPts val="0"/>
              </a:spcAft>
              <a:buClr>
                <a:schemeClr val="dk1"/>
              </a:buClr>
              <a:buSzPts val="1100"/>
              <a:buFont typeface="Arial"/>
              <a:buNone/>
            </a:pPr>
            <a:r>
              <a:rPr lang="iw"/>
              <a:t>Update Database and Notify User: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iw"/>
              <a:t>Finally, the database is updated with the new allocation or rejection, and the user is notified about the decision in real time.</a:t>
            </a:r>
            <a:endParaRPr/>
          </a:p>
          <a:p>
            <a:pPr indent="0" lvl="0" marL="0" rtl="0" algn="l">
              <a:spcBef>
                <a:spcPts val="0"/>
              </a:spcBef>
              <a:spcAft>
                <a:spcPts val="0"/>
              </a:spcAft>
              <a:buClr>
                <a:schemeClr val="dk1"/>
              </a:buClr>
              <a:buSzPts val="1100"/>
              <a:buFont typeface="Arial"/>
              <a:buNone/>
            </a:pPr>
            <a:r>
              <a:rPr lang="iw"/>
              <a:t>This workflow ensures that parking spaces are allocated fairly and efficiently, prioritizing good users while maintaining system transparency."</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97bb455b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97bb455b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iw">
                <a:solidFill>
                  <a:schemeClr val="dk1"/>
                </a:solidFill>
              </a:rPr>
              <a:t>marwa</a:t>
            </a:r>
            <a:endParaRPr>
              <a:solidFill>
                <a:schemeClr val="dk1"/>
              </a:solidFill>
            </a:endParaRPr>
          </a:p>
          <a:p>
            <a:pPr indent="0" lvl="0" marL="0" rtl="0" algn="l">
              <a:spcBef>
                <a:spcPts val="1200"/>
              </a:spcBef>
              <a:spcAft>
                <a:spcPts val="0"/>
              </a:spcAft>
              <a:buNone/>
            </a:pPr>
            <a:r>
              <a:rPr lang="iw"/>
              <a:t>"in This slide explains how our system manages parking reservations.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iw"/>
              <a:t>at the first It calculates a priority value for each reservation depending on user type and past behavior. </a:t>
            </a:r>
            <a:endParaRPr/>
          </a:p>
          <a:p>
            <a:pPr indent="0" lvl="0" marL="0" rtl="0" algn="l">
              <a:spcBef>
                <a:spcPts val="0"/>
              </a:spcBef>
              <a:spcAft>
                <a:spcPts val="0"/>
              </a:spcAft>
              <a:buNone/>
            </a:pPr>
            <a:r>
              <a:rPr lang="iw"/>
              <a:t>then The system re</a:t>
            </a:r>
            <a:r>
              <a:rPr lang="iw">
                <a:solidFill>
                  <a:schemeClr val="dk1"/>
                </a:solidFill>
              </a:rPr>
              <a:t>calculate </a:t>
            </a:r>
            <a:r>
              <a:rPr lang="iw"/>
              <a:t>the cutoff val</a:t>
            </a:r>
            <a:r>
              <a:rPr lang="iw"/>
              <a:t>ue </a:t>
            </a:r>
            <a:r>
              <a:rPr lang="iw">
                <a:solidFill>
                  <a:schemeClr val="dk1"/>
                </a:solidFill>
              </a:rPr>
              <a:t>depending on </a:t>
            </a:r>
            <a:r>
              <a:rPr lang="iw"/>
              <a:t>current parking state, waiting list, time, and day of the week,</a:t>
            </a:r>
            <a:r>
              <a:rPr lang="iw" sz="2100">
                <a:solidFill>
                  <a:srgbClr val="1F1F1F"/>
                </a:solidFill>
                <a:highlight>
                  <a:srgbClr val="F8F9FA"/>
                </a:highlight>
              </a:rPr>
              <a:t> </a:t>
            </a:r>
            <a:r>
              <a:rPr lang="iw"/>
              <a:t>through </a:t>
            </a:r>
            <a:r>
              <a:rPr lang="iw"/>
              <a:t>the</a:t>
            </a:r>
            <a:r>
              <a:rPr lang="iw"/>
              <a:t> Q-learning.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iw"/>
              <a:t>Reservations are accepted or sent to the waiting list based on this cutoff, </a:t>
            </a:r>
            <a:endParaRPr/>
          </a:p>
          <a:p>
            <a:pPr indent="0" lvl="0" marL="0" rtl="0" algn="l">
              <a:spcBef>
                <a:spcPts val="0"/>
              </a:spcBef>
              <a:spcAft>
                <a:spcPts val="0"/>
              </a:spcAft>
              <a:buNone/>
            </a:pPr>
            <a:r>
              <a:t/>
            </a:r>
            <a:endParaRPr/>
          </a:p>
          <a:p>
            <a:pPr indent="0" lvl="0" marL="0" rtl="0" algn="l">
              <a:spcBef>
                <a:spcPts val="0"/>
              </a:spcBef>
              <a:spcAft>
                <a:spcPts val="0"/>
              </a:spcAft>
              <a:buNone/>
            </a:pPr>
            <a:r>
              <a:rPr lang="iw"/>
              <a:t>and additional reservations can be accepted close to the arrival time to maximize parking utilization יודליזישן. This ensures a fair,and adaptive process."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83390c4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83390c4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a:solidFill>
                  <a:schemeClr val="dk1"/>
                </a:solidFill>
              </a:rPr>
              <a:t>marwa</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This slide explains how we calculate priority (P) of the </a:t>
            </a:r>
            <a:r>
              <a:rPr b="1" lang="iw" sz="1400">
                <a:solidFill>
                  <a:schemeClr val="dk1"/>
                </a:solidFill>
              </a:rPr>
              <a:t>reservation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iw">
                <a:solidFill>
                  <a:schemeClr val="dk1"/>
                </a:solidFill>
              </a:rPr>
              <a:t>1. Priority Calculation (P):</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iw">
                <a:solidFill>
                  <a:schemeClr val="dk1"/>
                </a:solidFill>
              </a:rPr>
              <a:t>the Formula: </a:t>
            </a:r>
            <a:r>
              <a:rPr b="1" lang="iw">
                <a:solidFill>
                  <a:schemeClr val="dk1"/>
                </a:solidFill>
              </a:rPr>
              <a:t>P = α·U + β·T + γ·L : priority is calculated as alpha times U plus beta times T plus gamma times L."</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iw">
                <a:solidFill>
                  <a:schemeClr val="dk1"/>
                </a:solidFill>
              </a:rPr>
              <a:t>U:</a:t>
            </a:r>
            <a:r>
              <a:rPr lang="iw">
                <a:solidFill>
                  <a:schemeClr val="dk1"/>
                </a:solidFill>
              </a:rPr>
              <a:t> User type. good = 5 , pad =1 new =3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iw">
                <a:solidFill>
                  <a:schemeClr val="dk1"/>
                </a:solidFill>
              </a:rPr>
              <a:t>T:</a:t>
            </a:r>
            <a:r>
              <a:rPr lang="iw">
                <a:solidFill>
                  <a:schemeClr val="dk1"/>
                </a:solidFill>
              </a:rPr>
              <a:t> Time of reservation. =&gt; </a:t>
            </a:r>
            <a:r>
              <a:rPr b="1" lang="iw">
                <a:solidFill>
                  <a:schemeClr val="dk1"/>
                </a:solidFill>
              </a:rPr>
              <a:t>More than 5 days in advance</a:t>
            </a:r>
            <a:r>
              <a:rPr lang="iw">
                <a:solidFill>
                  <a:schemeClr val="dk1"/>
                </a:solidFill>
              </a:rPr>
              <a:t> = 5. </a:t>
            </a:r>
            <a:r>
              <a:rPr b="1" lang="iw">
                <a:solidFill>
                  <a:schemeClr val="dk1"/>
                </a:solidFill>
              </a:rPr>
              <a:t>Between 1 and 5 days in advance</a:t>
            </a:r>
            <a:r>
              <a:rPr lang="iw">
                <a:solidFill>
                  <a:schemeClr val="dk1"/>
                </a:solidFill>
              </a:rPr>
              <a:t> = 3. </a:t>
            </a:r>
            <a:r>
              <a:rPr b="1" lang="iw">
                <a:solidFill>
                  <a:schemeClr val="dk1"/>
                </a:solidFill>
              </a:rPr>
              <a:t>Maximum 1 day in advance</a:t>
            </a:r>
            <a:r>
              <a:rPr lang="iw">
                <a:solidFill>
                  <a:schemeClr val="dk1"/>
                </a:solidFill>
              </a:rPr>
              <a:t> = 1</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iw">
                <a:solidFill>
                  <a:schemeClr val="dk1"/>
                </a:solidFill>
              </a:rPr>
              <a:t>L:</a:t>
            </a:r>
            <a:r>
              <a:rPr lang="iw">
                <a:solidFill>
                  <a:schemeClr val="dk1"/>
                </a:solidFill>
              </a:rPr>
              <a:t> Location type. close location=1 far location=5 middle location=3 </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iw">
                <a:solidFill>
                  <a:schemeClr val="dk1"/>
                </a:solidFill>
              </a:rPr>
              <a:t>α, β, γ:</a:t>
            </a:r>
            <a:r>
              <a:rPr lang="iw">
                <a:solidFill>
                  <a:schemeClr val="dk1"/>
                </a:solidFill>
              </a:rPr>
              <a:t> Predefined percentages  פירסנטיגיס for example fifty% thirty% twinty%</a:t>
            </a:r>
            <a:endParaRPr b="1">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22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9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i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w"/>
              <a:t>Parking at </a:t>
            </a:r>
            <a:r>
              <a:rPr lang="iw"/>
              <a:t>the college</a:t>
            </a:r>
            <a:r>
              <a:rPr lang="iw"/>
              <a:t> </a:t>
            </a:r>
            <a:endParaRPr/>
          </a:p>
          <a:p>
            <a:pPr indent="-571500" lvl="0" marL="457200" rtl="0" algn="ctr">
              <a:spcBef>
                <a:spcPts val="0"/>
              </a:spcBef>
              <a:spcAft>
                <a:spcPts val="0"/>
              </a:spcAft>
              <a:buSzPts val="5400"/>
              <a:buChar char="-"/>
            </a:pPr>
            <a:r>
              <a:rPr lang="iw"/>
              <a:t>phase A -</a:t>
            </a:r>
            <a:endParaRPr/>
          </a:p>
        </p:txBody>
      </p:sp>
      <p:sp>
        <p:nvSpPr>
          <p:cNvPr id="57" name="Google Shape;57;p13"/>
          <p:cNvSpPr txBox="1"/>
          <p:nvPr>
            <p:ph idx="1" type="subTitle"/>
          </p:nvPr>
        </p:nvSpPr>
        <p:spPr>
          <a:xfrm>
            <a:off x="264725" y="3306723"/>
            <a:ext cx="8520600" cy="812700"/>
          </a:xfrm>
          <a:prstGeom prst="rect">
            <a:avLst/>
          </a:prstGeom>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lnSpc>
                <a:spcPct val="80000"/>
              </a:lnSpc>
              <a:spcBef>
                <a:spcPts val="0"/>
              </a:spcBef>
              <a:spcAft>
                <a:spcPts val="0"/>
              </a:spcAft>
              <a:buSzPts val="688"/>
              <a:buNone/>
            </a:pPr>
            <a:r>
              <a:rPr b="1" lang="iw" sz="1700"/>
              <a:t>By : Marwa Hamoud</a:t>
            </a:r>
            <a:endParaRPr b="1" sz="1700"/>
          </a:p>
          <a:p>
            <a:pPr indent="0" lvl="0" marL="0" rtl="0" algn="ctr">
              <a:lnSpc>
                <a:spcPct val="80000"/>
              </a:lnSpc>
              <a:spcBef>
                <a:spcPts val="0"/>
              </a:spcBef>
              <a:spcAft>
                <a:spcPts val="0"/>
              </a:spcAft>
              <a:buSzPts val="688"/>
              <a:buNone/>
            </a:pPr>
            <a:r>
              <a:rPr b="1" lang="iw" sz="1700"/>
              <a:t>       Shady Mansour</a:t>
            </a:r>
            <a:endParaRPr b="1" sz="1700"/>
          </a:p>
          <a:p>
            <a:pPr indent="0" lvl="0" marL="0" rtl="0" algn="ctr">
              <a:lnSpc>
                <a:spcPct val="80000"/>
              </a:lnSpc>
              <a:spcBef>
                <a:spcPts val="0"/>
              </a:spcBef>
              <a:spcAft>
                <a:spcPts val="0"/>
              </a:spcAft>
              <a:buSzPts val="688"/>
              <a:buNone/>
            </a:pPr>
            <a:r>
              <a:rPr b="1" lang="iw" sz="1700"/>
              <a:t>Supervisor : Dr. Zeev Frankel</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39525" y="445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Smart dealing with reservations</a:t>
            </a:r>
            <a:endParaRPr/>
          </a:p>
        </p:txBody>
      </p:sp>
      <p:sp>
        <p:nvSpPr>
          <p:cNvPr id="142" name="Google Shape;142;p22"/>
          <p:cNvSpPr txBox="1"/>
          <p:nvPr>
            <p:ph idx="1" type="body"/>
          </p:nvPr>
        </p:nvSpPr>
        <p:spPr>
          <a:xfrm>
            <a:off x="654600" y="1371450"/>
            <a:ext cx="3917400" cy="2400600"/>
          </a:xfrm>
          <a:prstGeom prst="rect">
            <a:avLst/>
          </a:prstGeom>
        </p:spPr>
        <p:txBody>
          <a:bodyPr anchorCtr="0" anchor="t" bIns="91425" lIns="91425" spcFirstLastPara="1" rIns="91425" wrap="square" tIns="91425">
            <a:normAutofit fontScale="25000" lnSpcReduction="20000"/>
          </a:bodyPr>
          <a:lstStyle/>
          <a:p>
            <a:pPr indent="0" lvl="0" marL="0" rtl="0" algn="l">
              <a:lnSpc>
                <a:spcPct val="150000"/>
              </a:lnSpc>
              <a:spcBef>
                <a:spcPts val="1400"/>
              </a:spcBef>
              <a:spcAft>
                <a:spcPts val="0"/>
              </a:spcAft>
              <a:buNone/>
            </a:pPr>
            <a:r>
              <a:rPr b="1" lang="iw" sz="5600">
                <a:solidFill>
                  <a:srgbClr val="000000"/>
                </a:solidFill>
                <a:latin typeface="Arial"/>
                <a:ea typeface="Arial"/>
                <a:cs typeface="Arial"/>
                <a:sym typeface="Arial"/>
              </a:rPr>
              <a:t>Q-learning based cutoff optimisation (simple case):</a:t>
            </a:r>
            <a:endParaRPr b="1" sz="5600">
              <a:solidFill>
                <a:srgbClr val="000000"/>
              </a:solidFill>
              <a:latin typeface="Arial"/>
              <a:ea typeface="Arial"/>
              <a:cs typeface="Arial"/>
              <a:sym typeface="Arial"/>
            </a:endParaRPr>
          </a:p>
          <a:p>
            <a:pPr indent="0" lvl="0" marL="0" rtl="0" algn="l">
              <a:lnSpc>
                <a:spcPct val="150000"/>
              </a:lnSpc>
              <a:spcBef>
                <a:spcPts val="1400"/>
              </a:spcBef>
              <a:spcAft>
                <a:spcPts val="0"/>
              </a:spcAft>
              <a:buNone/>
            </a:pPr>
            <a:r>
              <a:rPr b="1" lang="iw" sz="5600">
                <a:solidFill>
                  <a:srgbClr val="000000"/>
                </a:solidFill>
                <a:latin typeface="Arial"/>
                <a:ea typeface="Arial"/>
                <a:cs typeface="Arial"/>
                <a:sym typeface="Arial"/>
              </a:rPr>
              <a:t>States (s):</a:t>
            </a:r>
            <a:endParaRPr b="1" sz="5600">
              <a:solidFill>
                <a:srgbClr val="000000"/>
              </a:solidFill>
              <a:latin typeface="Arial"/>
              <a:ea typeface="Arial"/>
              <a:cs typeface="Arial"/>
              <a:sym typeface="Arial"/>
            </a:endParaRPr>
          </a:p>
          <a:p>
            <a:pPr indent="-317500" lvl="0" marL="457200" rtl="0" algn="l">
              <a:lnSpc>
                <a:spcPct val="150000"/>
              </a:lnSpc>
              <a:spcBef>
                <a:spcPts val="1200"/>
              </a:spcBef>
              <a:spcAft>
                <a:spcPts val="0"/>
              </a:spcAft>
              <a:buClr>
                <a:srgbClr val="000000"/>
              </a:buClr>
              <a:buSzPct val="100000"/>
              <a:buFont typeface="Arial"/>
              <a:buChar char="●"/>
            </a:pPr>
            <a:r>
              <a:rPr b="1" lang="iw" sz="5600">
                <a:solidFill>
                  <a:srgbClr val="000000"/>
                </a:solidFill>
                <a:latin typeface="Arial"/>
                <a:ea typeface="Arial"/>
                <a:cs typeface="Arial"/>
                <a:sym typeface="Arial"/>
              </a:rPr>
              <a:t>s1</a:t>
            </a:r>
            <a:r>
              <a:rPr lang="iw" sz="5600">
                <a:solidFill>
                  <a:srgbClr val="000000"/>
                </a:solidFill>
                <a:latin typeface="Arial"/>
                <a:ea typeface="Arial"/>
                <a:cs typeface="Arial"/>
                <a:sym typeface="Arial"/>
              </a:rPr>
              <a:t>: &gt;80% parking spots available</a:t>
            </a:r>
            <a:endParaRPr sz="56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ct val="100000"/>
              <a:buFont typeface="Arial"/>
              <a:buChar char="●"/>
            </a:pPr>
            <a:r>
              <a:rPr b="1" lang="iw" sz="5600">
                <a:solidFill>
                  <a:srgbClr val="000000"/>
                </a:solidFill>
                <a:latin typeface="Arial"/>
                <a:ea typeface="Arial"/>
                <a:cs typeface="Arial"/>
                <a:sym typeface="Arial"/>
              </a:rPr>
              <a:t>s2</a:t>
            </a:r>
            <a:r>
              <a:rPr lang="iw" sz="5600">
                <a:solidFill>
                  <a:srgbClr val="000000"/>
                </a:solidFill>
                <a:latin typeface="Arial"/>
                <a:ea typeface="Arial"/>
                <a:cs typeface="Arial"/>
                <a:sym typeface="Arial"/>
              </a:rPr>
              <a:t>: 50-80% parking spots available</a:t>
            </a:r>
            <a:endParaRPr sz="56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ct val="100000"/>
              <a:buFont typeface="Arial"/>
              <a:buChar char="●"/>
            </a:pPr>
            <a:r>
              <a:rPr b="1" lang="iw" sz="5600">
                <a:solidFill>
                  <a:srgbClr val="000000"/>
                </a:solidFill>
                <a:latin typeface="Arial"/>
                <a:ea typeface="Arial"/>
                <a:cs typeface="Arial"/>
                <a:sym typeface="Arial"/>
              </a:rPr>
              <a:t>s3</a:t>
            </a:r>
            <a:r>
              <a:rPr lang="iw" sz="5600">
                <a:solidFill>
                  <a:srgbClr val="000000"/>
                </a:solidFill>
                <a:latin typeface="Arial"/>
                <a:ea typeface="Arial"/>
                <a:cs typeface="Arial"/>
                <a:sym typeface="Arial"/>
              </a:rPr>
              <a:t>: 20-50% parking spots available</a:t>
            </a:r>
            <a:endParaRPr sz="5600">
              <a:solidFill>
                <a:srgbClr val="000000"/>
              </a:solidFill>
              <a:latin typeface="Arial"/>
              <a:ea typeface="Arial"/>
              <a:cs typeface="Arial"/>
              <a:sym typeface="Arial"/>
            </a:endParaRPr>
          </a:p>
          <a:p>
            <a:pPr indent="-317500" lvl="0" marL="457200" rtl="0" algn="l">
              <a:lnSpc>
                <a:spcPct val="150000"/>
              </a:lnSpc>
              <a:spcBef>
                <a:spcPts val="0"/>
              </a:spcBef>
              <a:spcAft>
                <a:spcPts val="0"/>
              </a:spcAft>
              <a:buClr>
                <a:srgbClr val="000000"/>
              </a:buClr>
              <a:buSzPct val="100000"/>
              <a:buFont typeface="Arial"/>
              <a:buChar char="●"/>
            </a:pPr>
            <a:r>
              <a:rPr b="1" lang="iw" sz="5600">
                <a:solidFill>
                  <a:srgbClr val="000000"/>
                </a:solidFill>
                <a:latin typeface="Arial"/>
                <a:ea typeface="Arial"/>
                <a:cs typeface="Arial"/>
                <a:sym typeface="Arial"/>
              </a:rPr>
              <a:t>s4</a:t>
            </a:r>
            <a:r>
              <a:rPr lang="iw" sz="5600">
                <a:solidFill>
                  <a:srgbClr val="000000"/>
                </a:solidFill>
                <a:latin typeface="Arial"/>
                <a:ea typeface="Arial"/>
                <a:cs typeface="Arial"/>
                <a:sym typeface="Arial"/>
              </a:rPr>
              <a:t>: &lt;20% parking spots available </a:t>
            </a:r>
            <a:endParaRPr b="1" sz="2231">
              <a:solidFill>
                <a:srgbClr val="000000"/>
              </a:solidFill>
              <a:latin typeface="Arial"/>
              <a:ea typeface="Arial"/>
              <a:cs typeface="Arial"/>
              <a:sym typeface="Arial"/>
            </a:endParaRPr>
          </a:p>
          <a:p>
            <a:pPr indent="0" lvl="0" marL="0" rtl="0" algn="l">
              <a:spcBef>
                <a:spcPts val="1400"/>
              </a:spcBef>
              <a:spcAft>
                <a:spcPts val="400"/>
              </a:spcAft>
              <a:buNone/>
            </a:pPr>
            <a:r>
              <a:t/>
            </a:r>
            <a:endParaRPr b="1" sz="2131">
              <a:solidFill>
                <a:srgbClr val="000000"/>
              </a:solidFill>
              <a:latin typeface="Arial"/>
              <a:ea typeface="Arial"/>
              <a:cs typeface="Arial"/>
              <a:sym typeface="Arial"/>
            </a:endParaRPr>
          </a:p>
        </p:txBody>
      </p:sp>
      <p:sp>
        <p:nvSpPr>
          <p:cNvPr id="143" name="Google Shape;143;p22"/>
          <p:cNvSpPr txBox="1"/>
          <p:nvPr>
            <p:ph idx="1" type="body"/>
          </p:nvPr>
        </p:nvSpPr>
        <p:spPr>
          <a:xfrm>
            <a:off x="5080250" y="2062575"/>
            <a:ext cx="2487300" cy="14253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iw" sz="1400">
                <a:solidFill>
                  <a:srgbClr val="000000"/>
                </a:solidFill>
                <a:latin typeface="Arial"/>
                <a:ea typeface="Arial"/>
                <a:cs typeface="Arial"/>
                <a:sym typeface="Arial"/>
              </a:rPr>
              <a:t>Actions (a):</a:t>
            </a:r>
            <a:endParaRPr sz="1400">
              <a:solidFill>
                <a:srgbClr val="000000"/>
              </a:solidFill>
              <a:latin typeface="Arial"/>
              <a:ea typeface="Arial"/>
              <a:cs typeface="Arial"/>
              <a:sym typeface="Arial"/>
            </a:endParaRPr>
          </a:p>
          <a:p>
            <a:pPr indent="-317500" lvl="0" marL="450000" rtl="0" algn="l">
              <a:spcBef>
                <a:spcPts val="1200"/>
              </a:spcBef>
              <a:spcAft>
                <a:spcPts val="0"/>
              </a:spcAft>
              <a:buClr>
                <a:srgbClr val="000000"/>
              </a:buClr>
              <a:buSzPts val="1400"/>
              <a:buFont typeface="Arial"/>
              <a:buChar char="●"/>
            </a:pPr>
            <a:r>
              <a:rPr b="1" lang="iw" sz="1400">
                <a:solidFill>
                  <a:srgbClr val="000000"/>
                </a:solidFill>
                <a:latin typeface="Arial"/>
                <a:ea typeface="Arial"/>
                <a:cs typeface="Arial"/>
                <a:sym typeface="Arial"/>
              </a:rPr>
              <a:t>a1</a:t>
            </a:r>
            <a:r>
              <a:rPr lang="iw" sz="1400">
                <a:solidFill>
                  <a:srgbClr val="000000"/>
                </a:solidFill>
                <a:latin typeface="Arial"/>
                <a:ea typeface="Arial"/>
                <a:cs typeface="Arial"/>
                <a:sym typeface="Arial"/>
              </a:rPr>
              <a:t>: Set cutoff=</a:t>
            </a:r>
            <a:r>
              <a:rPr i="1" lang="iw" sz="1400">
                <a:solidFill>
                  <a:srgbClr val="000000"/>
                </a:solidFill>
                <a:latin typeface="Arial"/>
                <a:ea typeface="Arial"/>
                <a:cs typeface="Arial"/>
                <a:sym typeface="Arial"/>
              </a:rPr>
              <a:t>P</a:t>
            </a:r>
            <a:r>
              <a:rPr baseline="-25000" lang="iw" sz="1400">
                <a:solidFill>
                  <a:srgbClr val="000000"/>
                </a:solidFill>
                <a:latin typeface="Arial"/>
                <a:ea typeface="Arial"/>
                <a:cs typeface="Arial"/>
                <a:sym typeface="Arial"/>
              </a:rPr>
              <a:t>1</a:t>
            </a:r>
            <a:endParaRPr baseline="-25000" sz="1400">
              <a:solidFill>
                <a:srgbClr val="000000"/>
              </a:solidFill>
              <a:latin typeface="Arial"/>
              <a:ea typeface="Arial"/>
              <a:cs typeface="Arial"/>
              <a:sym typeface="Arial"/>
            </a:endParaRPr>
          </a:p>
          <a:p>
            <a:pPr indent="-317500" lvl="0" marL="450000" rtl="0" algn="l">
              <a:spcBef>
                <a:spcPts val="0"/>
              </a:spcBef>
              <a:spcAft>
                <a:spcPts val="0"/>
              </a:spcAft>
              <a:buClr>
                <a:srgbClr val="000000"/>
              </a:buClr>
              <a:buSzPts val="1400"/>
              <a:buFont typeface="Arial"/>
              <a:buChar char="●"/>
            </a:pPr>
            <a:r>
              <a:rPr b="1" lang="iw" sz="1400">
                <a:solidFill>
                  <a:srgbClr val="000000"/>
                </a:solidFill>
                <a:latin typeface="Arial"/>
                <a:ea typeface="Arial"/>
                <a:cs typeface="Arial"/>
                <a:sym typeface="Arial"/>
              </a:rPr>
              <a:t>a2</a:t>
            </a:r>
            <a:r>
              <a:rPr lang="iw" sz="1400">
                <a:solidFill>
                  <a:srgbClr val="000000"/>
                </a:solidFill>
                <a:latin typeface="Arial"/>
                <a:ea typeface="Arial"/>
                <a:cs typeface="Arial"/>
                <a:sym typeface="Arial"/>
              </a:rPr>
              <a:t>: Set cutoff=</a:t>
            </a:r>
            <a:r>
              <a:rPr i="1" lang="iw" sz="1400">
                <a:solidFill>
                  <a:srgbClr val="000000"/>
                </a:solidFill>
                <a:latin typeface="Arial"/>
                <a:ea typeface="Arial"/>
                <a:cs typeface="Arial"/>
                <a:sym typeface="Arial"/>
              </a:rPr>
              <a:t>P</a:t>
            </a:r>
            <a:r>
              <a:rPr baseline="-25000" lang="iw" sz="1400">
                <a:solidFill>
                  <a:srgbClr val="000000"/>
                </a:solidFill>
                <a:latin typeface="Arial"/>
                <a:ea typeface="Arial"/>
                <a:cs typeface="Arial"/>
                <a:sym typeface="Arial"/>
              </a:rPr>
              <a:t>2</a:t>
            </a:r>
            <a:endParaRPr sz="1400">
              <a:solidFill>
                <a:srgbClr val="000000"/>
              </a:solidFill>
              <a:latin typeface="Arial"/>
              <a:ea typeface="Arial"/>
              <a:cs typeface="Arial"/>
              <a:sym typeface="Arial"/>
            </a:endParaRPr>
          </a:p>
          <a:p>
            <a:pPr indent="-317500" lvl="0" marL="450000" rtl="0" algn="l">
              <a:spcBef>
                <a:spcPts val="0"/>
              </a:spcBef>
              <a:spcAft>
                <a:spcPts val="0"/>
              </a:spcAft>
              <a:buClr>
                <a:srgbClr val="000000"/>
              </a:buClr>
              <a:buSzPts val="1400"/>
              <a:buFont typeface="Arial"/>
              <a:buChar char="●"/>
            </a:pPr>
            <a:r>
              <a:rPr b="1" lang="iw" sz="1400">
                <a:solidFill>
                  <a:srgbClr val="000000"/>
                </a:solidFill>
                <a:latin typeface="Arial"/>
                <a:ea typeface="Arial"/>
                <a:cs typeface="Arial"/>
                <a:sym typeface="Arial"/>
              </a:rPr>
              <a:t>a3</a:t>
            </a:r>
            <a:r>
              <a:rPr lang="iw" sz="1400">
                <a:solidFill>
                  <a:srgbClr val="000000"/>
                </a:solidFill>
                <a:latin typeface="Arial"/>
                <a:ea typeface="Arial"/>
                <a:cs typeface="Arial"/>
                <a:sym typeface="Arial"/>
              </a:rPr>
              <a:t>: Set cutoff=</a:t>
            </a:r>
            <a:r>
              <a:rPr i="1" lang="iw" sz="1400">
                <a:solidFill>
                  <a:srgbClr val="000000"/>
                </a:solidFill>
                <a:latin typeface="Arial"/>
                <a:ea typeface="Arial"/>
                <a:cs typeface="Arial"/>
                <a:sym typeface="Arial"/>
              </a:rPr>
              <a:t>P</a:t>
            </a:r>
            <a:r>
              <a:rPr baseline="-25000" lang="iw" sz="1400">
                <a:solidFill>
                  <a:srgbClr val="000000"/>
                </a:solidFill>
                <a:latin typeface="Arial"/>
                <a:ea typeface="Arial"/>
                <a:cs typeface="Arial"/>
                <a:sym typeface="Arial"/>
              </a:rPr>
              <a:t>3</a:t>
            </a:r>
            <a:endParaRPr b="1" sz="1400">
              <a:solidFill>
                <a:srgbClr val="000000"/>
              </a:solidFill>
              <a:latin typeface="Arial"/>
              <a:ea typeface="Arial"/>
              <a:cs typeface="Arial"/>
              <a:sym typeface="Arial"/>
            </a:endParaRPr>
          </a:p>
          <a:p>
            <a:pPr indent="-228600" lvl="0" marL="450000" rtl="0" algn="l">
              <a:spcBef>
                <a:spcPts val="1400"/>
              </a:spcBef>
              <a:spcAft>
                <a:spcPts val="0"/>
              </a:spcAft>
              <a:buNone/>
            </a:pPr>
            <a:r>
              <a:t/>
            </a:r>
            <a:endParaRPr b="1" sz="1400">
              <a:solidFill>
                <a:srgbClr val="000000"/>
              </a:solidFill>
              <a:latin typeface="Arial"/>
              <a:ea typeface="Arial"/>
              <a:cs typeface="Arial"/>
              <a:sym typeface="Arial"/>
            </a:endParaRPr>
          </a:p>
          <a:p>
            <a:pPr indent="0" lvl="0" marL="0" rtl="0" algn="l">
              <a:spcBef>
                <a:spcPts val="1400"/>
              </a:spcBef>
              <a:spcAft>
                <a:spcPts val="400"/>
              </a:spcAft>
              <a:buNone/>
            </a:pPr>
            <a:r>
              <a:t/>
            </a:r>
            <a:endParaRPr b="1" sz="1400">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600"/>
              </a:spcBef>
              <a:spcAft>
                <a:spcPts val="0"/>
              </a:spcAft>
              <a:buSzPts val="990"/>
              <a:buNone/>
            </a:pPr>
            <a:r>
              <a:rPr b="1" lang="iw" sz="2700">
                <a:latin typeface="Arial"/>
                <a:ea typeface="Arial"/>
                <a:cs typeface="Arial"/>
                <a:sym typeface="Arial"/>
              </a:rPr>
              <a:t>Strategy e</a:t>
            </a:r>
            <a:r>
              <a:rPr b="1" lang="iw" sz="2700">
                <a:latin typeface="Arial"/>
                <a:ea typeface="Arial"/>
                <a:cs typeface="Arial"/>
                <a:sym typeface="Arial"/>
              </a:rPr>
              <a:t>fficiency calculation</a:t>
            </a:r>
            <a:endParaRPr b="1" sz="2700">
              <a:latin typeface="Arial"/>
              <a:ea typeface="Arial"/>
              <a:cs typeface="Arial"/>
              <a:sym typeface="Arial"/>
            </a:endParaRPr>
          </a:p>
          <a:p>
            <a:pPr indent="0" lvl="0" marL="0" rtl="0" algn="l">
              <a:spcBef>
                <a:spcPts val="400"/>
              </a:spcBef>
              <a:spcAft>
                <a:spcPts val="0"/>
              </a:spcAft>
              <a:buSzPts val="990"/>
              <a:buNone/>
            </a:pPr>
            <a:r>
              <a:t/>
            </a:r>
            <a:endParaRPr sz="2700"/>
          </a:p>
        </p:txBody>
      </p:sp>
      <p:pic>
        <p:nvPicPr>
          <p:cNvPr id="149" name="Google Shape;149;p23"/>
          <p:cNvPicPr preferRelativeResize="0"/>
          <p:nvPr/>
        </p:nvPicPr>
        <p:blipFill>
          <a:blip r:embed="rId3">
            <a:alphaModFix/>
          </a:blip>
          <a:stretch>
            <a:fillRect/>
          </a:stretch>
        </p:blipFill>
        <p:spPr>
          <a:xfrm>
            <a:off x="2448038" y="2083678"/>
            <a:ext cx="4247925" cy="9761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253625" y="259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Use case</a:t>
            </a:r>
            <a:endParaRPr/>
          </a:p>
        </p:txBody>
      </p:sp>
      <p:pic>
        <p:nvPicPr>
          <p:cNvPr id="155" name="Google Shape;155;p24"/>
          <p:cNvPicPr preferRelativeResize="0"/>
          <p:nvPr/>
        </p:nvPicPr>
        <p:blipFill rotWithShape="1">
          <a:blip r:embed="rId3">
            <a:alphaModFix/>
          </a:blip>
          <a:srcRect b="-2179" l="1854" r="-3202" t="2180"/>
          <a:stretch/>
        </p:blipFill>
        <p:spPr>
          <a:xfrm>
            <a:off x="1962825" y="414975"/>
            <a:ext cx="6650875" cy="431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311700" y="434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 Measuring Project Success</a:t>
            </a:r>
            <a:endParaRPr/>
          </a:p>
        </p:txBody>
      </p:sp>
      <p:sp>
        <p:nvSpPr>
          <p:cNvPr id="161" name="Google Shape;161;p25"/>
          <p:cNvSpPr txBox="1"/>
          <p:nvPr/>
        </p:nvSpPr>
        <p:spPr>
          <a:xfrm>
            <a:off x="948750" y="1434225"/>
            <a:ext cx="5040600" cy="2449500"/>
          </a:xfrm>
          <a:prstGeom prst="rect">
            <a:avLst/>
          </a:prstGeom>
          <a:noFill/>
          <a:ln>
            <a:noFill/>
          </a:ln>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rgbClr val="1A1A1A"/>
              </a:buClr>
              <a:buSzPts val="2100"/>
              <a:buFont typeface="Proxima Nova"/>
              <a:buChar char="◄"/>
            </a:pPr>
            <a:r>
              <a:rPr b="1" lang="iw" sz="2100">
                <a:solidFill>
                  <a:srgbClr val="1A1A1A"/>
                </a:solidFill>
                <a:latin typeface="Proxima Nova"/>
                <a:ea typeface="Proxima Nova"/>
                <a:cs typeface="Proxima Nova"/>
                <a:sym typeface="Proxima Nova"/>
              </a:rPr>
              <a:t>Functional GUI</a:t>
            </a:r>
            <a:endParaRPr b="1" sz="2100">
              <a:solidFill>
                <a:srgbClr val="1A1A1A"/>
              </a:solidFill>
              <a:latin typeface="Proxima Nova"/>
              <a:ea typeface="Proxima Nova"/>
              <a:cs typeface="Proxima Nova"/>
              <a:sym typeface="Proxima Nova"/>
            </a:endParaRPr>
          </a:p>
          <a:p>
            <a:pPr indent="-361950" lvl="0" marL="457200" rtl="0" algn="l">
              <a:lnSpc>
                <a:spcPct val="150000"/>
              </a:lnSpc>
              <a:spcBef>
                <a:spcPts val="0"/>
              </a:spcBef>
              <a:spcAft>
                <a:spcPts val="0"/>
              </a:spcAft>
              <a:buClr>
                <a:srgbClr val="1A1A1A"/>
              </a:buClr>
              <a:buSzPts val="2100"/>
              <a:buFont typeface="Proxima Nova"/>
              <a:buChar char="◄"/>
            </a:pPr>
            <a:r>
              <a:rPr b="1" lang="iw" sz="2100"/>
              <a:t>System Input Processing</a:t>
            </a:r>
            <a:endParaRPr b="1" sz="2100"/>
          </a:p>
          <a:p>
            <a:pPr indent="-361950" lvl="0" marL="457200" rtl="0" algn="l">
              <a:lnSpc>
                <a:spcPct val="150000"/>
              </a:lnSpc>
              <a:spcBef>
                <a:spcPts val="0"/>
              </a:spcBef>
              <a:spcAft>
                <a:spcPts val="0"/>
              </a:spcAft>
              <a:buSzPts val="2100"/>
              <a:buChar char="◄"/>
            </a:pPr>
            <a:r>
              <a:rPr b="1" lang="iw" sz="2100">
                <a:solidFill>
                  <a:srgbClr val="1A1A1A"/>
                </a:solidFill>
                <a:latin typeface="Proxima Nova"/>
                <a:ea typeface="Proxima Nova"/>
                <a:cs typeface="Proxima Nova"/>
                <a:sym typeface="Proxima Nova"/>
              </a:rPr>
              <a:t>Algorithm Performance</a:t>
            </a:r>
            <a:endParaRPr b="1" sz="2100">
              <a:solidFill>
                <a:srgbClr val="1A1A1A"/>
              </a:solidFill>
              <a:latin typeface="Proxima Nova"/>
              <a:ea typeface="Proxima Nova"/>
              <a:cs typeface="Proxima Nova"/>
              <a:sym typeface="Proxima Nova"/>
            </a:endParaRPr>
          </a:p>
          <a:p>
            <a:pPr indent="-361950" lvl="0" marL="457200" rtl="0" algn="l">
              <a:lnSpc>
                <a:spcPct val="150000"/>
              </a:lnSpc>
              <a:spcBef>
                <a:spcPts val="0"/>
              </a:spcBef>
              <a:spcAft>
                <a:spcPts val="0"/>
              </a:spcAft>
              <a:buClr>
                <a:srgbClr val="1A1A1A"/>
              </a:buClr>
              <a:buSzPts val="2100"/>
              <a:buFont typeface="Proxima Nova"/>
              <a:buChar char="◄"/>
            </a:pPr>
            <a:r>
              <a:rPr b="1" lang="iw" sz="2100">
                <a:solidFill>
                  <a:srgbClr val="1A1A1A"/>
                </a:solidFill>
                <a:latin typeface="Proxima Nova"/>
                <a:ea typeface="Proxima Nova"/>
                <a:cs typeface="Proxima Nova"/>
                <a:sym typeface="Proxima Nova"/>
              </a:rPr>
              <a:t>Data Accuracy and Consistency</a:t>
            </a:r>
            <a:endParaRPr b="1" sz="2100">
              <a:solidFill>
                <a:srgbClr val="1A1A1A"/>
              </a:solidFill>
              <a:latin typeface="Proxima Nova"/>
              <a:ea typeface="Proxima Nova"/>
              <a:cs typeface="Proxima Nova"/>
              <a:sym typeface="Proxima Nova"/>
            </a:endParaRPr>
          </a:p>
          <a:p>
            <a:pPr indent="0" lvl="0" marL="457200" rtl="0" algn="l">
              <a:spcBef>
                <a:spcPts val="1200"/>
              </a:spcBef>
              <a:spcAft>
                <a:spcPts val="0"/>
              </a:spcAft>
              <a:buNone/>
            </a:pPr>
            <a:r>
              <a:t/>
            </a:r>
            <a:endParaRPr b="1" sz="1800">
              <a:solidFill>
                <a:srgbClr val="1A1A1A"/>
              </a:solidFill>
              <a:latin typeface="Proxima Nova"/>
              <a:ea typeface="Proxima Nova"/>
              <a:cs typeface="Proxima Nova"/>
              <a:sym typeface="Proxima Nova"/>
            </a:endParaRPr>
          </a:p>
        </p:txBody>
      </p:sp>
      <p:sp>
        <p:nvSpPr>
          <p:cNvPr id="162" name="Google Shape;162;p25"/>
          <p:cNvSpPr/>
          <p:nvPr/>
        </p:nvSpPr>
        <p:spPr>
          <a:xfrm rot="-5400000">
            <a:off x="5774400" y="1773900"/>
            <a:ext cx="2345400" cy="4393800"/>
          </a:xfrm>
          <a:prstGeom prst="rtTriangle">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3" name="Google Shape;163;p25"/>
          <p:cNvSpPr/>
          <p:nvPr/>
        </p:nvSpPr>
        <p:spPr>
          <a:xfrm rot="10800000">
            <a:off x="7772700" y="0"/>
            <a:ext cx="1371300" cy="1573200"/>
          </a:xfrm>
          <a:prstGeom prst="rtTriangle">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134025" y="1183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rgbClr val="000000"/>
              </a:buClr>
              <a:buSzPct val="32565"/>
              <a:buFont typeface="Arial"/>
              <a:buNone/>
            </a:pPr>
            <a:r>
              <a:rPr b="1" lang="iw" sz="3040">
                <a:latin typeface="Arial"/>
                <a:ea typeface="Arial"/>
                <a:cs typeface="Arial"/>
                <a:sym typeface="Arial"/>
              </a:rPr>
              <a:t>Thank you for your attentions!</a:t>
            </a:r>
            <a:endParaRPr b="1" sz="3040">
              <a:latin typeface="Arial"/>
              <a:ea typeface="Arial"/>
              <a:cs typeface="Arial"/>
              <a:sym typeface="Arial"/>
            </a:endParaRPr>
          </a:p>
          <a:p>
            <a:pPr indent="0" lvl="0" marL="0" rtl="0" algn="l">
              <a:spcBef>
                <a:spcPts val="0"/>
              </a:spcBef>
              <a:spcAft>
                <a:spcPts val="0"/>
              </a:spcAft>
              <a:buNone/>
            </a:pPr>
            <a:r>
              <a:t/>
            </a:r>
            <a:endParaRPr/>
          </a:p>
        </p:txBody>
      </p:sp>
      <p:sp>
        <p:nvSpPr>
          <p:cNvPr id="169" name="Google Shape;169;p26"/>
          <p:cNvSpPr txBox="1"/>
          <p:nvPr/>
        </p:nvSpPr>
        <p:spPr>
          <a:xfrm>
            <a:off x="1134025" y="1756650"/>
            <a:ext cx="30000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iw" sz="2000"/>
              <a:t>Any questions?</a:t>
            </a:r>
            <a:endParaRPr sz="2000"/>
          </a:p>
        </p:txBody>
      </p:sp>
      <p:sp>
        <p:nvSpPr>
          <p:cNvPr id="170" name="Google Shape;170;p26"/>
          <p:cNvSpPr/>
          <p:nvPr/>
        </p:nvSpPr>
        <p:spPr>
          <a:xfrm flipH="1" rot="5400000">
            <a:off x="1061550" y="1857723"/>
            <a:ext cx="2270700" cy="4393800"/>
          </a:xfrm>
          <a:prstGeom prst="rtTriangle">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1" name="Google Shape;171;p26"/>
          <p:cNvSpPr/>
          <p:nvPr/>
        </p:nvSpPr>
        <p:spPr>
          <a:xfrm rot="10800000">
            <a:off x="7772700" y="0"/>
            <a:ext cx="1371300" cy="1573200"/>
          </a:xfrm>
          <a:prstGeom prst="rtTriangle">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ln cap="flat" cmpd="sng" w="9525">
            <a:solidFill>
              <a:srgbClr val="1A1A1A"/>
            </a:solidFill>
            <a:prstDash val="solid"/>
            <a:round/>
            <a:headEnd len="sm" w="sm" type="none"/>
            <a:tailEnd len="sm" w="sm" type="none"/>
          </a:ln>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iw" sz="3300">
                <a:latin typeface="Raleway"/>
                <a:ea typeface="Raleway"/>
                <a:cs typeface="Raleway"/>
                <a:sym typeface="Raleway"/>
              </a:rPr>
              <a:t>Outline</a:t>
            </a:r>
            <a:endParaRPr/>
          </a:p>
        </p:txBody>
      </p:sp>
      <p:sp>
        <p:nvSpPr>
          <p:cNvPr id="63" name="Google Shape;63;p14"/>
          <p:cNvSpPr txBox="1"/>
          <p:nvPr>
            <p:ph idx="1" type="body"/>
          </p:nvPr>
        </p:nvSpPr>
        <p:spPr>
          <a:xfrm>
            <a:off x="411725" y="1171225"/>
            <a:ext cx="5881800" cy="3016200"/>
          </a:xfrm>
          <a:prstGeom prst="rect">
            <a:avLst/>
          </a:prstGeom>
        </p:spPr>
        <p:txBody>
          <a:bodyPr anchorCtr="0" anchor="t" bIns="91425" lIns="91425" spcFirstLastPara="1" rIns="91425" wrap="square" tIns="91425">
            <a:normAutofit lnSpcReduction="20000"/>
          </a:bodyPr>
          <a:lstStyle/>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The problem</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Existing Parking Applications</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Project goals</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System architecture</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System Workflow</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Smart dealing with reservations</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Use case</a:t>
            </a:r>
            <a:endParaRPr>
              <a:solidFill>
                <a:srgbClr val="1A1A1A"/>
              </a:solidFill>
              <a:latin typeface="Arial"/>
              <a:ea typeface="Arial"/>
              <a:cs typeface="Arial"/>
              <a:sym typeface="Arial"/>
            </a:endParaRPr>
          </a:p>
          <a:p>
            <a:pPr indent="-342900" lvl="0" marL="457200" rtl="0" algn="l">
              <a:lnSpc>
                <a:spcPct val="115000"/>
              </a:lnSpc>
              <a:spcBef>
                <a:spcPts val="0"/>
              </a:spcBef>
              <a:spcAft>
                <a:spcPts val="0"/>
              </a:spcAft>
              <a:buClr>
                <a:srgbClr val="1A1A1A"/>
              </a:buClr>
              <a:buSzPts val="1800"/>
              <a:buFont typeface="Arial"/>
              <a:buChar char="●"/>
            </a:pPr>
            <a:r>
              <a:rPr lang="iw">
                <a:solidFill>
                  <a:srgbClr val="1A1A1A"/>
                </a:solidFill>
                <a:latin typeface="Arial"/>
                <a:ea typeface="Arial"/>
                <a:cs typeface="Arial"/>
                <a:sym typeface="Arial"/>
              </a:rPr>
              <a:t>Measuring Project Success</a:t>
            </a:r>
            <a:endParaRPr>
              <a:solidFill>
                <a:srgbClr val="1A1A1A"/>
              </a:solidFill>
              <a:latin typeface="Arial"/>
              <a:ea typeface="Arial"/>
              <a:cs typeface="Arial"/>
              <a:sym typeface="Arial"/>
            </a:endParaRPr>
          </a:p>
          <a:p>
            <a:pPr indent="0" lvl="0" marL="457200" rtl="0" algn="l">
              <a:lnSpc>
                <a:spcPct val="115000"/>
              </a:lnSpc>
              <a:spcBef>
                <a:spcPts val="0"/>
              </a:spcBef>
              <a:spcAft>
                <a:spcPts val="0"/>
              </a:spcAft>
              <a:buNone/>
            </a:pPr>
            <a:r>
              <a:t/>
            </a:r>
            <a:endParaRPr sz="2000">
              <a:solidFill>
                <a:srgbClr val="000000"/>
              </a:solidFill>
              <a:latin typeface="Arial"/>
              <a:ea typeface="Arial"/>
              <a:cs typeface="Arial"/>
              <a:sym typeface="Arial"/>
            </a:endParaRPr>
          </a:p>
          <a:p>
            <a:pPr indent="0" lvl="0" marL="457200" rtl="0" algn="l">
              <a:lnSpc>
                <a:spcPct val="9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53350" y="215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The Problem</a:t>
            </a:r>
            <a:endParaRPr/>
          </a:p>
        </p:txBody>
      </p:sp>
      <p:pic>
        <p:nvPicPr>
          <p:cNvPr id="69" name="Google Shape;69;p15"/>
          <p:cNvPicPr preferRelativeResize="0"/>
          <p:nvPr/>
        </p:nvPicPr>
        <p:blipFill>
          <a:blip r:embed="rId3">
            <a:alphaModFix/>
          </a:blip>
          <a:stretch>
            <a:fillRect/>
          </a:stretch>
        </p:blipFill>
        <p:spPr>
          <a:xfrm>
            <a:off x="311700" y="1073325"/>
            <a:ext cx="2478423" cy="1858800"/>
          </a:xfrm>
          <a:prstGeom prst="rect">
            <a:avLst/>
          </a:prstGeom>
          <a:noFill/>
          <a:ln>
            <a:noFill/>
          </a:ln>
        </p:spPr>
      </p:pic>
      <p:pic>
        <p:nvPicPr>
          <p:cNvPr id="70" name="Google Shape;70;p15"/>
          <p:cNvPicPr preferRelativeResize="0"/>
          <p:nvPr/>
        </p:nvPicPr>
        <p:blipFill rotWithShape="1">
          <a:blip r:embed="rId4">
            <a:alphaModFix/>
          </a:blip>
          <a:srcRect b="0" l="0" r="26448" t="9518"/>
          <a:stretch/>
        </p:blipFill>
        <p:spPr>
          <a:xfrm>
            <a:off x="4701175" y="736178"/>
            <a:ext cx="3179650" cy="2200523"/>
          </a:xfrm>
          <a:prstGeom prst="rect">
            <a:avLst/>
          </a:prstGeom>
          <a:noFill/>
          <a:ln>
            <a:noFill/>
          </a:ln>
        </p:spPr>
      </p:pic>
      <p:pic>
        <p:nvPicPr>
          <p:cNvPr id="71" name="Google Shape;71;p15"/>
          <p:cNvPicPr preferRelativeResize="0"/>
          <p:nvPr/>
        </p:nvPicPr>
        <p:blipFill>
          <a:blip r:embed="rId5">
            <a:alphaModFix/>
          </a:blip>
          <a:stretch>
            <a:fillRect/>
          </a:stretch>
        </p:blipFill>
        <p:spPr>
          <a:xfrm>
            <a:off x="1747398" y="2936700"/>
            <a:ext cx="2751725" cy="1858800"/>
          </a:xfrm>
          <a:prstGeom prst="rect">
            <a:avLst/>
          </a:prstGeom>
          <a:noFill/>
          <a:ln>
            <a:noFill/>
          </a:ln>
        </p:spPr>
      </p:pic>
      <p:pic>
        <p:nvPicPr>
          <p:cNvPr id="72" name="Google Shape;72;p15"/>
          <p:cNvPicPr preferRelativeResize="0"/>
          <p:nvPr/>
        </p:nvPicPr>
        <p:blipFill rotWithShape="1">
          <a:blip r:embed="rId6">
            <a:alphaModFix/>
          </a:blip>
          <a:srcRect b="0" l="0" r="13322" t="0"/>
          <a:stretch/>
        </p:blipFill>
        <p:spPr>
          <a:xfrm>
            <a:off x="5944371" y="2742725"/>
            <a:ext cx="2887929" cy="2200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Existing Parking Applications</a:t>
            </a:r>
            <a:endParaRPr/>
          </a:p>
        </p:txBody>
      </p:sp>
      <p:sp>
        <p:nvSpPr>
          <p:cNvPr id="78" name="Google Shape;78;p16"/>
          <p:cNvSpPr txBox="1"/>
          <p:nvPr>
            <p:ph idx="1" type="body"/>
          </p:nvPr>
        </p:nvSpPr>
        <p:spPr>
          <a:xfrm>
            <a:off x="218775" y="1147650"/>
            <a:ext cx="8520600" cy="2968200"/>
          </a:xfrm>
          <a:prstGeom prst="rect">
            <a:avLst/>
          </a:prstGeom>
        </p:spPr>
        <p:txBody>
          <a:bodyPr anchorCtr="0" anchor="t" bIns="91425" lIns="91425" spcFirstLastPara="1" rIns="91425" wrap="square" tIns="91425">
            <a:normAutofit lnSpcReduction="20000"/>
          </a:bodyPr>
          <a:lstStyle/>
          <a:p>
            <a:pPr indent="0" lvl="0" marL="0" rtl="0" algn="l">
              <a:spcBef>
                <a:spcPts val="1200"/>
              </a:spcBef>
              <a:spcAft>
                <a:spcPts val="0"/>
              </a:spcAft>
              <a:buNone/>
            </a:pPr>
            <a:r>
              <a:t/>
            </a:r>
            <a:endParaRPr b="1" sz="1900">
              <a:solidFill>
                <a:srgbClr val="000000"/>
              </a:solidFill>
              <a:latin typeface="Arial"/>
              <a:ea typeface="Arial"/>
              <a:cs typeface="Arial"/>
              <a:sym typeface="Arial"/>
            </a:endParaRPr>
          </a:p>
          <a:p>
            <a:pPr indent="-349250" lvl="0" marL="914400" rtl="0" algn="l">
              <a:lnSpc>
                <a:spcPct val="150000"/>
              </a:lnSpc>
              <a:spcBef>
                <a:spcPts val="1200"/>
              </a:spcBef>
              <a:spcAft>
                <a:spcPts val="0"/>
              </a:spcAft>
              <a:buClr>
                <a:srgbClr val="000000"/>
              </a:buClr>
              <a:buSzPts val="1900"/>
              <a:buFont typeface="Arial"/>
              <a:buChar char="●"/>
            </a:pPr>
            <a:r>
              <a:rPr b="1" lang="iw" sz="1900">
                <a:solidFill>
                  <a:srgbClr val="000000"/>
                </a:solidFill>
                <a:latin typeface="Arial"/>
                <a:ea typeface="Arial"/>
                <a:cs typeface="Arial"/>
                <a:sym typeface="Arial"/>
              </a:rPr>
              <a:t>ParkMobile</a:t>
            </a:r>
            <a:endParaRPr b="1" sz="1900">
              <a:solidFill>
                <a:srgbClr val="000000"/>
              </a:solidFill>
              <a:latin typeface="Arial"/>
              <a:ea typeface="Arial"/>
              <a:cs typeface="Arial"/>
              <a:sym typeface="Arial"/>
            </a:endParaRPr>
          </a:p>
          <a:p>
            <a:pPr indent="-349250" lvl="0" marL="914400" rtl="0" algn="l">
              <a:lnSpc>
                <a:spcPct val="150000"/>
              </a:lnSpc>
              <a:spcBef>
                <a:spcPts val="0"/>
              </a:spcBef>
              <a:spcAft>
                <a:spcPts val="0"/>
              </a:spcAft>
              <a:buClr>
                <a:srgbClr val="000000"/>
              </a:buClr>
              <a:buSzPts val="1900"/>
              <a:buFont typeface="Arial"/>
              <a:buChar char="●"/>
            </a:pPr>
            <a:r>
              <a:rPr b="1" lang="iw" sz="1900">
                <a:solidFill>
                  <a:srgbClr val="000000"/>
                </a:solidFill>
                <a:latin typeface="Arial"/>
                <a:ea typeface="Arial"/>
                <a:cs typeface="Arial"/>
                <a:sym typeface="Arial"/>
              </a:rPr>
              <a:t>SpotHero</a:t>
            </a:r>
            <a:endParaRPr b="1" sz="1900">
              <a:solidFill>
                <a:srgbClr val="000000"/>
              </a:solidFill>
              <a:latin typeface="Arial"/>
              <a:ea typeface="Arial"/>
              <a:cs typeface="Arial"/>
              <a:sym typeface="Arial"/>
            </a:endParaRPr>
          </a:p>
          <a:p>
            <a:pPr indent="-349250" lvl="0" marL="914400" rtl="0" algn="l">
              <a:lnSpc>
                <a:spcPct val="150000"/>
              </a:lnSpc>
              <a:spcBef>
                <a:spcPts val="0"/>
              </a:spcBef>
              <a:spcAft>
                <a:spcPts val="0"/>
              </a:spcAft>
              <a:buClr>
                <a:srgbClr val="000000"/>
              </a:buClr>
              <a:buSzPts val="1900"/>
              <a:buFont typeface="Arial"/>
              <a:buChar char="●"/>
            </a:pPr>
            <a:r>
              <a:rPr b="1" lang="iw" sz="1900">
                <a:solidFill>
                  <a:srgbClr val="000000"/>
                </a:solidFill>
                <a:latin typeface="Arial"/>
                <a:ea typeface="Arial"/>
                <a:cs typeface="Arial"/>
                <a:sym typeface="Arial"/>
              </a:rPr>
              <a:t>Parkopedia</a:t>
            </a:r>
            <a:endParaRPr b="1" sz="1900">
              <a:solidFill>
                <a:srgbClr val="000000"/>
              </a:solidFill>
              <a:latin typeface="Arial"/>
              <a:ea typeface="Arial"/>
              <a:cs typeface="Arial"/>
              <a:sym typeface="Arial"/>
            </a:endParaRPr>
          </a:p>
          <a:p>
            <a:pPr indent="-349250" lvl="0" marL="914400" rtl="0" algn="l">
              <a:lnSpc>
                <a:spcPct val="150000"/>
              </a:lnSpc>
              <a:spcBef>
                <a:spcPts val="0"/>
              </a:spcBef>
              <a:spcAft>
                <a:spcPts val="0"/>
              </a:spcAft>
              <a:buClr>
                <a:srgbClr val="000000"/>
              </a:buClr>
              <a:buSzPts val="1900"/>
              <a:buFont typeface="Arial"/>
              <a:buChar char="●"/>
            </a:pPr>
            <a:r>
              <a:rPr b="1" lang="iw" sz="1900">
                <a:solidFill>
                  <a:srgbClr val="000000"/>
                </a:solidFill>
                <a:latin typeface="Arial"/>
                <a:ea typeface="Arial"/>
                <a:cs typeface="Arial"/>
                <a:sym typeface="Arial"/>
              </a:rPr>
              <a:t>JustPark</a:t>
            </a:r>
            <a:endParaRPr b="1" sz="1900">
              <a:solidFill>
                <a:srgbClr val="000000"/>
              </a:solidFill>
              <a:latin typeface="Arial"/>
              <a:ea typeface="Arial"/>
              <a:cs typeface="Arial"/>
              <a:sym typeface="Arial"/>
            </a:endParaRPr>
          </a:p>
          <a:p>
            <a:pPr indent="-349250" lvl="0" marL="914400" rtl="0" algn="l">
              <a:lnSpc>
                <a:spcPct val="150000"/>
              </a:lnSpc>
              <a:spcBef>
                <a:spcPts val="0"/>
              </a:spcBef>
              <a:spcAft>
                <a:spcPts val="0"/>
              </a:spcAft>
              <a:buClr>
                <a:srgbClr val="000000"/>
              </a:buClr>
              <a:buSzPts val="1900"/>
              <a:buFont typeface="Arial"/>
              <a:buChar char="●"/>
            </a:pPr>
            <a:r>
              <a:rPr b="1" lang="iw" sz="1900">
                <a:solidFill>
                  <a:srgbClr val="000000"/>
                </a:solidFill>
                <a:latin typeface="Arial"/>
                <a:ea typeface="Arial"/>
                <a:cs typeface="Arial"/>
                <a:sym typeface="Arial"/>
              </a:rPr>
              <a:t>PayByPhone Parking</a:t>
            </a:r>
            <a:endParaRPr b="1" sz="1900">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Project Goals</a:t>
            </a:r>
            <a:endParaRPr/>
          </a:p>
        </p:txBody>
      </p:sp>
      <p:sp>
        <p:nvSpPr>
          <p:cNvPr id="84" name="Google Shape;84;p17"/>
          <p:cNvSpPr/>
          <p:nvPr/>
        </p:nvSpPr>
        <p:spPr>
          <a:xfrm>
            <a:off x="921300" y="1453400"/>
            <a:ext cx="7026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5" name="Google Shape;85;p17"/>
          <p:cNvSpPr/>
          <p:nvPr/>
        </p:nvSpPr>
        <p:spPr>
          <a:xfrm>
            <a:off x="921300" y="1975675"/>
            <a:ext cx="7026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6" name="Google Shape;86;p17"/>
          <p:cNvSpPr/>
          <p:nvPr/>
        </p:nvSpPr>
        <p:spPr>
          <a:xfrm>
            <a:off x="921300" y="2541463"/>
            <a:ext cx="7026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7" name="Google Shape;87;p17"/>
          <p:cNvSpPr/>
          <p:nvPr/>
        </p:nvSpPr>
        <p:spPr>
          <a:xfrm>
            <a:off x="921300" y="3107275"/>
            <a:ext cx="7026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8" name="Google Shape;88;p17"/>
          <p:cNvSpPr/>
          <p:nvPr/>
        </p:nvSpPr>
        <p:spPr>
          <a:xfrm>
            <a:off x="890250" y="3677475"/>
            <a:ext cx="764700" cy="283800"/>
          </a:xfrm>
          <a:prstGeom prst="rightArrow">
            <a:avLst>
              <a:gd fmla="val 50000" name="adj1"/>
              <a:gd fmla="val 50000" name="adj2"/>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500">
              <a:latin typeface="Proxima Nova"/>
              <a:ea typeface="Proxima Nova"/>
              <a:cs typeface="Proxima Nova"/>
              <a:sym typeface="Proxima Nova"/>
            </a:endParaRPr>
          </a:p>
        </p:txBody>
      </p:sp>
      <p:sp>
        <p:nvSpPr>
          <p:cNvPr id="89" name="Google Shape;89;p17"/>
          <p:cNvSpPr txBox="1"/>
          <p:nvPr/>
        </p:nvSpPr>
        <p:spPr>
          <a:xfrm>
            <a:off x="1654949" y="1414988"/>
            <a:ext cx="32328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Optimize Parking Management</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0" name="Google Shape;90;p17"/>
          <p:cNvSpPr txBox="1"/>
          <p:nvPr/>
        </p:nvSpPr>
        <p:spPr>
          <a:xfrm>
            <a:off x="1654950" y="3639075"/>
            <a:ext cx="39045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Scalable and Adaptable System</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1" name="Google Shape;91;p17"/>
          <p:cNvSpPr txBox="1"/>
          <p:nvPr/>
        </p:nvSpPr>
        <p:spPr>
          <a:xfrm>
            <a:off x="1654949" y="1958613"/>
            <a:ext cx="32328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Fair Resource Allocation</a:t>
            </a:r>
            <a:endParaRPr sz="1600"/>
          </a:p>
          <a:p>
            <a:pPr indent="0" lvl="0" marL="0" rtl="0" algn="l">
              <a:lnSpc>
                <a:spcPct val="115000"/>
              </a:lnSpc>
              <a:spcBef>
                <a:spcPts val="1200"/>
              </a:spcBef>
              <a:spcAft>
                <a:spcPts val="0"/>
              </a:spcAft>
              <a:buNone/>
            </a:pPr>
            <a:r>
              <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2" name="Google Shape;92;p17"/>
          <p:cNvSpPr txBox="1"/>
          <p:nvPr/>
        </p:nvSpPr>
        <p:spPr>
          <a:xfrm>
            <a:off x="1654949" y="2518763"/>
            <a:ext cx="32328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Improve User Experience</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3" name="Google Shape;93;p17"/>
          <p:cNvSpPr txBox="1"/>
          <p:nvPr/>
        </p:nvSpPr>
        <p:spPr>
          <a:xfrm>
            <a:off x="1654949" y="3078925"/>
            <a:ext cx="3232800" cy="36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1600"/>
              <a:t>Data-Driven Decision Making</a:t>
            </a:r>
            <a:endParaRPr b="1" sz="1600"/>
          </a:p>
          <a:p>
            <a:pPr indent="0" lvl="0" marL="457200" rtl="0" algn="l">
              <a:lnSpc>
                <a:spcPct val="115000"/>
              </a:lnSpc>
              <a:spcBef>
                <a:spcPts val="1200"/>
              </a:spcBef>
              <a:spcAft>
                <a:spcPts val="0"/>
              </a:spcAft>
              <a:buNone/>
            </a:pPr>
            <a:r>
              <a:t/>
            </a:r>
            <a:endParaRPr sz="1200"/>
          </a:p>
          <a:p>
            <a:pPr indent="0" lvl="0" marL="0" rtl="0" algn="ctr">
              <a:spcBef>
                <a:spcPts val="1200"/>
              </a:spcBef>
              <a:spcAft>
                <a:spcPts val="0"/>
              </a:spcAft>
              <a:buNone/>
            </a:pPr>
            <a:r>
              <a:t/>
            </a:r>
            <a:endParaRPr b="1" sz="1900">
              <a:solidFill>
                <a:srgbClr val="1A1A1A"/>
              </a:solidFill>
              <a:latin typeface="Proxima Nova"/>
              <a:ea typeface="Proxima Nova"/>
              <a:cs typeface="Proxima Nova"/>
              <a:sym typeface="Proxima Nova"/>
            </a:endParaRPr>
          </a:p>
        </p:txBody>
      </p:sp>
      <p:sp>
        <p:nvSpPr>
          <p:cNvPr id="94" name="Google Shape;94;p17"/>
          <p:cNvSpPr/>
          <p:nvPr/>
        </p:nvSpPr>
        <p:spPr>
          <a:xfrm>
            <a:off x="8255700" y="0"/>
            <a:ext cx="888300" cy="5143500"/>
          </a:xfrm>
          <a:prstGeom prst="rect">
            <a:avLst/>
          </a:prstGeom>
          <a:solidFill>
            <a:srgbClr val="F38D6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iw" sz="2700">
                <a:latin typeface="Arial"/>
                <a:ea typeface="Arial"/>
                <a:cs typeface="Arial"/>
                <a:sym typeface="Arial"/>
              </a:rPr>
              <a:t>S</a:t>
            </a:r>
            <a:r>
              <a:rPr b="1" lang="iw" sz="2700">
                <a:latin typeface="Arial"/>
                <a:ea typeface="Arial"/>
                <a:cs typeface="Arial"/>
                <a:sym typeface="Arial"/>
              </a:rPr>
              <a:t>ystem architecture</a:t>
            </a:r>
            <a:endParaRPr b="1" sz="2700">
              <a:latin typeface="Arial"/>
              <a:ea typeface="Arial"/>
              <a:cs typeface="Arial"/>
              <a:sym typeface="Arial"/>
            </a:endParaRPr>
          </a:p>
          <a:p>
            <a:pPr indent="0" lvl="0" marL="0" rtl="0" algn="l">
              <a:spcBef>
                <a:spcPts val="1200"/>
              </a:spcBef>
              <a:spcAft>
                <a:spcPts val="0"/>
              </a:spcAft>
              <a:buSzPts val="990"/>
              <a:buNone/>
            </a:pPr>
            <a:r>
              <a:t/>
            </a:r>
            <a:endParaRPr sz="2700"/>
          </a:p>
        </p:txBody>
      </p:sp>
      <p:sp>
        <p:nvSpPr>
          <p:cNvPr id="100" name="Google Shape;100;p18"/>
          <p:cNvSpPr txBox="1"/>
          <p:nvPr/>
        </p:nvSpPr>
        <p:spPr>
          <a:xfrm>
            <a:off x="3322000" y="1323575"/>
            <a:ext cx="2501400" cy="912900"/>
          </a:xfrm>
          <a:prstGeom prst="rect">
            <a:avLst/>
          </a:prstGeom>
          <a:solidFill>
            <a:srgbClr val="F38D6E"/>
          </a:solidFill>
          <a:ln cap="flat" cmpd="sng" w="9525">
            <a:solidFill>
              <a:srgbClr val="1A1A1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w" sz="3000">
                <a:solidFill>
                  <a:srgbClr val="1A1A1A"/>
                </a:solidFill>
                <a:latin typeface="Proxima Nova"/>
                <a:ea typeface="Proxima Nova"/>
                <a:cs typeface="Proxima Nova"/>
                <a:sym typeface="Proxima Nova"/>
              </a:rPr>
              <a:t>Server</a:t>
            </a:r>
            <a:endParaRPr b="1" sz="3000">
              <a:solidFill>
                <a:srgbClr val="1A1A1A"/>
              </a:solidFill>
              <a:latin typeface="Proxima Nova"/>
              <a:ea typeface="Proxima Nova"/>
              <a:cs typeface="Proxima Nova"/>
              <a:sym typeface="Proxima Nova"/>
            </a:endParaRPr>
          </a:p>
        </p:txBody>
      </p:sp>
      <p:sp>
        <p:nvSpPr>
          <p:cNvPr id="101" name="Google Shape;101;p18"/>
          <p:cNvSpPr txBox="1"/>
          <p:nvPr/>
        </p:nvSpPr>
        <p:spPr>
          <a:xfrm>
            <a:off x="1147800" y="3023800"/>
            <a:ext cx="2501400" cy="1091100"/>
          </a:xfrm>
          <a:prstGeom prst="rect">
            <a:avLst/>
          </a:prstGeom>
          <a:solidFill>
            <a:srgbClr val="F38D6E"/>
          </a:solidFill>
          <a:ln cap="flat" cmpd="sng" w="9525">
            <a:solidFill>
              <a:srgbClr val="1A1A1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w" sz="2900">
                <a:solidFill>
                  <a:srgbClr val="1A1A1A"/>
                </a:solidFill>
                <a:latin typeface="Proxima Nova"/>
                <a:ea typeface="Proxima Nova"/>
                <a:cs typeface="Proxima Nova"/>
                <a:sym typeface="Proxima Nova"/>
              </a:rPr>
              <a:t>Manger interface</a:t>
            </a:r>
            <a:endParaRPr b="1" sz="2900">
              <a:solidFill>
                <a:srgbClr val="1A1A1A"/>
              </a:solidFill>
              <a:latin typeface="Proxima Nova"/>
              <a:ea typeface="Proxima Nova"/>
              <a:cs typeface="Proxima Nova"/>
              <a:sym typeface="Proxima Nova"/>
            </a:endParaRPr>
          </a:p>
        </p:txBody>
      </p:sp>
      <p:sp>
        <p:nvSpPr>
          <p:cNvPr id="102" name="Google Shape;102;p18"/>
          <p:cNvSpPr txBox="1"/>
          <p:nvPr/>
        </p:nvSpPr>
        <p:spPr>
          <a:xfrm>
            <a:off x="5541775" y="3023800"/>
            <a:ext cx="2501400" cy="1091100"/>
          </a:xfrm>
          <a:prstGeom prst="rect">
            <a:avLst/>
          </a:prstGeom>
          <a:solidFill>
            <a:srgbClr val="F38D6E"/>
          </a:solidFill>
          <a:ln cap="flat" cmpd="sng" w="9525">
            <a:solidFill>
              <a:srgbClr val="1A1A1A"/>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iw" sz="2900">
                <a:solidFill>
                  <a:srgbClr val="1A1A1A"/>
                </a:solidFill>
                <a:latin typeface="Proxima Nova"/>
                <a:ea typeface="Proxima Nova"/>
                <a:cs typeface="Proxima Nova"/>
                <a:sym typeface="Proxima Nova"/>
              </a:rPr>
              <a:t>User app </a:t>
            </a:r>
            <a:r>
              <a:rPr b="1" lang="iw" sz="2900">
                <a:solidFill>
                  <a:srgbClr val="1A1A1A"/>
                </a:solidFill>
                <a:latin typeface="Proxima Nova"/>
                <a:ea typeface="Proxima Nova"/>
                <a:cs typeface="Proxima Nova"/>
                <a:sym typeface="Proxima Nova"/>
              </a:rPr>
              <a:t>interface</a:t>
            </a:r>
            <a:endParaRPr b="1" sz="2900">
              <a:solidFill>
                <a:srgbClr val="1A1A1A"/>
              </a:solidFill>
              <a:latin typeface="Proxima Nova"/>
              <a:ea typeface="Proxima Nova"/>
              <a:cs typeface="Proxima Nova"/>
              <a:sym typeface="Proxima Nova"/>
            </a:endParaRPr>
          </a:p>
        </p:txBody>
      </p:sp>
      <p:sp>
        <p:nvSpPr>
          <p:cNvPr id="103" name="Google Shape;103;p18"/>
          <p:cNvSpPr/>
          <p:nvPr/>
        </p:nvSpPr>
        <p:spPr>
          <a:xfrm>
            <a:off x="3309225" y="2294888"/>
            <a:ext cx="281700" cy="6705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4" name="Google Shape;104;p18"/>
          <p:cNvSpPr/>
          <p:nvPr/>
        </p:nvSpPr>
        <p:spPr>
          <a:xfrm>
            <a:off x="5541775" y="2294888"/>
            <a:ext cx="281700" cy="670500"/>
          </a:xfrm>
          <a:prstGeom prst="up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23475" y="390072"/>
            <a:ext cx="8520600" cy="572700"/>
          </a:xfrm>
          <a:prstGeom prst="rect">
            <a:avLst/>
          </a:prstGeom>
        </p:spPr>
        <p:txBody>
          <a:bodyPr anchorCtr="0" anchor="t" bIns="91425" lIns="91425" spcFirstLastPara="1" rIns="91425" wrap="square" tIns="91425">
            <a:normAutofit fontScale="90000"/>
          </a:bodyPr>
          <a:lstStyle/>
          <a:p>
            <a:pPr indent="0" lvl="0" marL="0" marR="0" rtl="0" algn="l">
              <a:spcBef>
                <a:spcPts val="0"/>
              </a:spcBef>
              <a:spcAft>
                <a:spcPts val="0"/>
              </a:spcAft>
              <a:buNone/>
            </a:pPr>
            <a:r>
              <a:rPr lang="iw"/>
              <a:t>System Workflow</a:t>
            </a:r>
            <a:endParaRPr/>
          </a:p>
        </p:txBody>
      </p:sp>
      <p:sp>
        <p:nvSpPr>
          <p:cNvPr id="110" name="Google Shape;110;p19"/>
          <p:cNvSpPr txBox="1"/>
          <p:nvPr/>
        </p:nvSpPr>
        <p:spPr>
          <a:xfrm>
            <a:off x="759767" y="916328"/>
            <a:ext cx="32577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User </a:t>
            </a:r>
            <a:r>
              <a:rPr b="1" lang="iw" sz="1900"/>
              <a:t>requests</a:t>
            </a:r>
            <a:r>
              <a:rPr b="1" lang="iw" sz="1900"/>
              <a:t> Parking</a:t>
            </a:r>
            <a:endParaRPr b="1" sz="1900">
              <a:solidFill>
                <a:schemeClr val="dk1"/>
              </a:solidFill>
            </a:endParaRPr>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1" name="Google Shape;111;p19"/>
          <p:cNvSpPr txBox="1"/>
          <p:nvPr/>
        </p:nvSpPr>
        <p:spPr>
          <a:xfrm>
            <a:off x="712846" y="1500049"/>
            <a:ext cx="3853500" cy="466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Mobile app processes request</a:t>
            </a:r>
            <a:endParaRPr b="1" sz="1900"/>
          </a:p>
          <a:p>
            <a:pPr indent="0" lvl="0" marL="0" marR="0" rtl="0" algn="l">
              <a:lnSpc>
                <a:spcPct val="115000"/>
              </a:lnSpc>
              <a:spcBef>
                <a:spcPts val="1200"/>
              </a:spcBef>
              <a:spcAft>
                <a:spcPts val="0"/>
              </a:spcAft>
              <a:buNone/>
            </a:pPr>
            <a:r>
              <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2" name="Google Shape;112;p19"/>
          <p:cNvSpPr txBox="1"/>
          <p:nvPr/>
        </p:nvSpPr>
        <p:spPr>
          <a:xfrm>
            <a:off x="759767" y="2732735"/>
            <a:ext cx="4111500" cy="43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Check database availability </a:t>
            </a:r>
            <a:endParaRPr b="1" sz="1900"/>
          </a:p>
          <a:p>
            <a:pPr indent="0" lvl="0" marL="0" marR="0" rtl="0" algn="l">
              <a:lnSpc>
                <a:spcPct val="115000"/>
              </a:lnSpc>
              <a:spcBef>
                <a:spcPts val="1200"/>
              </a:spcBef>
              <a:spcAft>
                <a:spcPts val="0"/>
              </a:spcAft>
              <a:buNone/>
            </a:pPr>
            <a:r>
              <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3" name="Google Shape;113;p19"/>
          <p:cNvSpPr txBox="1"/>
          <p:nvPr/>
        </p:nvSpPr>
        <p:spPr>
          <a:xfrm>
            <a:off x="759767" y="2110738"/>
            <a:ext cx="29133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Server receives data</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4" name="Google Shape;114;p19"/>
          <p:cNvSpPr txBox="1"/>
          <p:nvPr/>
        </p:nvSpPr>
        <p:spPr>
          <a:xfrm>
            <a:off x="759767" y="3333098"/>
            <a:ext cx="32577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Calculate priority (P)</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5" name="Google Shape;115;p19"/>
          <p:cNvSpPr txBox="1"/>
          <p:nvPr/>
        </p:nvSpPr>
        <p:spPr>
          <a:xfrm>
            <a:off x="4939448" y="4436944"/>
            <a:ext cx="3774900" cy="363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Update Database + Notify user</a:t>
            </a:r>
            <a:endParaRPr b="1" sz="1900"/>
          </a:p>
          <a:p>
            <a:pPr indent="0" lvl="0" marL="0" marR="0" rtl="0" algn="l">
              <a:lnSpc>
                <a:spcPct val="115000"/>
              </a:lnSpc>
              <a:spcBef>
                <a:spcPts val="1200"/>
              </a:spcBef>
              <a:spcAft>
                <a:spcPts val="0"/>
              </a:spcAft>
              <a:buNone/>
            </a:pPr>
            <a:r>
              <a:t/>
            </a:r>
            <a:endParaRPr b="1" sz="1500"/>
          </a:p>
          <a:p>
            <a:pPr indent="0" lvl="0" marL="0" marR="0" rtl="0" algn="ctr">
              <a:spcBef>
                <a:spcPts val="1200"/>
              </a:spcBef>
              <a:spcAft>
                <a:spcPts val="0"/>
              </a:spcAft>
              <a:buNone/>
            </a:pPr>
            <a:r>
              <a:t/>
            </a:r>
            <a:endParaRPr b="1" sz="2200">
              <a:solidFill>
                <a:srgbClr val="1A1A1A"/>
              </a:solidFill>
              <a:latin typeface="Proxima Nova"/>
              <a:ea typeface="Proxima Nova"/>
              <a:cs typeface="Proxima Nova"/>
              <a:sym typeface="Proxima Nova"/>
            </a:endParaRPr>
          </a:p>
        </p:txBody>
      </p:sp>
      <p:sp>
        <p:nvSpPr>
          <p:cNvPr id="116" name="Google Shape;116;p19"/>
          <p:cNvSpPr/>
          <p:nvPr/>
        </p:nvSpPr>
        <p:spPr>
          <a:xfrm>
            <a:off x="461125" y="1152549"/>
            <a:ext cx="2985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17" name="Google Shape;117;p19"/>
          <p:cNvSpPr/>
          <p:nvPr/>
        </p:nvSpPr>
        <p:spPr>
          <a:xfrm>
            <a:off x="470211" y="1809262"/>
            <a:ext cx="2985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18" name="Google Shape;118;p19"/>
          <p:cNvSpPr/>
          <p:nvPr/>
        </p:nvSpPr>
        <p:spPr>
          <a:xfrm>
            <a:off x="461125" y="2465975"/>
            <a:ext cx="2985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19" name="Google Shape;119;p19"/>
          <p:cNvSpPr/>
          <p:nvPr/>
        </p:nvSpPr>
        <p:spPr>
          <a:xfrm>
            <a:off x="470211" y="3122688"/>
            <a:ext cx="2985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20" name="Google Shape;120;p19"/>
          <p:cNvSpPr/>
          <p:nvPr/>
        </p:nvSpPr>
        <p:spPr>
          <a:xfrm>
            <a:off x="4962871" y="2824004"/>
            <a:ext cx="3457500" cy="130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21" name="Google Shape;121;p19"/>
          <p:cNvSpPr txBox="1"/>
          <p:nvPr/>
        </p:nvSpPr>
        <p:spPr>
          <a:xfrm>
            <a:off x="4962875" y="2987626"/>
            <a:ext cx="3457500" cy="1042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None/>
            </a:pPr>
            <a:r>
              <a:rPr b="1" lang="iw" sz="1900"/>
              <a:t>P ≥ Cutoff : confirm request</a:t>
            </a:r>
            <a:endParaRPr b="1" sz="1900"/>
          </a:p>
          <a:p>
            <a:pPr indent="0" lvl="0" marL="0" marR="0" rtl="0" algn="l">
              <a:lnSpc>
                <a:spcPct val="115000"/>
              </a:lnSpc>
              <a:spcBef>
                <a:spcPts val="1200"/>
              </a:spcBef>
              <a:spcAft>
                <a:spcPts val="0"/>
              </a:spcAft>
              <a:buNone/>
            </a:pPr>
            <a:r>
              <a:rPr b="1" lang="iw" sz="1900"/>
              <a:t>P &lt; Cutoff : Reject request</a:t>
            </a:r>
            <a:endParaRPr b="1" sz="2400">
              <a:solidFill>
                <a:srgbClr val="1F1F1F"/>
              </a:solidFill>
              <a:highlight>
                <a:srgbClr val="F8F9FA"/>
              </a:highlight>
            </a:endParaRPr>
          </a:p>
          <a:p>
            <a:pPr indent="0" lvl="0" marL="0" marR="0" rtl="0" algn="l">
              <a:lnSpc>
                <a:spcPct val="115000"/>
              </a:lnSpc>
              <a:spcBef>
                <a:spcPts val="1200"/>
              </a:spcBef>
              <a:spcAft>
                <a:spcPts val="1200"/>
              </a:spcAft>
              <a:buNone/>
            </a:pPr>
            <a:r>
              <a:t/>
            </a:r>
            <a:endParaRPr b="1" sz="1900"/>
          </a:p>
        </p:txBody>
      </p:sp>
      <p:sp>
        <p:nvSpPr>
          <p:cNvPr id="122" name="Google Shape;122;p19"/>
          <p:cNvSpPr/>
          <p:nvPr/>
        </p:nvSpPr>
        <p:spPr>
          <a:xfrm>
            <a:off x="4496128" y="4133254"/>
            <a:ext cx="375300" cy="466800"/>
          </a:xfrm>
          <a:prstGeom prst="curvedRightArrow">
            <a:avLst>
              <a:gd fmla="val 25000" name="adj1"/>
              <a:gd fmla="val 50000" name="adj2"/>
              <a:gd fmla="val 2500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
        <p:nvSpPr>
          <p:cNvPr id="123" name="Google Shape;123;p19"/>
          <p:cNvSpPr/>
          <p:nvPr/>
        </p:nvSpPr>
        <p:spPr>
          <a:xfrm>
            <a:off x="3407871" y="3462302"/>
            <a:ext cx="1463400" cy="233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28925" y="40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Smart dealing with reservations</a:t>
            </a:r>
            <a:endParaRPr/>
          </a:p>
        </p:txBody>
      </p:sp>
      <p:sp>
        <p:nvSpPr>
          <p:cNvPr id="129" name="Google Shape;129;p20"/>
          <p:cNvSpPr txBox="1"/>
          <p:nvPr/>
        </p:nvSpPr>
        <p:spPr>
          <a:xfrm>
            <a:off x="369500" y="1028600"/>
            <a:ext cx="8018400" cy="1833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Proxima Nova"/>
              <a:buChar char="●"/>
            </a:pPr>
            <a:r>
              <a:rPr lang="iw" sz="1800">
                <a:latin typeface="Proxima Nova"/>
                <a:ea typeface="Proxima Nova"/>
                <a:cs typeface="Proxima Nova"/>
                <a:sym typeface="Proxima Nova"/>
              </a:rPr>
              <a:t>Calculate priority value for the reservations (depending on user type and previous behavior)</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iw" sz="1800">
                <a:latin typeface="Proxima Nova"/>
                <a:ea typeface="Proxima Nova"/>
                <a:cs typeface="Proxima Nova"/>
                <a:sym typeface="Proxima Nova"/>
              </a:rPr>
              <a:t>Recalculate user cutoff (depending on current state of parking, waiting list, day of week, time and previou experience) - Q-learning</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iw" sz="1800">
                <a:latin typeface="Proxima Nova"/>
                <a:ea typeface="Proxima Nova"/>
                <a:cs typeface="Proxima Nova"/>
                <a:sym typeface="Proxima Nova"/>
              </a:rPr>
              <a:t>Accept/send to waiting list reservation according to this cutoff</a:t>
            </a:r>
            <a:endParaRPr sz="1800">
              <a:latin typeface="Proxima Nova"/>
              <a:ea typeface="Proxima Nova"/>
              <a:cs typeface="Proxima Nova"/>
              <a:sym typeface="Proxima Nova"/>
            </a:endParaRPr>
          </a:p>
          <a:p>
            <a:pPr indent="-342900" lvl="0" marL="457200" rtl="0" algn="l">
              <a:spcBef>
                <a:spcPts val="0"/>
              </a:spcBef>
              <a:spcAft>
                <a:spcPts val="0"/>
              </a:spcAft>
              <a:buSzPts val="1800"/>
              <a:buFont typeface="Proxima Nova"/>
              <a:buChar char="●"/>
            </a:pPr>
            <a:r>
              <a:rPr lang="iw" sz="1800">
                <a:latin typeface="Proxima Nova"/>
                <a:ea typeface="Proxima Nova"/>
                <a:cs typeface="Proxima Nova"/>
                <a:sym typeface="Proxima Nova"/>
              </a:rPr>
              <a:t>Accept additional reservations from waiting list close to arrival time</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28925" y="403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w"/>
              <a:t>Smart dealing with reservations</a:t>
            </a:r>
            <a:endParaRPr/>
          </a:p>
        </p:txBody>
      </p:sp>
      <p:sp>
        <p:nvSpPr>
          <p:cNvPr id="135" name="Google Shape;135;p21"/>
          <p:cNvSpPr txBox="1"/>
          <p:nvPr/>
        </p:nvSpPr>
        <p:spPr>
          <a:xfrm>
            <a:off x="369500" y="1028600"/>
            <a:ext cx="8018400" cy="18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w" sz="1800">
                <a:latin typeface="Proxima Nova"/>
                <a:ea typeface="Proxima Nova"/>
                <a:cs typeface="Proxima Nova"/>
                <a:sym typeface="Proxima Nova"/>
              </a:rPr>
              <a:t>Priority of reservation:</a:t>
            </a:r>
            <a:endParaRPr sz="1800">
              <a:latin typeface="Proxima Nova"/>
              <a:ea typeface="Proxima Nova"/>
              <a:cs typeface="Proxima Nova"/>
              <a:sym typeface="Proxima Nova"/>
            </a:endParaRPr>
          </a:p>
          <a:p>
            <a:pPr indent="0" lvl="0" marL="0" rtl="0" algn="l">
              <a:spcBef>
                <a:spcPts val="0"/>
              </a:spcBef>
              <a:spcAft>
                <a:spcPts val="0"/>
              </a:spcAft>
              <a:buNone/>
            </a:pPr>
            <a:r>
              <a:t/>
            </a:r>
            <a:endParaRPr sz="1800">
              <a:solidFill>
                <a:schemeClr val="dk2"/>
              </a:solidFill>
              <a:latin typeface="Proxima Nova"/>
              <a:ea typeface="Proxima Nova"/>
              <a:cs typeface="Proxima Nova"/>
              <a:sym typeface="Proxima Nova"/>
            </a:endParaRPr>
          </a:p>
        </p:txBody>
      </p:sp>
      <p:sp>
        <p:nvSpPr>
          <p:cNvPr id="136" name="Google Shape;136;p21"/>
          <p:cNvSpPr txBox="1"/>
          <p:nvPr/>
        </p:nvSpPr>
        <p:spPr>
          <a:xfrm>
            <a:off x="873100" y="1529600"/>
            <a:ext cx="6117600" cy="230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iw" sz="2300"/>
              <a:t>          </a:t>
            </a:r>
            <a:r>
              <a:rPr b="1" lang="iw" sz="2300"/>
              <a:t>P=α⋅U+β⋅T+γ⋅L</a:t>
            </a:r>
            <a:endParaRPr b="1"/>
          </a:p>
          <a:p>
            <a:pPr indent="-317500" lvl="1" marL="450000" rtl="0" algn="l">
              <a:lnSpc>
                <a:spcPct val="115000"/>
              </a:lnSpc>
              <a:spcBef>
                <a:spcPts val="1200"/>
              </a:spcBef>
              <a:spcAft>
                <a:spcPts val="0"/>
              </a:spcAft>
              <a:buSzPts val="1400"/>
              <a:buChar char="○"/>
            </a:pPr>
            <a:r>
              <a:rPr b="1" lang="iw"/>
              <a:t>U: User type </a:t>
            </a:r>
            <a:endParaRPr b="1"/>
          </a:p>
          <a:p>
            <a:pPr indent="-317500" lvl="1" marL="450000" rtl="0" algn="l">
              <a:lnSpc>
                <a:spcPct val="115000"/>
              </a:lnSpc>
              <a:spcBef>
                <a:spcPts val="0"/>
              </a:spcBef>
              <a:spcAft>
                <a:spcPts val="0"/>
              </a:spcAft>
              <a:buSzPts val="1400"/>
              <a:buChar char="○"/>
            </a:pPr>
            <a:r>
              <a:rPr b="1" lang="iw"/>
              <a:t>T: Time of reservation </a:t>
            </a:r>
            <a:endParaRPr b="1"/>
          </a:p>
          <a:p>
            <a:pPr indent="-317500" lvl="1" marL="450000" rtl="0" algn="l">
              <a:lnSpc>
                <a:spcPct val="115000"/>
              </a:lnSpc>
              <a:spcBef>
                <a:spcPts val="0"/>
              </a:spcBef>
              <a:spcAft>
                <a:spcPts val="0"/>
              </a:spcAft>
              <a:buSzPts val="1400"/>
              <a:buChar char="○"/>
            </a:pPr>
            <a:r>
              <a:rPr b="1" lang="iw"/>
              <a:t>L: Location type </a:t>
            </a:r>
            <a:endParaRPr b="1"/>
          </a:p>
          <a:p>
            <a:pPr indent="-317500" lvl="1" marL="450000" rtl="0" algn="l">
              <a:lnSpc>
                <a:spcPct val="115000"/>
              </a:lnSpc>
              <a:spcBef>
                <a:spcPts val="0"/>
              </a:spcBef>
              <a:spcAft>
                <a:spcPts val="0"/>
              </a:spcAft>
              <a:buSzPts val="1400"/>
              <a:buChar char="○"/>
            </a:pPr>
            <a:r>
              <a:rPr b="1" lang="iw"/>
              <a:t>α,β,γ: Weighting coefficients that balance the importance of user type, time, and location.</a:t>
            </a:r>
            <a:endParaRPr b="1"/>
          </a:p>
          <a:p>
            <a:pPr indent="0" lvl="0" marL="0" rtl="0" algn="l">
              <a:lnSpc>
                <a:spcPct val="115000"/>
              </a:lnSpc>
              <a:spcBef>
                <a:spcPts val="1200"/>
              </a:spcBef>
              <a:spcAft>
                <a:spcPts val="1200"/>
              </a:spcAft>
              <a:buNone/>
            </a:pPr>
            <a:r>
              <a:t/>
            </a:r>
            <a:endParaRPr b="1" sz="1100"/>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