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6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6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6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4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1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4321"/>
            <a:ext cx="9144000" cy="8325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XOR Gate using MLPFF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393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MLPFF Model</a:t>
            </a:r>
            <a:endParaRPr lang="en-IN" dirty="0"/>
          </a:p>
        </p:txBody>
      </p:sp>
      <p:grpSp>
        <p:nvGrpSpPr>
          <p:cNvPr id="78" name="Group 77"/>
          <p:cNvGrpSpPr/>
          <p:nvPr/>
        </p:nvGrpSpPr>
        <p:grpSpPr>
          <a:xfrm>
            <a:off x="3461608" y="1802707"/>
            <a:ext cx="5930849" cy="3850861"/>
            <a:chOff x="3461608" y="1802707"/>
            <a:chExt cx="5930849" cy="385086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193" y="2421655"/>
              <a:ext cx="5488544" cy="2230967"/>
            </a:xfrm>
            <a:prstGeom prst="rect">
              <a:avLst/>
            </a:prstGeom>
          </p:spPr>
        </p:pic>
        <p:pic>
          <p:nvPicPr>
            <p:cNvPr id="9" name="Picture 8" title="N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931" y="2426722"/>
              <a:ext cx="707197" cy="67061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8618481" y="3534599"/>
              <a:ext cx="5255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3"/>
            </p:cNvCxnSpPr>
            <p:nvPr/>
          </p:nvCxnSpPr>
          <p:spPr>
            <a:xfrm>
              <a:off x="5282128" y="2762031"/>
              <a:ext cx="11601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5" idx="6"/>
            </p:cNvCxnSpPr>
            <p:nvPr/>
          </p:nvCxnSpPr>
          <p:spPr>
            <a:xfrm flipV="1">
              <a:off x="5227558" y="4300920"/>
              <a:ext cx="1148467" cy="1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083222" y="3768334"/>
              <a:ext cx="941482" cy="532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6" idx="3"/>
            </p:cNvCxnSpPr>
            <p:nvPr/>
          </p:nvCxnSpPr>
          <p:spPr>
            <a:xfrm>
              <a:off x="7118595" y="2763062"/>
              <a:ext cx="906109" cy="537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9" idx="1"/>
            </p:cNvCxnSpPr>
            <p:nvPr/>
          </p:nvCxnSpPr>
          <p:spPr>
            <a:xfrm>
              <a:off x="3825765" y="2762031"/>
              <a:ext cx="749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825765" y="4331664"/>
              <a:ext cx="749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433848" y="2762031"/>
              <a:ext cx="1055597" cy="1272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433848" y="2900855"/>
              <a:ext cx="1055597" cy="1430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4574930" y="3979959"/>
              <a:ext cx="652628" cy="6726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N2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073" y="2421656"/>
              <a:ext cx="664522" cy="682811"/>
            </a:xfrm>
            <a:prstGeom prst="rect">
              <a:avLst/>
            </a:prstGeom>
          </p:spPr>
        </p:pic>
        <p:sp>
          <p:nvSpPr>
            <p:cNvPr id="40" name="Flowchart: Connector 39"/>
            <p:cNvSpPr/>
            <p:nvPr/>
          </p:nvSpPr>
          <p:spPr>
            <a:xfrm>
              <a:off x="6367502" y="3963077"/>
              <a:ext cx="725214" cy="675684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N4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7945819" y="3203523"/>
              <a:ext cx="672662" cy="66215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N5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93539" y="2487706"/>
              <a:ext cx="413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W1</a:t>
              </a:r>
              <a:endParaRPr lang="en-IN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26965" y="4054665"/>
              <a:ext cx="420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W2</a:t>
              </a:r>
              <a:endParaRPr lang="en-IN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61608" y="2623531"/>
              <a:ext cx="388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X1</a:t>
              </a:r>
              <a:endParaRPr lang="en-IN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72156" y="4193164"/>
              <a:ext cx="388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X2</a:t>
              </a:r>
              <a:endParaRPr lang="en-IN" sz="1200" dirty="0"/>
            </a:p>
          </p:txBody>
        </p:sp>
        <p:cxnSp>
          <p:nvCxnSpPr>
            <p:cNvPr id="53" name="Straight Arrow Connector 52"/>
            <p:cNvCxnSpPr>
              <a:endCxn id="9" idx="0"/>
            </p:cNvCxnSpPr>
            <p:nvPr/>
          </p:nvCxnSpPr>
          <p:spPr>
            <a:xfrm>
              <a:off x="4928529" y="2117059"/>
              <a:ext cx="1" cy="30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5" idx="4"/>
            </p:cNvCxnSpPr>
            <p:nvPr/>
          </p:nvCxnSpPr>
          <p:spPr>
            <a:xfrm flipV="1">
              <a:off x="4901244" y="4652622"/>
              <a:ext cx="0" cy="287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499070" y="1802707"/>
              <a:ext cx="85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Bias1 (B1)</a:t>
              </a:r>
              <a:endParaRPr lang="en-IN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80339" y="5004327"/>
              <a:ext cx="841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Bias2 (B2)</a:t>
              </a:r>
              <a:endParaRPr lang="en-IN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66226" y="5345791"/>
              <a:ext cx="1039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Input Layer</a:t>
              </a:r>
              <a:endParaRPr lang="en-IN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08452" y="5343007"/>
              <a:ext cx="114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Output Layer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29007" y="5343007"/>
              <a:ext cx="1156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Hidden</a:t>
              </a:r>
              <a:r>
                <a:rPr lang="en-US" sz="1400" dirty="0" smtClean="0"/>
                <a:t>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Layer</a:t>
              </a:r>
              <a:endParaRPr lang="en-IN" sz="1400" b="1" dirty="0">
                <a:solidFill>
                  <a:srgbClr val="C00000"/>
                </a:solidFill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4031" y="2097528"/>
              <a:ext cx="164606" cy="39017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7806" y="4567974"/>
              <a:ext cx="164606" cy="37188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9289" y="2909378"/>
              <a:ext cx="164606" cy="39017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717628" y="2487706"/>
              <a:ext cx="521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W11</a:t>
              </a:r>
              <a:endParaRPr lang="en-IN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7628" y="4331664"/>
              <a:ext cx="521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W22</a:t>
              </a:r>
              <a:endParaRPr lang="en-IN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81296" y="3128516"/>
              <a:ext cx="497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W12</a:t>
              </a:r>
              <a:endParaRPr lang="en-IN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79279" y="3657600"/>
              <a:ext cx="487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W21</a:t>
              </a:r>
              <a:endParaRPr lang="en-IN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67502" y="1831234"/>
              <a:ext cx="905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Bias 3 (B3)</a:t>
              </a:r>
              <a:endParaRPr lang="en-IN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39487" y="5004327"/>
              <a:ext cx="945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Bias 4 (B4)</a:t>
              </a:r>
              <a:endParaRPr lang="en-IN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25785" y="2670035"/>
              <a:ext cx="853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Bias 5 (B5)</a:t>
              </a:r>
              <a:endParaRPr lang="en-IN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54814" y="3128516"/>
              <a:ext cx="437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Y1</a:t>
              </a:r>
              <a:endParaRPr lang="en-IN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98632" y="2798166"/>
              <a:ext cx="547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W31</a:t>
              </a:r>
              <a:endParaRPr lang="en-IN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76775" y="4054665"/>
              <a:ext cx="508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W41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06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86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Activation Function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623" y="1669313"/>
            <a:ext cx="10473070" cy="4890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THE </a:t>
            </a:r>
            <a:r>
              <a:rPr lang="en-IN" b="1" dirty="0"/>
              <a:t>SIGMOID </a:t>
            </a:r>
            <a:r>
              <a:rPr lang="en-IN" b="1" dirty="0" smtClean="0"/>
              <a:t>FUNCTION                                              as a activation function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where t is the targeted/expected output &amp; y is the predicted output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Mean Squared Error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Error Gradient  </a:t>
            </a:r>
          </a:p>
          <a:p>
            <a:endParaRPr lang="en-US" dirty="0"/>
          </a:p>
          <a:p>
            <a:r>
              <a:rPr lang="en-US" dirty="0"/>
              <a:t>Our goal is to find the weight vector corresponding to the point where the error is minimum i.e. the minima of the error gradient</a:t>
            </a:r>
            <a:endParaRPr lang="en-IN" dirty="0"/>
          </a:p>
        </p:txBody>
      </p:sp>
      <p:pic>
        <p:nvPicPr>
          <p:cNvPr id="2050" name="Picture 2" descr="https://miro.medium.com/max/182/1*m6Bs9A8FvWbqCa7nqn_G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45" y="1859913"/>
            <a:ext cx="2962511" cy="7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39/1*bSE-d1xTHdPMc_woav7m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27" y="2835140"/>
            <a:ext cx="2491922" cy="3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912" y="3817790"/>
            <a:ext cx="2871003" cy="784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644" y="4698372"/>
            <a:ext cx="1120126" cy="877432"/>
          </a:xfrm>
          <a:prstGeom prst="rect">
            <a:avLst/>
          </a:prstGeom>
        </p:spPr>
      </p:pic>
      <p:pic>
        <p:nvPicPr>
          <p:cNvPr id="2051" name="Picture 3" descr="1*bSE-d1xTHdPMc_woav7m-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39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Backpropagation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172"/>
            <a:ext cx="10515600" cy="5454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Initialize all weights 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biases (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) to small random numbers.</a:t>
            </a:r>
          </a:p>
          <a:p>
            <a:r>
              <a:rPr lang="en-US" dirty="0" smtClean="0"/>
              <a:t>For each training example, D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the example to the network and compute the network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outputs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 each output unit k,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l-GR" dirty="0" smtClean="0"/>
              <a:t>δ</a:t>
            </a:r>
            <a:r>
              <a:rPr lang="en-US" baseline="-25000" dirty="0" smtClean="0"/>
              <a:t>k</a:t>
            </a:r>
            <a:r>
              <a:rPr lang="en-US" dirty="0" smtClean="0"/>
              <a:t> ← o</a:t>
            </a:r>
            <a:r>
              <a:rPr lang="en-US" baseline="-25000" dirty="0" smtClean="0"/>
              <a:t>k</a:t>
            </a:r>
            <a:r>
              <a:rPr lang="en-US" dirty="0" smtClean="0"/>
              <a:t> (1 - </a:t>
            </a:r>
            <a:r>
              <a:rPr lang="en-US" dirty="0"/>
              <a:t>o</a:t>
            </a:r>
            <a:r>
              <a:rPr lang="en-US" baseline="-25000" dirty="0"/>
              <a:t>k</a:t>
            </a:r>
            <a:r>
              <a:rPr lang="en-US" dirty="0" smtClean="0"/>
              <a:t>)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- </a:t>
            </a:r>
            <a:r>
              <a:rPr lang="en-US" dirty="0"/>
              <a:t>o</a:t>
            </a:r>
            <a:r>
              <a:rPr lang="en-US" baseline="-25000" dirty="0"/>
              <a:t>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For each hidden unit h,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l-GR" dirty="0" smtClean="0"/>
              <a:t>δ</a:t>
            </a:r>
            <a:r>
              <a:rPr lang="en-US" baseline="-25000" dirty="0" smtClean="0"/>
              <a:t>h</a:t>
            </a:r>
            <a:r>
              <a:rPr lang="en-US" dirty="0" smtClean="0"/>
              <a:t> </a:t>
            </a:r>
            <a:r>
              <a:rPr lang="en-US" dirty="0"/>
              <a:t>← </a:t>
            </a:r>
            <a:r>
              <a:rPr lang="en-US" dirty="0" smtClean="0"/>
              <a:t>o</a:t>
            </a:r>
            <a:r>
              <a:rPr lang="en-US" baseline="-25000" dirty="0" smtClean="0"/>
              <a:t>h</a:t>
            </a:r>
            <a:r>
              <a:rPr lang="en-US" dirty="0" smtClean="0"/>
              <a:t> </a:t>
            </a:r>
            <a:r>
              <a:rPr lang="en-US" dirty="0"/>
              <a:t>(1 - </a:t>
            </a:r>
            <a:r>
              <a:rPr lang="en-US" dirty="0" smtClean="0"/>
              <a:t>o</a:t>
            </a:r>
            <a:r>
              <a:rPr lang="en-US" baseline="-25000" dirty="0" smtClean="0"/>
              <a:t>h</a:t>
            </a:r>
            <a:r>
              <a:rPr lang="en-US" dirty="0" smtClean="0"/>
              <a:t>) </a:t>
            </a:r>
            <a:r>
              <a:rPr lang="en-US" smtClean="0"/>
              <a:t>∑   </a:t>
            </a:r>
            <a:r>
              <a:rPr lang="en-US" smtClean="0"/>
              <a:t>w</a:t>
            </a:r>
            <a:r>
              <a:rPr lang="en-US" baseline="-25000" smtClean="0"/>
              <a:t>h,k</a:t>
            </a:r>
            <a:r>
              <a:rPr lang="en-US" dirty="0" smtClean="0"/>
              <a:t> </a:t>
            </a:r>
            <a:r>
              <a:rPr lang="el-GR" dirty="0"/>
              <a:t>δ</a:t>
            </a:r>
            <a:r>
              <a:rPr lang="en-US" baseline="-25000" dirty="0" smtClean="0"/>
              <a:t>k </a:t>
            </a:r>
            <a:endParaRPr lang="en-US" dirty="0" smtClean="0"/>
          </a:p>
          <a:p>
            <a:pPr marL="0" indent="0">
              <a:buNone/>
            </a:pPr>
            <a:r>
              <a:rPr lang="en-US" baseline="60000" dirty="0"/>
              <a:t> </a:t>
            </a:r>
            <a:r>
              <a:rPr lang="en-US" baseline="60000" dirty="0" smtClean="0"/>
              <a:t>                                             </a:t>
            </a:r>
            <a:r>
              <a:rPr lang="en-US" baseline="44000" dirty="0" smtClean="0"/>
              <a:t>k </a:t>
            </a:r>
            <a:r>
              <a:rPr lang="en-IN" b="1" baseline="44000" dirty="0"/>
              <a:t>∈</a:t>
            </a:r>
            <a:r>
              <a:rPr lang="en-US" baseline="44000" dirty="0"/>
              <a:t> outputs </a:t>
            </a:r>
            <a:r>
              <a:rPr lang="en-US" baseline="50000" dirty="0" smtClean="0"/>
              <a:t>          </a:t>
            </a:r>
            <a:endParaRPr lang="en-US" baseline="500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 Update each network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baseline="-25000" dirty="0" smtClean="0"/>
              <a:t>j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   where </a:t>
            </a:r>
            <a:r>
              <a:rPr lang="el-GR" dirty="0" smtClean="0"/>
              <a:t>Δ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baseline="-25000" dirty="0" smtClean="0"/>
              <a:t>j </a:t>
            </a:r>
            <a:r>
              <a:rPr lang="en-US" dirty="0" smtClean="0"/>
              <a:t>= </a:t>
            </a:r>
            <a:r>
              <a:rPr lang="el-GR" dirty="0" smtClean="0"/>
              <a:t>ηδ</a:t>
            </a:r>
            <a:r>
              <a:rPr lang="en-US" baseline="-25000" dirty="0" smtClean="0"/>
              <a:t>j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baseline="-25000" dirty="0"/>
              <a:t>j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93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10" y="1414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Step1:</a:t>
            </a:r>
            <a:r>
              <a:rPr lang="en-IN" i="1" dirty="0"/>
              <a:t> Import the required Python libraries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/>
              <a:t>Step2:</a:t>
            </a:r>
            <a:r>
              <a:rPr lang="en-IN" i="1" dirty="0"/>
              <a:t> Define Activation Function : Sigmoid Function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/>
              <a:t>Step3:</a:t>
            </a:r>
            <a:r>
              <a:rPr lang="en-IN" i="1" dirty="0"/>
              <a:t> Initialize neural network parameters (weights, bias)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i="1" dirty="0"/>
              <a:t>and define model </a:t>
            </a:r>
            <a:r>
              <a:rPr lang="en-IN" i="1" dirty="0" smtClean="0"/>
              <a:t>hyper-parameters </a:t>
            </a:r>
            <a:r>
              <a:rPr lang="en-IN" i="1" dirty="0"/>
              <a:t>(number of iterations, learning rate)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/>
              <a:t>Step4:</a:t>
            </a:r>
            <a:r>
              <a:rPr lang="en-IN" i="1" dirty="0"/>
              <a:t> Forward Propagation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/>
              <a:t>Step5:</a:t>
            </a:r>
            <a:r>
              <a:rPr lang="en-IN" i="1" dirty="0"/>
              <a:t> Backward Propagation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/>
              <a:t>Step6:</a:t>
            </a:r>
            <a:r>
              <a:rPr lang="en-IN" i="1" dirty="0"/>
              <a:t> Update weight and bias parameters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/>
              <a:t>Step7:</a:t>
            </a:r>
            <a:r>
              <a:rPr lang="en-IN" i="1" dirty="0"/>
              <a:t> Train the learning model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/>
              <a:t>Step8:</a:t>
            </a:r>
            <a:r>
              <a:rPr lang="en-IN" i="1" dirty="0"/>
              <a:t> Plot Loss value vs Epoch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/>
              <a:t>Step9:</a:t>
            </a:r>
            <a:r>
              <a:rPr lang="en-IN" i="1" dirty="0"/>
              <a:t> Test the model performance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03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209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XOR Gate using MLPFF</vt:lpstr>
      <vt:lpstr>MLPFF Model</vt:lpstr>
      <vt:lpstr>Activation Function</vt:lpstr>
      <vt:lpstr>Backpropagation Algorithm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 Gate using MLP</dc:title>
  <dc:creator>admin</dc:creator>
  <cp:lastModifiedBy>admin</cp:lastModifiedBy>
  <cp:revision>31</cp:revision>
  <dcterms:created xsi:type="dcterms:W3CDTF">2022-05-10T08:39:18Z</dcterms:created>
  <dcterms:modified xsi:type="dcterms:W3CDTF">2022-05-24T09:38:31Z</dcterms:modified>
</cp:coreProperties>
</file>