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4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5E5-BFB0-4938-91BF-F3188A4BF10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4321"/>
            <a:ext cx="9144000" cy="832561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1" dirty="0" smtClean="0">
                <a:solidFill>
                  <a:srgbClr val="FF0000"/>
                </a:solidFill>
              </a:rPr>
              <a:t>Find S Algorithm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672" y="322595"/>
            <a:ext cx="7508358" cy="67686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Introduction to </a:t>
            </a:r>
            <a:r>
              <a:rPr lang="en-US" b="1" dirty="0" smtClean="0">
                <a:solidFill>
                  <a:srgbClr val="FF0000"/>
                </a:solidFill>
              </a:rPr>
              <a:t>Concept Learning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09775" y="1273806"/>
            <a:ext cx="104624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Concept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General Hypothesis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Specific Hypothesis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 </a:t>
            </a:r>
            <a:r>
              <a:rPr lang="en-US" sz="3200" dirty="0" smtClean="0"/>
              <a:t>Any algorithm that </a:t>
            </a:r>
            <a:r>
              <a:rPr lang="en-US" sz="3200" dirty="0"/>
              <a:t>supports concept learning requires the following</a:t>
            </a:r>
            <a:r>
              <a:rPr lang="en-US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Target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Actual Data Objects</a:t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40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614" y="184372"/>
            <a:ext cx="7953153" cy="4429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Hypothesis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40" y="914400"/>
            <a:ext cx="10940902" cy="5943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dirty="0"/>
              <a:t>Hypothesis, in general, is an explanation for something</a:t>
            </a:r>
            <a:r>
              <a:rPr lang="en-US" dirty="0" smtClean="0"/>
              <a:t>.</a:t>
            </a:r>
          </a:p>
          <a:p>
            <a:pPr fontAlgn="base"/>
            <a:r>
              <a:rPr lang="en-US" sz="3200" dirty="0"/>
              <a:t>The </a:t>
            </a:r>
            <a:r>
              <a:rPr lang="en-US" sz="3200" b="1" i="1" dirty="0"/>
              <a:t>general hypothesis </a:t>
            </a:r>
            <a:r>
              <a:rPr lang="en-US" sz="3200" dirty="0"/>
              <a:t>basically states the general relationship between the major </a:t>
            </a:r>
            <a:r>
              <a:rPr lang="en-US" sz="3200" dirty="0" smtClean="0"/>
              <a:t>variables.</a:t>
            </a:r>
          </a:p>
          <a:p>
            <a:r>
              <a:rPr lang="en-US" sz="3200" dirty="0"/>
              <a:t>For example, a general hypothesis for ordering food would be </a:t>
            </a:r>
            <a:r>
              <a:rPr lang="en-US" sz="3200" i="1" dirty="0"/>
              <a:t>I want a burger.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                                       G </a:t>
            </a:r>
            <a:r>
              <a:rPr lang="en-US" dirty="0"/>
              <a:t>= { ‘?’, ‘?’, ‘?’, …..’?’}</a:t>
            </a:r>
          </a:p>
          <a:p>
            <a:r>
              <a:rPr lang="en-US" sz="3200" dirty="0" smtClean="0"/>
              <a:t>The </a:t>
            </a:r>
            <a:r>
              <a:rPr lang="en-US" sz="3200" b="1" i="1" dirty="0" smtClean="0"/>
              <a:t>specific hypothesis</a:t>
            </a:r>
            <a:r>
              <a:rPr lang="en-US" sz="3200" dirty="0" smtClean="0"/>
              <a:t> fills in all the important details about the variables given in the general hypothesis. </a:t>
            </a:r>
          </a:p>
          <a:p>
            <a:r>
              <a:rPr lang="en-US" sz="3200" dirty="0" smtClean="0"/>
              <a:t>The more specific details into the example given above would be </a:t>
            </a:r>
            <a:r>
              <a:rPr lang="en-US" sz="3200" i="1" dirty="0" smtClean="0"/>
              <a:t>I want a cheeseburger with a chicken pepperoni filling with a lot of lettuce. 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      S = {‘Φ’,’Φ’,’Φ’, ……,’Φ’}</a:t>
            </a:r>
          </a:p>
          <a:p>
            <a:pPr fontAlgn="base"/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480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S Algorithm and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776"/>
            <a:ext cx="10515600" cy="508180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Load </a:t>
            </a:r>
            <a:r>
              <a:rPr lang="en-US" sz="3200" dirty="0"/>
              <a:t>Data </a:t>
            </a:r>
            <a:r>
              <a:rPr lang="en-US" sz="3200" dirty="0" smtClean="0"/>
              <a:t>set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Initialize </a:t>
            </a:r>
            <a:r>
              <a:rPr lang="en-US" sz="3200" dirty="0"/>
              <a:t>h to the most specific hypothesis in </a:t>
            </a:r>
            <a:r>
              <a:rPr lang="en-US" sz="3200" dirty="0" smtClean="0"/>
              <a:t>H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each positive training instance x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• </a:t>
            </a:r>
            <a:r>
              <a:rPr lang="en-US" sz="3200" dirty="0"/>
              <a:t>For each attribute constraint </a:t>
            </a:r>
            <a:r>
              <a:rPr lang="en-US" sz="3200" dirty="0" err="1"/>
              <a:t>ai</a:t>
            </a:r>
            <a:r>
              <a:rPr lang="en-US" sz="3200" dirty="0"/>
              <a:t> in h        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i="1" dirty="0" smtClean="0"/>
              <a:t>If</a:t>
            </a:r>
            <a:r>
              <a:rPr lang="en-US" sz="3200" dirty="0" smtClean="0"/>
              <a:t> </a:t>
            </a:r>
            <a:r>
              <a:rPr lang="en-US" sz="3200" dirty="0"/>
              <a:t>the constraint </a:t>
            </a:r>
            <a:r>
              <a:rPr lang="en-US" sz="3200" dirty="0" err="1"/>
              <a:t>ai</a:t>
            </a:r>
            <a:r>
              <a:rPr lang="en-US" sz="3200" dirty="0"/>
              <a:t> in h is satisfied by x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then </a:t>
            </a:r>
            <a:r>
              <a:rPr lang="en-US" sz="3200" dirty="0"/>
              <a:t>do nothing        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i="1" dirty="0" smtClean="0"/>
              <a:t>else</a:t>
            </a:r>
            <a:r>
              <a:rPr lang="en-US" sz="3200" dirty="0" smtClean="0"/>
              <a:t> </a:t>
            </a:r>
            <a:r>
              <a:rPr lang="en-US" sz="3200" dirty="0"/>
              <a:t>replace </a:t>
            </a:r>
            <a:r>
              <a:rPr lang="en-US" sz="3200" dirty="0" err="1"/>
              <a:t>ai</a:t>
            </a:r>
            <a:r>
              <a:rPr lang="en-US" sz="3200" dirty="0"/>
              <a:t> in h by the next more general </a:t>
            </a:r>
            <a:r>
              <a:rPr lang="en-US" sz="3200" dirty="0" smtClean="0"/>
              <a:t>constraint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</a:t>
            </a:r>
            <a:r>
              <a:rPr lang="en-US" sz="3200" dirty="0"/>
              <a:t>that is satisfied by </a:t>
            </a:r>
            <a:r>
              <a:rPr lang="en-US" sz="3200" dirty="0" smtClean="0"/>
              <a:t>x</a:t>
            </a:r>
          </a:p>
          <a:p>
            <a:pPr marL="0" indent="0">
              <a:buNone/>
            </a:pPr>
            <a:r>
              <a:rPr lang="en-US" sz="3200" dirty="0" smtClean="0"/>
              <a:t>4</a:t>
            </a:r>
            <a:r>
              <a:rPr lang="en-US" sz="3200" dirty="0"/>
              <a:t>. Output hypothesis 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99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7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Flowchart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90" y="982133"/>
            <a:ext cx="3546066" cy="5781630"/>
          </a:xfrm>
        </p:spPr>
      </p:pic>
    </p:spTree>
    <p:extLst>
      <p:ext uri="{BB962C8B-B14F-4D97-AF65-F5344CB8AC3E}">
        <p14:creationId xmlns:p14="http://schemas.microsoft.com/office/powerpoint/2010/main" val="1979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Modifying weights using </a:t>
            </a:r>
            <a:r>
              <a:rPr lang="en-US" b="1" dirty="0" err="1">
                <a:solidFill>
                  <a:srgbClr val="FF0000"/>
                </a:solidFill>
              </a:rPr>
              <a:t>Hebbian</a:t>
            </a:r>
            <a:r>
              <a:rPr lang="en-US" b="1" dirty="0">
                <a:solidFill>
                  <a:srgbClr val="FF0000"/>
                </a:solidFill>
              </a:rPr>
              <a:t> Rule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540"/>
            <a:ext cx="11017102" cy="542260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500" dirty="0"/>
              <a:t>First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w(old) + x</a:t>
            </a:r>
            <a:r>
              <a:rPr lang="en-US" sz="3500" baseline="-25000" dirty="0"/>
              <a:t>1</a:t>
            </a:r>
            <a:r>
              <a:rPr lang="en-US" sz="3500" dirty="0"/>
              <a:t>y</a:t>
            </a:r>
            <a:r>
              <a:rPr lang="en-US" sz="3500" baseline="-25000" dirty="0"/>
              <a:t>1</a:t>
            </a:r>
            <a:r>
              <a:rPr lang="en-US" sz="3500" dirty="0"/>
              <a:t> = [ 0 0 0 ]</a:t>
            </a:r>
            <a:r>
              <a:rPr lang="en-US" sz="3500" baseline="30000" dirty="0"/>
              <a:t>T</a:t>
            </a:r>
            <a:r>
              <a:rPr lang="en-US" sz="3500" dirty="0"/>
              <a:t> + [ -1 -1 1 ]</a:t>
            </a:r>
            <a:r>
              <a:rPr lang="en-US" sz="3500" baseline="30000" dirty="0"/>
              <a:t>T </a:t>
            </a:r>
            <a:r>
              <a:rPr lang="en-US" sz="3500" dirty="0"/>
              <a:t>. [ -1 ] = [ 1 1 -1 ]</a:t>
            </a:r>
            <a:r>
              <a:rPr lang="en-US" sz="3500" baseline="30000" dirty="0"/>
              <a:t>T</a:t>
            </a:r>
            <a:endParaRPr lang="en-US" sz="3500" dirty="0"/>
          </a:p>
          <a:p>
            <a:pPr marL="0" indent="0" fontAlgn="base">
              <a:buNone/>
            </a:pPr>
            <a:r>
              <a:rPr lang="en-US" sz="3500" dirty="0" smtClean="0"/>
              <a:t>   For </a:t>
            </a:r>
            <a:r>
              <a:rPr lang="en-US" sz="3500" dirty="0"/>
              <a:t>the second iteration, the final weight of the first one will </a:t>
            </a:r>
            <a:r>
              <a:rPr lang="en-US" sz="3500" dirty="0" smtClean="0"/>
              <a:t>be</a:t>
            </a:r>
          </a:p>
          <a:p>
            <a:pPr marL="0" indent="0" fontAlgn="base">
              <a:buNone/>
            </a:pPr>
            <a:r>
              <a:rPr lang="en-US" sz="3500" dirty="0"/>
              <a:t> </a:t>
            </a:r>
            <a:r>
              <a:rPr lang="en-US" sz="3500" dirty="0" smtClean="0"/>
              <a:t>  </a:t>
            </a:r>
            <a:r>
              <a:rPr lang="en-US" sz="3500" dirty="0"/>
              <a:t>used and </a:t>
            </a:r>
            <a:r>
              <a:rPr lang="en-US" sz="3500" dirty="0" smtClean="0"/>
              <a:t>so </a:t>
            </a:r>
            <a:r>
              <a:rPr lang="en-US" sz="3500" dirty="0"/>
              <a:t>on.</a:t>
            </a:r>
          </a:p>
          <a:p>
            <a:pPr fontAlgn="base"/>
            <a:r>
              <a:rPr lang="en-US" sz="3500" dirty="0"/>
              <a:t>Second iteration –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[ 1 1 -1 ]</a:t>
            </a:r>
            <a:r>
              <a:rPr lang="en-US" sz="3500" baseline="30000" dirty="0"/>
              <a:t>T</a:t>
            </a:r>
            <a:r>
              <a:rPr lang="en-US" sz="3500" dirty="0"/>
              <a:t> + [ -1 1 1 ]</a:t>
            </a:r>
            <a:r>
              <a:rPr lang="en-US" sz="3500" baseline="30000" dirty="0"/>
              <a:t>T</a:t>
            </a:r>
            <a:r>
              <a:rPr lang="en-US" sz="3500" dirty="0"/>
              <a:t> . [ -1 ] = [ 2 0 -2 ]</a:t>
            </a:r>
            <a:r>
              <a:rPr lang="en-US" sz="3500" baseline="30000" dirty="0"/>
              <a:t>T</a:t>
            </a:r>
            <a:endParaRPr lang="en-US" sz="3500" dirty="0"/>
          </a:p>
          <a:p>
            <a:pPr fontAlgn="base"/>
            <a:r>
              <a:rPr lang="en-US" sz="3500" dirty="0"/>
              <a:t>Third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[ 2 0 -2]</a:t>
            </a:r>
            <a:r>
              <a:rPr lang="en-US" sz="3500" baseline="30000" dirty="0"/>
              <a:t>T</a:t>
            </a:r>
            <a:r>
              <a:rPr lang="en-US" sz="3500" dirty="0"/>
              <a:t> + [ 1 -1 1 ]</a:t>
            </a:r>
            <a:r>
              <a:rPr lang="en-US" sz="3500" baseline="30000" dirty="0"/>
              <a:t>T</a:t>
            </a:r>
            <a:r>
              <a:rPr lang="en-US" sz="3500" dirty="0"/>
              <a:t> . [ -1 ] = [ 1 1 -3 ]</a:t>
            </a:r>
            <a:r>
              <a:rPr lang="en-US" sz="3500" baseline="30000" dirty="0"/>
              <a:t>T</a:t>
            </a:r>
            <a:endParaRPr lang="en-US" sz="3500" dirty="0"/>
          </a:p>
          <a:p>
            <a:pPr fontAlgn="base"/>
            <a:r>
              <a:rPr lang="en-US" sz="3500" dirty="0"/>
              <a:t>Fourth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[ 1 1 -3]</a:t>
            </a:r>
            <a:r>
              <a:rPr lang="en-US" sz="3500" baseline="30000" dirty="0"/>
              <a:t>T</a:t>
            </a:r>
            <a:r>
              <a:rPr lang="en-US" sz="3500" dirty="0"/>
              <a:t> + [ 1 1 1 ]</a:t>
            </a:r>
            <a:r>
              <a:rPr lang="en-US" sz="3500" baseline="30000" dirty="0"/>
              <a:t>T</a:t>
            </a:r>
            <a:r>
              <a:rPr lang="en-US" sz="3500" dirty="0"/>
              <a:t> . [ 1 ] = [ 2 2 -2 ]</a:t>
            </a:r>
            <a:r>
              <a:rPr lang="en-US" sz="3500" baseline="30000" dirty="0"/>
              <a:t>T</a:t>
            </a:r>
            <a:endParaRPr lang="en-US" sz="3500" dirty="0"/>
          </a:p>
          <a:p>
            <a:pPr marL="0" indent="0" fontAlgn="base">
              <a:buNone/>
            </a:pPr>
            <a:r>
              <a:rPr lang="en-US" sz="3500" dirty="0" smtClean="0"/>
              <a:t>   So</a:t>
            </a:r>
            <a:r>
              <a:rPr lang="en-US" sz="3500" dirty="0"/>
              <a:t>, the final weight matrix is [ 2 2 -2 ]</a:t>
            </a:r>
            <a:r>
              <a:rPr lang="en-US" sz="3500" baseline="30000" dirty="0"/>
              <a:t>T</a:t>
            </a:r>
            <a:endParaRPr lang="en-US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3355" y="218370"/>
            <a:ext cx="10515600" cy="5826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S Code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822" y="947738"/>
            <a:ext cx="95955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csv</a:t>
            </a:r>
          </a:p>
          <a:p>
            <a:r>
              <a:rPr lang="en-IN" dirty="0"/>
              <a:t>a = []</a:t>
            </a:r>
          </a:p>
          <a:p>
            <a:r>
              <a:rPr lang="en-IN" dirty="0"/>
              <a:t>with open('ENJOYSPORT.csv', 'r') as </a:t>
            </a:r>
            <a:r>
              <a:rPr lang="en-IN" dirty="0" err="1"/>
              <a:t>csvfile</a:t>
            </a:r>
            <a:r>
              <a:rPr lang="en-IN" dirty="0"/>
              <a:t>:</a:t>
            </a:r>
          </a:p>
          <a:p>
            <a:r>
              <a:rPr lang="en-IN" dirty="0"/>
              <a:t>     for row in </a:t>
            </a:r>
            <a:r>
              <a:rPr lang="en-IN" dirty="0" err="1"/>
              <a:t>csv.reader</a:t>
            </a:r>
            <a:r>
              <a:rPr lang="en-IN" dirty="0"/>
              <a:t>(</a:t>
            </a:r>
            <a:r>
              <a:rPr lang="en-IN" dirty="0" err="1"/>
              <a:t>csvfile</a:t>
            </a:r>
            <a:r>
              <a:rPr lang="en-IN" dirty="0"/>
              <a:t>):</a:t>
            </a:r>
          </a:p>
          <a:p>
            <a:r>
              <a:rPr lang="en-IN" dirty="0"/>
              <a:t>         </a:t>
            </a:r>
            <a:r>
              <a:rPr lang="en-IN" dirty="0" err="1"/>
              <a:t>a.append</a:t>
            </a:r>
            <a:r>
              <a:rPr lang="en-IN" dirty="0"/>
              <a:t>(row)</a:t>
            </a:r>
          </a:p>
          <a:p>
            <a:r>
              <a:rPr lang="en-IN" dirty="0"/>
              <a:t>     print(a)</a:t>
            </a:r>
          </a:p>
          <a:p>
            <a:r>
              <a:rPr lang="en-IN" dirty="0"/>
              <a:t>print("\n The total number of training instances are : ",</a:t>
            </a:r>
            <a:r>
              <a:rPr lang="en-IN" dirty="0" err="1"/>
              <a:t>len</a:t>
            </a:r>
            <a:r>
              <a:rPr lang="en-IN" dirty="0"/>
              <a:t>(a))</a:t>
            </a:r>
          </a:p>
          <a:p>
            <a:r>
              <a:rPr lang="en-IN" dirty="0" err="1"/>
              <a:t>num_attribute</a:t>
            </a:r>
            <a:r>
              <a:rPr lang="en-IN" dirty="0"/>
              <a:t> = </a:t>
            </a:r>
            <a:r>
              <a:rPr lang="en-IN" dirty="0" err="1"/>
              <a:t>len</a:t>
            </a:r>
            <a:r>
              <a:rPr lang="en-IN" dirty="0"/>
              <a:t>(a[0])-1</a:t>
            </a:r>
          </a:p>
          <a:p>
            <a:r>
              <a:rPr lang="en-IN" dirty="0"/>
              <a:t>print("\n The initial hypothesis is : ")</a:t>
            </a:r>
          </a:p>
          <a:p>
            <a:r>
              <a:rPr lang="en-IN" dirty="0"/>
              <a:t>hypothesis = ['0']*</a:t>
            </a:r>
            <a:r>
              <a:rPr lang="en-IN" dirty="0" err="1"/>
              <a:t>num_attribute</a:t>
            </a:r>
            <a:endParaRPr lang="en-IN" dirty="0"/>
          </a:p>
          <a:p>
            <a:r>
              <a:rPr lang="en-IN" dirty="0"/>
              <a:t>print(hypothesis)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(a)):</a:t>
            </a:r>
          </a:p>
          <a:p>
            <a:r>
              <a:rPr lang="en-IN" dirty="0"/>
              <a:t>    if a[</a:t>
            </a:r>
            <a:r>
              <a:rPr lang="en-IN" dirty="0" err="1"/>
              <a:t>i</a:t>
            </a:r>
            <a:r>
              <a:rPr lang="en-IN" dirty="0"/>
              <a:t>][</a:t>
            </a:r>
            <a:r>
              <a:rPr lang="en-IN" dirty="0" err="1"/>
              <a:t>num_attribute</a:t>
            </a:r>
            <a:r>
              <a:rPr lang="en-IN" dirty="0"/>
              <a:t>] == 'Yes':</a:t>
            </a:r>
          </a:p>
          <a:p>
            <a:r>
              <a:rPr lang="en-IN" dirty="0"/>
              <a:t>       for j in range(0, </a:t>
            </a:r>
            <a:r>
              <a:rPr lang="en-IN" dirty="0" err="1"/>
              <a:t>num_attribute</a:t>
            </a:r>
            <a:r>
              <a:rPr lang="en-IN" dirty="0"/>
              <a:t>):</a:t>
            </a:r>
          </a:p>
          <a:p>
            <a:r>
              <a:rPr lang="en-IN" dirty="0"/>
              <a:t>           if hypothesis[j] == '0' or hypothesis[j] == a[</a:t>
            </a:r>
            <a:r>
              <a:rPr lang="en-IN" dirty="0" err="1"/>
              <a:t>i</a:t>
            </a:r>
            <a:r>
              <a:rPr lang="en-IN" dirty="0"/>
              <a:t>][j]:</a:t>
            </a:r>
          </a:p>
          <a:p>
            <a:r>
              <a:rPr lang="en-IN" dirty="0"/>
              <a:t>              hypothesis[j] = a[</a:t>
            </a:r>
            <a:r>
              <a:rPr lang="en-IN" dirty="0" err="1"/>
              <a:t>i</a:t>
            </a:r>
            <a:r>
              <a:rPr lang="en-IN" dirty="0"/>
              <a:t>][j]</a:t>
            </a:r>
          </a:p>
          <a:p>
            <a:r>
              <a:rPr lang="en-IN" dirty="0"/>
              <a:t>           else:</a:t>
            </a:r>
          </a:p>
          <a:p>
            <a:r>
              <a:rPr lang="en-IN" dirty="0"/>
              <a:t>              hypothesis[j] = '?'</a:t>
            </a:r>
          </a:p>
          <a:p>
            <a:r>
              <a:rPr lang="en-IN" dirty="0"/>
              <a:t>    print("\n The hypothesis for the training instance {} is : \n" .format(i+1),hypothesis)</a:t>
            </a:r>
          </a:p>
          <a:p>
            <a:r>
              <a:rPr lang="en-IN" dirty="0"/>
              <a:t>print("\n The Maximally specific hypothesis for the training instance is ")</a:t>
            </a:r>
          </a:p>
          <a:p>
            <a:r>
              <a:rPr lang="en-IN" dirty="0"/>
              <a:t>print(hypothesis)</a:t>
            </a:r>
          </a:p>
        </p:txBody>
      </p:sp>
    </p:spTree>
    <p:extLst>
      <p:ext uri="{BB962C8B-B14F-4D97-AF65-F5344CB8AC3E}">
        <p14:creationId xmlns:p14="http://schemas.microsoft.com/office/powerpoint/2010/main" val="36588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Find S Algorithm</vt:lpstr>
      <vt:lpstr>Introduction to Concept Learning</vt:lpstr>
      <vt:lpstr>Hypothesis</vt:lpstr>
      <vt:lpstr>Find S Algorithm and Flowchart</vt:lpstr>
      <vt:lpstr>Flowchart</vt:lpstr>
      <vt:lpstr>Modifying weights using Hebbian Rule</vt:lpstr>
      <vt:lpstr>Find 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Gate using MLP</dc:title>
  <dc:creator>admin</dc:creator>
  <cp:lastModifiedBy>admin</cp:lastModifiedBy>
  <cp:revision>59</cp:revision>
  <dcterms:created xsi:type="dcterms:W3CDTF">2022-05-10T08:39:18Z</dcterms:created>
  <dcterms:modified xsi:type="dcterms:W3CDTF">2022-05-30T07:21:39Z</dcterms:modified>
</cp:coreProperties>
</file>