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0399" y="2488395"/>
            <a:ext cx="885120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55" y="1893676"/>
            <a:ext cx="10180289" cy="397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Arduino</a:t>
            </a:r>
            <a:r>
              <a:rPr spc="-45" dirty="0"/>
              <a:t> </a:t>
            </a:r>
            <a:r>
              <a:rPr dirty="0"/>
              <a:t>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3810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Microcontroller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0365" marR="5080" indent="-342900">
              <a:lnSpc>
                <a:spcPts val="2500"/>
              </a:lnSpc>
              <a:spcBef>
                <a:spcPts val="695"/>
              </a:spcBef>
              <a:buSzPct val="69230"/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Microcontroller</a:t>
            </a:r>
            <a:r>
              <a:rPr spc="30" dirty="0"/>
              <a:t> </a:t>
            </a:r>
            <a:r>
              <a:rPr spc="-5" dirty="0"/>
              <a:t>is called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computer</a:t>
            </a:r>
            <a:r>
              <a:rPr spc="10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chip.</a:t>
            </a:r>
            <a:r>
              <a:rPr dirty="0"/>
              <a:t> </a:t>
            </a:r>
            <a:r>
              <a:rPr spc="-5" dirty="0"/>
              <a:t>It has</a:t>
            </a:r>
            <a:r>
              <a:rPr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own</a:t>
            </a:r>
            <a:r>
              <a:rPr dirty="0"/>
              <a:t> </a:t>
            </a:r>
            <a:r>
              <a:rPr spc="-5" dirty="0"/>
              <a:t>memory, </a:t>
            </a:r>
            <a:r>
              <a:rPr dirty="0"/>
              <a:t> </a:t>
            </a:r>
            <a:r>
              <a:rPr spc="-5" dirty="0"/>
              <a:t>CPU,</a:t>
            </a:r>
            <a:r>
              <a:rPr spc="-10" dirty="0"/>
              <a:t> </a:t>
            </a:r>
            <a:r>
              <a:rPr spc="-5" dirty="0"/>
              <a:t>and RAM inbuilt</a:t>
            </a:r>
            <a:r>
              <a:rPr spc="10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single</a:t>
            </a:r>
            <a:r>
              <a:rPr dirty="0"/>
              <a:t> </a:t>
            </a:r>
            <a:r>
              <a:rPr spc="-5" dirty="0"/>
              <a:t>chip.</a:t>
            </a:r>
            <a:r>
              <a:rPr dirty="0"/>
              <a:t> </a:t>
            </a:r>
            <a:r>
              <a:rPr spc="-5" dirty="0"/>
              <a:t>It has</a:t>
            </a:r>
            <a:r>
              <a:rPr dirty="0"/>
              <a:t> </a:t>
            </a:r>
            <a:r>
              <a:rPr spc="-5" dirty="0"/>
              <a:t>pins</a:t>
            </a:r>
            <a:r>
              <a:rPr spc="-10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15" dirty="0"/>
              <a:t> </a:t>
            </a:r>
            <a:r>
              <a:rPr spc="-5" dirty="0"/>
              <a:t>perform</a:t>
            </a:r>
            <a:r>
              <a:rPr spc="5" dirty="0"/>
              <a:t> </a:t>
            </a:r>
            <a:r>
              <a:rPr spc="-5" dirty="0"/>
              <a:t>digital </a:t>
            </a:r>
            <a:r>
              <a:rPr spc="-57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analog</a:t>
            </a:r>
            <a:r>
              <a:rPr spc="20" dirty="0"/>
              <a:t> </a:t>
            </a:r>
            <a:r>
              <a:rPr spc="-5" dirty="0"/>
              <a:t>operations</a:t>
            </a:r>
          </a:p>
          <a:p>
            <a:pPr marL="380365" marR="164465" indent="-342900">
              <a:lnSpc>
                <a:spcPts val="2500"/>
              </a:lnSpc>
              <a:spcBef>
                <a:spcPts val="985"/>
              </a:spcBef>
              <a:buSzPct val="69230"/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Basically,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microprocessor</a:t>
            </a:r>
            <a:r>
              <a:rPr spc="3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brain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computer</a:t>
            </a:r>
            <a:r>
              <a:rPr spc="5" dirty="0"/>
              <a:t> </a:t>
            </a:r>
            <a:r>
              <a:rPr spc="-5" dirty="0"/>
              <a:t>while</a:t>
            </a:r>
            <a:r>
              <a:rPr spc="5" dirty="0"/>
              <a:t> </a:t>
            </a:r>
            <a:r>
              <a:rPr spc="-5" dirty="0"/>
              <a:t>a </a:t>
            </a:r>
            <a:r>
              <a:rPr dirty="0"/>
              <a:t> </a:t>
            </a:r>
            <a:r>
              <a:rPr spc="-5" dirty="0"/>
              <a:t>microcontroller</a:t>
            </a:r>
            <a:r>
              <a:rPr spc="30" dirty="0"/>
              <a:t> </a:t>
            </a:r>
            <a:r>
              <a:rPr spc="-5" dirty="0"/>
              <a:t>is a</a:t>
            </a:r>
            <a:r>
              <a:rPr spc="10" dirty="0"/>
              <a:t> </a:t>
            </a:r>
            <a:r>
              <a:rPr spc="-5" dirty="0"/>
              <a:t>muscle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brain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it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perform</a:t>
            </a:r>
            <a:r>
              <a:rPr spc="10" dirty="0"/>
              <a:t> </a:t>
            </a:r>
            <a:r>
              <a:rPr spc="-5" dirty="0"/>
              <a:t>many</a:t>
            </a:r>
            <a:r>
              <a:rPr dirty="0"/>
              <a:t> </a:t>
            </a:r>
            <a:r>
              <a:rPr spc="-5" dirty="0"/>
              <a:t>tasks</a:t>
            </a:r>
            <a:r>
              <a:rPr spc="10" dirty="0"/>
              <a:t> </a:t>
            </a:r>
            <a:r>
              <a:rPr spc="-10" dirty="0"/>
              <a:t>on </a:t>
            </a:r>
            <a:r>
              <a:rPr spc="-575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own</a:t>
            </a:r>
            <a:r>
              <a:rPr dirty="0"/>
              <a:t> </a:t>
            </a:r>
            <a:r>
              <a:rPr spc="-5" dirty="0"/>
              <a:t>(standalone).</a:t>
            </a:r>
          </a:p>
          <a:p>
            <a:pPr marL="380365" marR="45085" indent="-342900">
              <a:lnSpc>
                <a:spcPts val="2500"/>
              </a:lnSpc>
              <a:spcBef>
                <a:spcPts val="990"/>
              </a:spcBef>
              <a:buSzPct val="69230"/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microcontroller</a:t>
            </a:r>
            <a:r>
              <a:rPr spc="30" dirty="0"/>
              <a:t> </a:t>
            </a:r>
            <a:r>
              <a:rPr spc="-5" dirty="0"/>
              <a:t>has a</a:t>
            </a:r>
            <a:r>
              <a:rPr dirty="0"/>
              <a:t> </a:t>
            </a:r>
            <a:r>
              <a:rPr spc="-5" dirty="0"/>
              <a:t>solid</a:t>
            </a:r>
            <a:r>
              <a:rPr spc="20" dirty="0"/>
              <a:t> </a:t>
            </a:r>
            <a:r>
              <a:rPr spc="-5" dirty="0"/>
              <a:t>state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be programmed </a:t>
            </a:r>
            <a:r>
              <a:rPr spc="-575" dirty="0"/>
              <a:t> </a:t>
            </a:r>
            <a:r>
              <a:rPr spc="-5" dirty="0"/>
              <a:t>as many</a:t>
            </a:r>
            <a:r>
              <a:rPr dirty="0"/>
              <a:t> </a:t>
            </a:r>
            <a:r>
              <a:rPr spc="-5" dirty="0"/>
              <a:t>times</a:t>
            </a:r>
            <a:r>
              <a:rPr spc="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you</a:t>
            </a:r>
            <a:r>
              <a:rPr dirty="0"/>
              <a:t> </a:t>
            </a:r>
            <a:r>
              <a:rPr spc="-5" dirty="0"/>
              <a:t>need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perform</a:t>
            </a:r>
            <a:r>
              <a:rPr spc="5" dirty="0"/>
              <a:t> </a:t>
            </a:r>
            <a:r>
              <a:rPr spc="-5" dirty="0"/>
              <a:t>the function with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pins</a:t>
            </a:r>
            <a:r>
              <a:rPr spc="-10" dirty="0"/>
              <a:t> </a:t>
            </a:r>
            <a:r>
              <a:rPr spc="-5" dirty="0"/>
              <a:t>,they </a:t>
            </a:r>
            <a:r>
              <a:rPr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called</a:t>
            </a:r>
            <a:r>
              <a:rPr spc="15" dirty="0"/>
              <a:t> </a:t>
            </a:r>
            <a:r>
              <a:rPr spc="-5" dirty="0"/>
              <a:t>General</a:t>
            </a:r>
            <a:r>
              <a:rPr spc="10" dirty="0"/>
              <a:t> </a:t>
            </a:r>
            <a:r>
              <a:rPr spc="-5" dirty="0"/>
              <a:t>Purpose</a:t>
            </a:r>
            <a:r>
              <a:rPr spc="-15" dirty="0"/>
              <a:t> </a:t>
            </a:r>
            <a:r>
              <a:rPr spc="-5" dirty="0"/>
              <a:t>Input</a:t>
            </a:r>
            <a:r>
              <a:rPr spc="-15" dirty="0"/>
              <a:t> </a:t>
            </a:r>
            <a:r>
              <a:rPr spc="-5" dirty="0"/>
              <a:t>Output</a:t>
            </a:r>
            <a:r>
              <a:rPr spc="-10" dirty="0"/>
              <a:t> </a:t>
            </a:r>
            <a:r>
              <a:rPr spc="-5" dirty="0"/>
              <a:t>pins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GPIO pins</a:t>
            </a:r>
          </a:p>
          <a:p>
            <a:pPr marL="380365" marR="439420" indent="-342900">
              <a:lnSpc>
                <a:spcPts val="2500"/>
              </a:lnSpc>
              <a:spcBef>
                <a:spcPts val="990"/>
              </a:spcBef>
              <a:buSzPct val="69230"/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They</a:t>
            </a:r>
            <a:r>
              <a:rPr spc="-20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available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architectures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-10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8bit</a:t>
            </a:r>
            <a:r>
              <a:rPr spc="-10" dirty="0"/>
              <a:t> </a:t>
            </a:r>
            <a:r>
              <a:rPr spc="-5" dirty="0"/>
              <a:t>,16bit,32bit, </a:t>
            </a:r>
            <a:r>
              <a:rPr spc="-57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64 bit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5205"/>
            <a:ext cx="12191999" cy="58475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74" y="2717947"/>
            <a:ext cx="9103360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Arduino </a:t>
            </a:r>
            <a:r>
              <a:rPr spc="-5" dirty="0"/>
              <a:t>software for </a:t>
            </a:r>
            <a:r>
              <a:rPr dirty="0"/>
              <a:t>the </a:t>
            </a:r>
            <a:r>
              <a:rPr lang="en-IN" spc="-5" dirty="0" smtClean="0"/>
              <a:t>beginners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112264"/>
            <a:ext cx="9337547" cy="43616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0432" y="171659"/>
            <a:ext cx="10393680" cy="1726564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latin typeface="Arial"/>
                <a:cs typeface="Arial"/>
              </a:rPr>
              <a:t>Arduino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breadboard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wiring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0000"/>
              </a:lnSpc>
              <a:spcBef>
                <a:spcPts val="2170"/>
              </a:spcBef>
            </a:pPr>
            <a:r>
              <a:rPr sz="2400" spc="-5" dirty="0">
                <a:latin typeface="Calibri"/>
                <a:cs typeface="Calibri"/>
              </a:rPr>
              <a:t>The breadboard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type of prototyping </a:t>
            </a:r>
            <a:r>
              <a:rPr sz="2400" dirty="0">
                <a:latin typeface="Calibri"/>
                <a:cs typeface="Calibri"/>
              </a:rPr>
              <a:t>tool that is </a:t>
            </a:r>
            <a:r>
              <a:rPr sz="2400" spc="-5" dirty="0">
                <a:latin typeface="Calibri"/>
                <a:cs typeface="Calibri"/>
              </a:rPr>
              <a:t>used for temporary connections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 components.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cheapest and 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8710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Let's</a:t>
            </a:r>
            <a:r>
              <a:rPr sz="44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get</a:t>
            </a:r>
            <a:r>
              <a:rPr sz="44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started</a:t>
            </a:r>
            <a:r>
              <a:rPr sz="4400" spc="-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with</a:t>
            </a:r>
            <a:r>
              <a:rPr sz="4400" spc="-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4400" spc="-5" dirty="0">
                <a:solidFill>
                  <a:srgbClr val="2D3B45"/>
                </a:solidFill>
                <a:latin typeface="Segoe UI"/>
                <a:cs typeface="Segoe UI"/>
              </a:rPr>
              <a:t>programming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24" y="1856796"/>
            <a:ext cx="9029065" cy="3987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Arduino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board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written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Arduino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programming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45"/>
              </a:lnSpc>
              <a:spcBef>
                <a:spcPts val="275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simple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ts val="1930"/>
              </a:lnSpc>
              <a:buSzPct val="105882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Calibri"/>
                <a:cs typeface="Calibri"/>
              </a:rPr>
              <a:t>Declare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</a:t>
            </a:r>
            <a:endParaRPr sz="1700">
              <a:latin typeface="Calibri"/>
              <a:cs typeface="Calibri"/>
            </a:endParaRPr>
          </a:p>
          <a:p>
            <a:pPr marL="812800" lvl="1" indent="-342900">
              <a:lnSpc>
                <a:spcPts val="1930"/>
              </a:lnSpc>
              <a:buSzPct val="105882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Calibri"/>
                <a:cs typeface="Calibri"/>
              </a:rPr>
              <a:t>Set it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input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output</a:t>
            </a:r>
            <a:endParaRPr sz="1700">
              <a:latin typeface="Calibri"/>
              <a:cs typeface="Calibri"/>
            </a:endParaRPr>
          </a:p>
          <a:p>
            <a:pPr marL="812800" lvl="1" indent="-342900">
              <a:lnSpc>
                <a:spcPts val="1925"/>
              </a:lnSpc>
              <a:buSzPct val="105882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Calibri"/>
                <a:cs typeface="Calibri"/>
              </a:rPr>
              <a:t>Select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its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</a:t>
            </a:r>
            <a:endParaRPr sz="1700">
              <a:latin typeface="Calibri"/>
              <a:cs typeface="Calibri"/>
            </a:endParaRPr>
          </a:p>
          <a:p>
            <a:pPr marL="812800" lvl="1" indent="-342900">
              <a:lnSpc>
                <a:spcPts val="1985"/>
              </a:lnSpc>
              <a:buSzPct val="105882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put it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continuous use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 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void loop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single-use</a:t>
            </a:r>
            <a:r>
              <a:rPr sz="1700" spc="-5" dirty="0">
                <a:latin typeface="Calibri"/>
                <a:cs typeface="Calibri"/>
              </a:rPr>
              <a:t> in void setup</a:t>
            </a: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ts val="2295"/>
              </a:lnSpc>
              <a:spcBef>
                <a:spcPts val="275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out:</a:t>
            </a:r>
            <a:r>
              <a:rPr sz="2000" spc="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http://arduino.cc/en/Guide/HomePage</a:t>
            </a:r>
            <a:r>
              <a:rPr sz="2000" u="heavy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(Links</a:t>
            </a:r>
            <a:r>
              <a:rPr sz="2000" u="heavy" spc="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to</a:t>
            </a:r>
            <a:r>
              <a:rPr sz="2000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an</a:t>
            </a:r>
            <a:r>
              <a:rPr sz="2000" u="heavy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external</a:t>
            </a:r>
            <a:r>
              <a:rPr sz="2000" u="heavy" spc="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site.)</a:t>
            </a:r>
            <a:endParaRPr sz="2000">
              <a:latin typeface="Calibri"/>
              <a:cs typeface="Calibri"/>
            </a:endParaRPr>
          </a:p>
          <a:p>
            <a:pPr marL="984250" indent="-514350">
              <a:lnSpc>
                <a:spcPts val="1939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Download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&amp;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install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Arduino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environment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(IDE)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30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Connect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board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your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computer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via 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USB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cable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25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If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needed,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install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drivers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30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Launch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 Arduino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IDE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30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Select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your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board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25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Select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your serial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port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1930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Open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 blink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example</a:t>
            </a:r>
            <a:endParaRPr sz="1700">
              <a:latin typeface="Calibri"/>
              <a:cs typeface="Calibri"/>
            </a:endParaRPr>
          </a:p>
          <a:p>
            <a:pPr marL="984250" indent="-514350">
              <a:lnSpc>
                <a:spcPts val="2045"/>
              </a:lnSpc>
              <a:buSzPct val="105882"/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latin typeface="Calibri"/>
                <a:cs typeface="Calibri"/>
              </a:rPr>
              <a:t>Upload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program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5683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4400" b="1" spc="-4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4400" b="1" spc="-5" dirty="0">
                <a:solidFill>
                  <a:srgbClr val="2D3B45"/>
                </a:solidFill>
                <a:latin typeface="Segoe UI"/>
                <a:cs typeface="Segoe UI"/>
              </a:rPr>
              <a:t>Environment</a:t>
            </a:r>
            <a:endParaRPr sz="44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83" y="1564386"/>
            <a:ext cx="9528048" cy="5048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2429"/>
            <a:ext cx="12137709" cy="6073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1649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Output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8512" y="1836831"/>
            <a:ext cx="5162550" cy="40646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SzPct val="6428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three-step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35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Define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setup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0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812800" marR="253365" lvl="1" indent="-342900">
              <a:lnSpc>
                <a:spcPts val="2590"/>
              </a:lnSpc>
              <a:spcBef>
                <a:spcPts val="545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void, loop set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high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75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Digital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0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Wait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756697"/>
            <a:ext cx="6001511" cy="53347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74" y="3540907"/>
            <a:ext cx="4227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1633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setup()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39" y="1796581"/>
            <a:ext cx="10288270" cy="459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setup()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called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sketch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initialize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variables,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modes,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libraries,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setup()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only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run once,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powerup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reset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Arduino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board.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835723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Example </a:t>
            </a:r>
            <a:r>
              <a:rPr sz="2000" spc="-10" dirty="0">
                <a:latin typeface="Arial MT"/>
                <a:cs typeface="Arial MT"/>
              </a:rPr>
              <a:t>Code </a:t>
            </a:r>
            <a:r>
              <a:rPr sz="2000" spc="-5" dirty="0">
                <a:latin typeface="Arial MT"/>
                <a:cs typeface="Arial MT"/>
              </a:rPr>
              <a:t> int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buttonPin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3;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53670" marR="6939915" indent="-141605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void setup() {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Serial.begin(9600);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pinMode(buttonPin,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void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loop()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//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66173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Intended</a:t>
            </a:r>
            <a:r>
              <a:rPr sz="4400" spc="10" dirty="0"/>
              <a:t> </a:t>
            </a:r>
            <a:r>
              <a:rPr sz="4400" spc="-10" dirty="0"/>
              <a:t>Learning</a:t>
            </a:r>
            <a:r>
              <a:rPr sz="4400" spc="15" dirty="0"/>
              <a:t> </a:t>
            </a:r>
            <a:r>
              <a:rPr sz="4400" spc="-5" dirty="0"/>
              <a:t>Outcomes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24" y="1849023"/>
            <a:ext cx="10017760" cy="29937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At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the end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 of</a:t>
            </a:r>
            <a:r>
              <a:rPr sz="2800" spc="-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the </a:t>
            </a:r>
            <a:r>
              <a:rPr lang="en-IN" sz="2800" spc="-5" dirty="0" smtClean="0">
                <a:solidFill>
                  <a:srgbClr val="2D3B45"/>
                </a:solidFill>
                <a:latin typeface="Segoe UI"/>
                <a:cs typeface="Segoe UI"/>
              </a:rPr>
              <a:t>session</a:t>
            </a:r>
            <a:r>
              <a:rPr sz="2800" spc="-5" dirty="0" smtClean="0">
                <a:solidFill>
                  <a:srgbClr val="2D3B45"/>
                </a:solidFill>
                <a:latin typeface="Segoe UI"/>
                <a:cs typeface="Segoe UI"/>
              </a:rPr>
              <a:t>,</a:t>
            </a:r>
            <a:r>
              <a:rPr sz="2800" spc="-10" dirty="0" smtClean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you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should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be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able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to:</a:t>
            </a:r>
            <a:endParaRPr sz="2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Identify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the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parts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of</a:t>
            </a:r>
            <a:r>
              <a:rPr sz="2800" spc="-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Uno.</a:t>
            </a:r>
            <a:endParaRPr sz="2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Know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the components</a:t>
            </a:r>
            <a:r>
              <a:rPr sz="2800" spc="-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of</a:t>
            </a:r>
            <a:r>
              <a:rPr sz="2800" spc="-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Uno.</a:t>
            </a:r>
            <a:endParaRPr sz="2800" dirty="0">
              <a:latin typeface="Segoe UI"/>
              <a:cs typeface="Segoe UI"/>
            </a:endParaRPr>
          </a:p>
          <a:p>
            <a:pPr marL="355600" marR="35560" indent="-342900">
              <a:lnSpc>
                <a:spcPts val="3020"/>
              </a:lnSpc>
              <a:spcBef>
                <a:spcPts val="1050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Learn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how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program to</a:t>
            </a:r>
            <a:r>
              <a:rPr sz="28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read inputs</a:t>
            </a:r>
            <a:r>
              <a:rPr sz="28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and</a:t>
            </a:r>
            <a:r>
              <a:rPr sz="28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to produce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outputs </a:t>
            </a:r>
            <a:r>
              <a:rPr sz="2800" spc="-75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in</a:t>
            </a:r>
            <a:r>
              <a:rPr sz="2800" spc="-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response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that input.</a:t>
            </a:r>
            <a:endParaRPr sz="2800" dirty="0">
              <a:latin typeface="Segoe UI"/>
              <a:cs typeface="Segoe UI"/>
            </a:endParaRPr>
          </a:p>
          <a:p>
            <a:pPr marL="355600" marR="609600" indent="-342900">
              <a:lnSpc>
                <a:spcPts val="3020"/>
              </a:lnSpc>
              <a:spcBef>
                <a:spcPts val="1010"/>
              </a:spcBef>
              <a:buClr>
                <a:srgbClr val="0000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Create</a:t>
            </a:r>
            <a:r>
              <a:rPr sz="2800" dirty="0">
                <a:solidFill>
                  <a:srgbClr val="2D3B45"/>
                </a:solidFill>
                <a:latin typeface="Segoe UI"/>
                <a:cs typeface="Segoe UI"/>
              </a:rPr>
              <a:t> a</a:t>
            </a:r>
            <a:r>
              <a:rPr sz="2800" spc="-5" dirty="0">
                <a:solidFill>
                  <a:srgbClr val="2D3B45"/>
                </a:solidFill>
                <a:latin typeface="Segoe UI"/>
                <a:cs typeface="Segoe UI"/>
              </a:rPr>
              <a:t> simple</a:t>
            </a:r>
            <a:r>
              <a:rPr sz="28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800" spc="-5" dirty="0" smtClean="0">
                <a:solidFill>
                  <a:srgbClr val="2D3B45"/>
                </a:solidFill>
                <a:latin typeface="Segoe UI"/>
                <a:cs typeface="Segoe UI"/>
              </a:rPr>
              <a:t>program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1374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l</a:t>
            </a:r>
            <a:r>
              <a:rPr sz="4400" spc="-5" dirty="0"/>
              <a:t>oo</a:t>
            </a:r>
            <a:r>
              <a:rPr sz="4400" spc="-10" dirty="0"/>
              <a:t>p()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23469"/>
            <a:ext cx="97091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After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creating 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setup()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which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initializes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initial values,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loop()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 does precisely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name suggests,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loops </a:t>
            </a:r>
            <a:r>
              <a:rPr sz="1200" spc="-5" dirty="0">
                <a:latin typeface="Arial MT"/>
                <a:cs typeface="Arial MT"/>
              </a:rPr>
              <a:t> consecutively,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allowing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your program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change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respond.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 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actively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control the Arduino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board.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 MT"/>
              <a:cs typeface="Arial MT"/>
            </a:endParaRPr>
          </a:p>
          <a:p>
            <a:pPr marL="12700" marR="854202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Example </a:t>
            </a:r>
            <a:r>
              <a:rPr sz="1200" spc="-10" dirty="0">
                <a:latin typeface="Arial MT"/>
                <a:cs typeface="Arial MT"/>
              </a:rPr>
              <a:t>Code </a:t>
            </a:r>
            <a:r>
              <a:rPr sz="1200" spc="-5" dirty="0">
                <a:latin typeface="Arial MT"/>
                <a:cs typeface="Arial MT"/>
              </a:rPr>
              <a:t> int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buttonPin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3;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 MT"/>
              <a:cs typeface="Arial MT"/>
            </a:endParaRPr>
          </a:p>
          <a:p>
            <a:pPr marL="12700" marR="686562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// </a:t>
            </a:r>
            <a:r>
              <a:rPr sz="1200" spc="-5" dirty="0">
                <a:latin typeface="Arial MT"/>
                <a:cs typeface="Arial MT"/>
              </a:rPr>
              <a:t>setup initializes serial and the button pin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void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setup()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{</a:t>
            </a:r>
          </a:p>
          <a:p>
            <a:pPr marL="98425" marR="7693659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Serial.begin(9600);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pinMode(buttonPin,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INPUT);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//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checks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button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 each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time,</a:t>
            </a:r>
            <a:endParaRPr sz="1200" dirty="0">
              <a:latin typeface="Arial MT"/>
              <a:cs typeface="Arial MT"/>
            </a:endParaRPr>
          </a:p>
          <a:p>
            <a:pPr marL="12700" marR="7303134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// </a:t>
            </a:r>
            <a:r>
              <a:rPr sz="1200" spc="-5" dirty="0">
                <a:latin typeface="Arial MT"/>
                <a:cs typeface="Arial MT"/>
              </a:rPr>
              <a:t>and will send serial if it is pressed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void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loop()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{</a:t>
            </a:r>
          </a:p>
          <a:p>
            <a:pPr marL="184150" marR="7143115" indent="-857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if (digitalRead(buttonPin) </a:t>
            </a:r>
            <a:r>
              <a:rPr sz="1200" dirty="0">
                <a:latin typeface="Arial MT"/>
                <a:cs typeface="Arial MT"/>
              </a:rPr>
              <a:t>== </a:t>
            </a:r>
            <a:r>
              <a:rPr sz="1200" spc="-5" dirty="0">
                <a:latin typeface="Arial MT"/>
                <a:cs typeface="Arial MT"/>
              </a:rPr>
              <a:t>HIGH) </a:t>
            </a:r>
            <a:r>
              <a:rPr sz="1200" dirty="0">
                <a:latin typeface="Arial MT"/>
                <a:cs typeface="Arial MT"/>
              </a:rPr>
              <a:t>{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Serial.write('H');</a:t>
            </a:r>
            <a:endParaRPr sz="1200" dirty="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</a:p>
          <a:p>
            <a:pPr marL="184150" marR="8478520" indent="-857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else </a:t>
            </a:r>
            <a:r>
              <a:rPr sz="1200" dirty="0">
                <a:latin typeface="Arial MT"/>
                <a:cs typeface="Arial MT"/>
              </a:rPr>
              <a:t>{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10" dirty="0">
                <a:latin typeface="Arial MT"/>
                <a:cs typeface="Arial MT"/>
              </a:rPr>
              <a:t>ia</a:t>
            </a:r>
            <a:r>
              <a:rPr sz="1200" spc="-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.</a:t>
            </a:r>
            <a:r>
              <a:rPr sz="1200" spc="-10" dirty="0">
                <a:latin typeface="Arial MT"/>
                <a:cs typeface="Arial MT"/>
              </a:rPr>
              <a:t>w</a:t>
            </a:r>
            <a:r>
              <a:rPr sz="1200" spc="-5" dirty="0">
                <a:latin typeface="Arial MT"/>
                <a:cs typeface="Arial MT"/>
              </a:rPr>
              <a:t>ri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spc="-5" dirty="0">
                <a:latin typeface="Arial MT"/>
                <a:cs typeface="Arial MT"/>
              </a:rPr>
              <a:t>'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spc="-5" dirty="0">
                <a:latin typeface="Arial MT"/>
                <a:cs typeface="Arial MT"/>
              </a:rPr>
              <a:t>')</a:t>
            </a:r>
            <a:r>
              <a:rPr sz="1200" dirty="0">
                <a:latin typeface="Arial MT"/>
                <a:cs typeface="Arial MT"/>
              </a:rPr>
              <a:t>;</a:t>
            </a:r>
          </a:p>
          <a:p>
            <a:pPr marL="9842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delay(1000);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3231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egoe UI"/>
                <a:cs typeface="Segoe UI"/>
              </a:rPr>
              <a:t>digitalWrite()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24" y="1836831"/>
            <a:ext cx="9925685" cy="31800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SzPct val="6428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Write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LOW value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digital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1040"/>
              </a:spcBef>
              <a:buSzPct val="6428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configured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OUTPUT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pinMode(),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voltage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corresponding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value: </a:t>
            </a:r>
            <a:r>
              <a:rPr sz="2800" dirty="0">
                <a:latin typeface="Calibri"/>
                <a:cs typeface="Calibri"/>
              </a:rPr>
              <a:t>5V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dirty="0">
                <a:latin typeface="Calibri"/>
                <a:cs typeface="Calibri"/>
              </a:rPr>
              <a:t>3.3V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3.3V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boards)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0V </a:t>
            </a:r>
            <a:r>
              <a:rPr sz="2800" spc="-5" dirty="0">
                <a:latin typeface="Calibri"/>
                <a:cs typeface="Calibri"/>
              </a:rPr>
              <a:t>(ground)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250825" marR="665035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Syntax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digitalWrite(pin,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6734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Example</a:t>
            </a:r>
            <a:r>
              <a:rPr sz="4400" spc="5" dirty="0"/>
              <a:t> </a:t>
            </a:r>
            <a:r>
              <a:rPr sz="4400" spc="-5" dirty="0"/>
              <a:t>Code</a:t>
            </a:r>
            <a:r>
              <a:rPr sz="4400" dirty="0"/>
              <a:t> </a:t>
            </a:r>
            <a:r>
              <a:rPr sz="4400" spc="-5" dirty="0"/>
              <a:t>(digitalWrite())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904302"/>
            <a:ext cx="10196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code makes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 13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toggles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alternating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HIGH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LOW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second </a:t>
            </a:r>
            <a:r>
              <a:rPr sz="2000" spc="-10" dirty="0">
                <a:latin typeface="Arial MT"/>
                <a:cs typeface="Arial MT"/>
              </a:rPr>
              <a:t>pace.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18549"/>
            <a:ext cx="28441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void setup() {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pinMode(13,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817" y="3123298"/>
            <a:ext cx="37318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//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 13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193" y="4037545"/>
            <a:ext cx="574675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void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loop()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53670" marR="5080">
              <a:lnSpc>
                <a:spcPct val="100000"/>
              </a:lnSpc>
              <a:tabLst>
                <a:tab pos="2402205" algn="l"/>
                <a:tab pos="2788285" algn="l"/>
              </a:tabLst>
            </a:pPr>
            <a:r>
              <a:rPr sz="2000" spc="-5" dirty="0">
                <a:latin typeface="Arial MT"/>
                <a:cs typeface="Arial MT"/>
              </a:rPr>
              <a:t>digitalWrite(13, HIGH); // sets the digital pin 13 on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delay(1000);	// waits for a second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digitalWrite(13,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LOW);	// sets the digital pin 13 off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delay(1000);	//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waits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second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3139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egoe UI"/>
                <a:cs typeface="Segoe UI"/>
              </a:rPr>
              <a:t>digitalRead()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24" y="1863958"/>
            <a:ext cx="8687435" cy="406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Reads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value from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digital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pin,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either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LOW.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2700" marR="6544945">
              <a:lnSpc>
                <a:spcPct val="102099"/>
              </a:lnSpc>
            </a:pPr>
            <a:r>
              <a:rPr sz="2600" spc="-5" dirty="0">
                <a:latin typeface="Calibri"/>
                <a:cs typeface="Calibri"/>
              </a:rPr>
              <a:t>Syntax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italR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Parameters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spc="-5" dirty="0">
                <a:latin typeface="Calibri"/>
                <a:cs typeface="Calibri"/>
              </a:rPr>
              <a:t>pin: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Arduino pin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6872605">
              <a:lnSpc>
                <a:spcPct val="102099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LOW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6591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Example</a:t>
            </a:r>
            <a:r>
              <a:rPr sz="4400" dirty="0"/>
              <a:t> </a:t>
            </a:r>
            <a:r>
              <a:rPr sz="4400" spc="-5" dirty="0"/>
              <a:t>Code</a:t>
            </a:r>
            <a:r>
              <a:rPr sz="4400" dirty="0"/>
              <a:t> </a:t>
            </a:r>
            <a:r>
              <a:rPr sz="4400" spc="-5" dirty="0"/>
              <a:t>(digitalRead())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70000"/>
            <a:ext cx="641604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13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 value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7, </a:t>
            </a:r>
            <a:r>
              <a:rPr sz="1800" spc="-5" dirty="0">
                <a:latin typeface="Arial MT"/>
                <a:cs typeface="Arial MT"/>
              </a:rPr>
              <a:t>declared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ledPin </a:t>
            </a:r>
            <a:r>
              <a:rPr sz="1800" dirty="0">
                <a:latin typeface="Arial MT"/>
                <a:cs typeface="Arial MT"/>
              </a:rPr>
              <a:t>= 13;  </a:t>
            </a:r>
            <a:r>
              <a:rPr sz="1800" spc="-5" dirty="0">
                <a:latin typeface="Arial MT"/>
                <a:cs typeface="Arial MT"/>
              </a:rPr>
              <a:t>//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 pin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  <a:p>
            <a:pPr marL="12700" marR="965200">
              <a:lnSpc>
                <a:spcPct val="100000"/>
              </a:lnSpc>
              <a:tabLst>
                <a:tab pos="1441450" algn="l"/>
                <a:tab pos="1530350" algn="l"/>
              </a:tabLst>
            </a:pPr>
            <a:r>
              <a:rPr sz="1800" spc="-5" dirty="0">
                <a:latin typeface="Arial MT"/>
                <a:cs typeface="Arial MT"/>
              </a:rPr>
              <a:t>int inPin </a:t>
            </a:r>
            <a:r>
              <a:rPr sz="1800" dirty="0">
                <a:latin typeface="Arial MT"/>
                <a:cs typeface="Arial MT"/>
              </a:rPr>
              <a:t>= 7;		</a:t>
            </a:r>
            <a:r>
              <a:rPr sz="1800" spc="-5" dirty="0">
                <a:latin typeface="Arial MT"/>
                <a:cs typeface="Arial MT"/>
              </a:rPr>
              <a:t>//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pushbutton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 pin 7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 val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0;	</a:t>
            </a:r>
            <a:r>
              <a:rPr sz="1800" spc="-5" dirty="0">
                <a:latin typeface="Arial MT"/>
                <a:cs typeface="Arial MT"/>
              </a:rPr>
              <a:t>//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void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setup()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39700" marR="5080">
              <a:lnSpc>
                <a:spcPct val="100000"/>
              </a:lnSpc>
              <a:tabLst>
                <a:tab pos="2806700" algn="l"/>
              </a:tabLst>
            </a:pPr>
            <a:r>
              <a:rPr sz="1800" spc="-5" dirty="0">
                <a:latin typeface="Arial MT"/>
                <a:cs typeface="Arial MT"/>
              </a:rPr>
              <a:t>pinMode(ledPin,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OUTPUT);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//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13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pinMode(inPin,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INPUT);	//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sets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input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void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loop()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39700" marR="139700">
              <a:lnSpc>
                <a:spcPct val="100000"/>
              </a:lnSpc>
              <a:tabLst>
                <a:tab pos="2749550" algn="l"/>
              </a:tabLst>
            </a:pPr>
            <a:r>
              <a:rPr sz="1800" spc="-5" dirty="0">
                <a:latin typeface="Arial MT"/>
                <a:cs typeface="Arial MT"/>
              </a:rPr>
              <a:t>val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digitalRead(inPin);	// read the input pin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digitalWrite(ledPin,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val);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//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button's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32785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egoe UI"/>
                <a:cs typeface="Segoe UI"/>
              </a:rPr>
              <a:t>analogRead()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077" y="1598311"/>
            <a:ext cx="1041400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Reads </a:t>
            </a:r>
            <a:r>
              <a:rPr sz="1800" dirty="0">
                <a:latin typeface="Segoe UI"/>
                <a:cs typeface="Segoe UI"/>
              </a:rPr>
              <a:t>the value </a:t>
            </a:r>
            <a:r>
              <a:rPr sz="1800" spc="-5" dirty="0">
                <a:latin typeface="Segoe UI"/>
                <a:cs typeface="Segoe UI"/>
              </a:rPr>
              <a:t>from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specified analog pin. Arduino boards </a:t>
            </a:r>
            <a:r>
              <a:rPr sz="1800" dirty="0">
                <a:latin typeface="Segoe UI"/>
                <a:cs typeface="Segoe UI"/>
              </a:rPr>
              <a:t>contain a </a:t>
            </a:r>
            <a:r>
              <a:rPr sz="1800" spc="-5" dirty="0">
                <a:latin typeface="Segoe UI"/>
                <a:cs typeface="Segoe UI"/>
              </a:rPr>
              <a:t>multichannel, 10-bit analog </a:t>
            </a:r>
            <a:r>
              <a:rPr sz="1800" dirty="0">
                <a:latin typeface="Segoe UI"/>
                <a:cs typeface="Segoe UI"/>
              </a:rPr>
              <a:t>to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digital </a:t>
            </a:r>
            <a:r>
              <a:rPr sz="1800" spc="-5" dirty="0">
                <a:latin typeface="Segoe UI"/>
                <a:cs typeface="Segoe UI"/>
              </a:rPr>
              <a:t>converter. This means </a:t>
            </a:r>
            <a:r>
              <a:rPr sz="1800" dirty="0">
                <a:latin typeface="Segoe UI"/>
                <a:cs typeface="Segoe UI"/>
              </a:rPr>
              <a:t>that it will </a:t>
            </a:r>
            <a:r>
              <a:rPr sz="1800" spc="-5" dirty="0">
                <a:latin typeface="Segoe UI"/>
                <a:cs typeface="Segoe UI"/>
              </a:rPr>
              <a:t>map input </a:t>
            </a:r>
            <a:r>
              <a:rPr sz="1800" dirty="0">
                <a:latin typeface="Segoe UI"/>
                <a:cs typeface="Segoe UI"/>
              </a:rPr>
              <a:t>voltages </a:t>
            </a:r>
            <a:r>
              <a:rPr sz="1800" spc="-5" dirty="0">
                <a:latin typeface="Segoe UI"/>
                <a:cs typeface="Segoe UI"/>
              </a:rPr>
              <a:t>between </a:t>
            </a:r>
            <a:r>
              <a:rPr sz="1800" dirty="0">
                <a:latin typeface="Segoe UI"/>
                <a:cs typeface="Segoe UI"/>
              </a:rPr>
              <a:t>0 and the </a:t>
            </a:r>
            <a:r>
              <a:rPr sz="1800" spc="-5" dirty="0">
                <a:latin typeface="Segoe UI"/>
                <a:cs typeface="Segoe UI"/>
              </a:rPr>
              <a:t>operating voltage(5V </a:t>
            </a:r>
            <a:r>
              <a:rPr sz="1800" dirty="0">
                <a:latin typeface="Segoe UI"/>
                <a:cs typeface="Segoe UI"/>
              </a:rPr>
              <a:t>or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3.3V)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into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integer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values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between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0 and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1023.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 marR="22352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On </a:t>
            </a:r>
            <a:r>
              <a:rPr sz="1800" dirty="0">
                <a:latin typeface="Segoe UI"/>
                <a:cs typeface="Segoe UI"/>
              </a:rPr>
              <a:t>an </a:t>
            </a:r>
            <a:r>
              <a:rPr sz="1800" spc="-5" dirty="0">
                <a:latin typeface="Segoe UI"/>
                <a:cs typeface="Segoe UI"/>
              </a:rPr>
              <a:t>Arduino UNO, </a:t>
            </a:r>
            <a:r>
              <a:rPr sz="1800" dirty="0">
                <a:latin typeface="Segoe UI"/>
                <a:cs typeface="Segoe UI"/>
              </a:rPr>
              <a:t>for </a:t>
            </a:r>
            <a:r>
              <a:rPr sz="1800" spc="-5" dirty="0">
                <a:latin typeface="Segoe UI"/>
                <a:cs typeface="Segoe UI"/>
              </a:rPr>
              <a:t>example, </a:t>
            </a:r>
            <a:r>
              <a:rPr sz="1800" dirty="0">
                <a:latin typeface="Segoe UI"/>
                <a:cs typeface="Segoe UI"/>
              </a:rPr>
              <a:t>this </a:t>
            </a:r>
            <a:r>
              <a:rPr sz="1800" spc="-5" dirty="0">
                <a:latin typeface="Segoe UI"/>
                <a:cs typeface="Segoe UI"/>
              </a:rPr>
              <a:t>yields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resolution between readings </a:t>
            </a:r>
            <a:r>
              <a:rPr sz="1800" dirty="0">
                <a:latin typeface="Segoe UI"/>
                <a:cs typeface="Segoe UI"/>
              </a:rPr>
              <a:t>of: 5 volts / 1024 units </a:t>
            </a:r>
            <a:r>
              <a:rPr sz="1800" spc="-5" dirty="0">
                <a:latin typeface="Segoe UI"/>
                <a:cs typeface="Segoe UI"/>
              </a:rPr>
              <a:t>or,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0.0049</a:t>
            </a:r>
            <a:r>
              <a:rPr sz="1800" dirty="0">
                <a:latin typeface="Segoe UI"/>
                <a:cs typeface="Segoe UI"/>
              </a:rPr>
              <a:t> volts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(4.9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mV)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 </a:t>
            </a:r>
            <a:r>
              <a:rPr sz="1800" dirty="0">
                <a:latin typeface="Segoe UI"/>
                <a:cs typeface="Segoe UI"/>
              </a:rPr>
              <a:t>unit.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 marR="874522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Syntax </a:t>
            </a:r>
            <a:r>
              <a:rPr sz="1800" dirty="0">
                <a:latin typeface="Segoe UI"/>
                <a:cs typeface="Segoe UI"/>
              </a:rPr>
              <a:t> anal</a:t>
            </a:r>
            <a:r>
              <a:rPr sz="1800" spc="-5" dirty="0">
                <a:latin typeface="Segoe UI"/>
                <a:cs typeface="Segoe UI"/>
              </a:rPr>
              <a:t>o</a:t>
            </a:r>
            <a:r>
              <a:rPr sz="1800" dirty="0">
                <a:latin typeface="Segoe UI"/>
                <a:cs typeface="Segoe UI"/>
              </a:rPr>
              <a:t>g</a:t>
            </a:r>
            <a:r>
              <a:rPr sz="1800" spc="-5" dirty="0">
                <a:latin typeface="Segoe UI"/>
                <a:cs typeface="Segoe UI"/>
              </a:rPr>
              <a:t>R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spc="-5" dirty="0">
                <a:latin typeface="Segoe UI"/>
                <a:cs typeface="Segoe UI"/>
              </a:rPr>
              <a:t>a</a:t>
            </a:r>
            <a:r>
              <a:rPr sz="1800" dirty="0">
                <a:latin typeface="Segoe UI"/>
                <a:cs typeface="Segoe UI"/>
              </a:rPr>
              <a:t>d</a:t>
            </a:r>
            <a:r>
              <a:rPr sz="1800" spc="-5" dirty="0">
                <a:latin typeface="Segoe UI"/>
                <a:cs typeface="Segoe UI"/>
              </a:rPr>
              <a:t>(p</a:t>
            </a:r>
            <a:r>
              <a:rPr sz="1800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n)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Parameters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pin: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name </a:t>
            </a:r>
            <a:r>
              <a:rPr sz="1800" dirty="0">
                <a:latin typeface="Segoe UI"/>
                <a:cs typeface="Segoe UI"/>
              </a:rPr>
              <a:t>of the </a:t>
            </a:r>
            <a:r>
              <a:rPr sz="1800" spc="-5" dirty="0">
                <a:latin typeface="Segoe UI"/>
                <a:cs typeface="Segoe UI"/>
              </a:rPr>
              <a:t>analog input pin </a:t>
            </a:r>
            <a:r>
              <a:rPr sz="1800" dirty="0">
                <a:latin typeface="Segoe UI"/>
                <a:cs typeface="Segoe UI"/>
              </a:rPr>
              <a:t>to </a:t>
            </a:r>
            <a:r>
              <a:rPr sz="1800" spc="-5" dirty="0">
                <a:latin typeface="Segoe UI"/>
                <a:cs typeface="Segoe UI"/>
              </a:rPr>
              <a:t>read from </a:t>
            </a:r>
            <a:r>
              <a:rPr sz="1800" dirty="0">
                <a:latin typeface="Segoe UI"/>
                <a:cs typeface="Segoe UI"/>
              </a:rPr>
              <a:t>(A0 to A5 on </a:t>
            </a:r>
            <a:r>
              <a:rPr sz="1800" spc="-5" dirty="0">
                <a:latin typeface="Segoe UI"/>
                <a:cs typeface="Segoe UI"/>
              </a:rPr>
              <a:t>most boards, </a:t>
            </a:r>
            <a:r>
              <a:rPr sz="1800" dirty="0">
                <a:latin typeface="Segoe UI"/>
                <a:cs typeface="Segoe UI"/>
              </a:rPr>
              <a:t>A0 to A6 on </a:t>
            </a:r>
            <a:r>
              <a:rPr sz="1800" spc="-5" dirty="0">
                <a:latin typeface="Segoe UI"/>
                <a:cs typeface="Segoe UI"/>
              </a:rPr>
              <a:t>MKR boards,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A0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A7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Mini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Nano,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A0 to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A15 on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Mega).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Returns</a:t>
            </a:r>
            <a:endParaRPr sz="1800">
              <a:latin typeface="Segoe UI"/>
              <a:cs typeface="Segoe UI"/>
            </a:endParaRPr>
          </a:p>
          <a:p>
            <a:pPr marL="12700" marR="3175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The analog reading </a:t>
            </a:r>
            <a:r>
              <a:rPr sz="1800" dirty="0">
                <a:latin typeface="Segoe UI"/>
                <a:cs typeface="Segoe UI"/>
              </a:rPr>
              <a:t>on the </a:t>
            </a:r>
            <a:r>
              <a:rPr sz="1800" spc="-5" dirty="0">
                <a:latin typeface="Segoe UI"/>
                <a:cs typeface="Segoe UI"/>
              </a:rPr>
              <a:t>pin. Although </a:t>
            </a:r>
            <a:r>
              <a:rPr sz="1800" dirty="0">
                <a:latin typeface="Segoe UI"/>
                <a:cs typeface="Segoe UI"/>
              </a:rPr>
              <a:t>it is </a:t>
            </a:r>
            <a:r>
              <a:rPr sz="1800" spc="-5" dirty="0">
                <a:latin typeface="Segoe UI"/>
                <a:cs typeface="Segoe UI"/>
              </a:rPr>
              <a:t>limited </a:t>
            </a:r>
            <a:r>
              <a:rPr sz="1800" dirty="0">
                <a:latin typeface="Segoe UI"/>
                <a:cs typeface="Segoe UI"/>
              </a:rPr>
              <a:t>to the </a:t>
            </a:r>
            <a:r>
              <a:rPr sz="1800" spc="-5" dirty="0">
                <a:latin typeface="Segoe UI"/>
                <a:cs typeface="Segoe UI"/>
              </a:rPr>
              <a:t>resolution </a:t>
            </a:r>
            <a:r>
              <a:rPr sz="1800" dirty="0">
                <a:latin typeface="Segoe UI"/>
                <a:cs typeface="Segoe UI"/>
              </a:rPr>
              <a:t>of the </a:t>
            </a:r>
            <a:r>
              <a:rPr sz="1800" spc="-5" dirty="0">
                <a:latin typeface="Segoe UI"/>
                <a:cs typeface="Segoe UI"/>
              </a:rPr>
              <a:t>analog </a:t>
            </a:r>
            <a:r>
              <a:rPr sz="1800" dirty="0">
                <a:latin typeface="Segoe UI"/>
                <a:cs typeface="Segoe UI"/>
              </a:rPr>
              <a:t>to digital </a:t>
            </a:r>
            <a:r>
              <a:rPr sz="1800" spc="-5" dirty="0">
                <a:latin typeface="Segoe UI"/>
                <a:cs typeface="Segoe UI"/>
              </a:rPr>
              <a:t>converter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(0-1023 for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10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bits </a:t>
            </a:r>
            <a:r>
              <a:rPr sz="1800" dirty="0">
                <a:latin typeface="Segoe UI"/>
                <a:cs typeface="Segoe UI"/>
              </a:rPr>
              <a:t>or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0-4095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12 </a:t>
            </a:r>
            <a:r>
              <a:rPr sz="1800" spc="-5" dirty="0">
                <a:latin typeface="Segoe UI"/>
                <a:cs typeface="Segoe UI"/>
              </a:rPr>
              <a:t>bits).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Data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type: </a:t>
            </a:r>
            <a:r>
              <a:rPr sz="1800" dirty="0">
                <a:latin typeface="Segoe UI"/>
                <a:cs typeface="Segoe UI"/>
              </a:rPr>
              <a:t>int.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5156"/>
            <a:ext cx="3371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egoe UI"/>
                <a:cs typeface="Segoe UI"/>
              </a:rPr>
              <a:t>analogWrite()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38161"/>
            <a:ext cx="1014603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Writes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analog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(PWM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wave)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pin.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light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varying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brightnesses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motor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various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speeds. After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call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analogWrite(),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 generate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steady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rectangular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cycle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until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next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call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analogWrite()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call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digitalRead()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digitalWrite())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same pin.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 marR="856361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Syntax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</a:t>
            </a:r>
            <a:r>
              <a:rPr sz="1200" spc="-5" dirty="0">
                <a:latin typeface="Arial MT"/>
                <a:cs typeface="Arial MT"/>
              </a:rPr>
              <a:t>ogWr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spc="-10" dirty="0">
                <a:latin typeface="Arial MT"/>
                <a:cs typeface="Arial MT"/>
              </a:rPr>
              <a:t>p</a:t>
            </a:r>
            <a:r>
              <a:rPr sz="1200" spc="-15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</a:t>
            </a:r>
            <a:r>
              <a:rPr sz="1200" spc="-10" dirty="0">
                <a:latin typeface="Arial MT"/>
                <a:cs typeface="Arial MT"/>
              </a:rPr>
              <a:t>alue)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Parameters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pin: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Arduino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write to.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Allowed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types: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value: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duty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cycle: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(always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off)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255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(always on).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Allowed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 types: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Example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output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the LED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proportional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 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potentiometer.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ledPin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 </a:t>
            </a:r>
            <a:r>
              <a:rPr sz="1200" spc="-5" dirty="0">
                <a:latin typeface="Arial MT"/>
                <a:cs typeface="Arial MT"/>
              </a:rPr>
              <a:t>9;	</a:t>
            </a:r>
            <a:r>
              <a:rPr sz="1200" dirty="0">
                <a:latin typeface="Arial MT"/>
                <a:cs typeface="Arial MT"/>
              </a:rPr>
              <a:t>// </a:t>
            </a:r>
            <a:r>
              <a:rPr sz="1200" spc="-5" dirty="0">
                <a:latin typeface="Arial MT"/>
                <a:cs typeface="Arial MT"/>
              </a:rPr>
              <a:t>LED connected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digital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  <a:p>
            <a:pPr marL="12700" marR="5979795">
              <a:lnSpc>
                <a:spcPct val="100000"/>
              </a:lnSpc>
              <a:tabLst>
                <a:tab pos="1096645" algn="l"/>
                <a:tab pos="1318895" algn="l"/>
              </a:tabLst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analogPin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 </a:t>
            </a:r>
            <a:r>
              <a:rPr sz="1200" spc="-5" dirty="0">
                <a:latin typeface="Arial MT"/>
                <a:cs typeface="Arial MT"/>
              </a:rPr>
              <a:t>3;	</a:t>
            </a:r>
            <a:r>
              <a:rPr sz="1200" dirty="0">
                <a:latin typeface="Arial MT"/>
                <a:cs typeface="Arial MT"/>
              </a:rPr>
              <a:t>// </a:t>
            </a:r>
            <a:r>
              <a:rPr sz="1200" spc="-5" dirty="0">
                <a:latin typeface="Arial MT"/>
                <a:cs typeface="Arial MT"/>
              </a:rPr>
              <a:t>potentiometer connected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analog pin 3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0;	</a:t>
            </a:r>
            <a:r>
              <a:rPr sz="1200" dirty="0">
                <a:latin typeface="Arial MT"/>
                <a:cs typeface="Arial MT"/>
              </a:rPr>
              <a:t>//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store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void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setup()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pinMode(ledPin,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OUTPUT);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//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output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void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loop()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val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analogRead(analogPin);</a:t>
            </a:r>
            <a:r>
              <a:rPr sz="1200" spc="3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//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 pin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analogWrite(ledPin,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4);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//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analogRead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1023, analogWrite values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255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211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1780" y="1581137"/>
            <a:ext cx="10372725" cy="459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47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variable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place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piece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name,</a:t>
            </a:r>
            <a:r>
              <a:rPr sz="2000" spc="-5" dirty="0">
                <a:latin typeface="Arial MT"/>
                <a:cs typeface="Arial MT"/>
              </a:rPr>
              <a:t> 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example, this statement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(called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declaration):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13;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creates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variable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name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pin,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13,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int. Later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program, you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variable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its </a:t>
            </a:r>
            <a:r>
              <a:rPr sz="2000" spc="-10" dirty="0">
                <a:latin typeface="Arial MT"/>
                <a:cs typeface="Arial MT"/>
              </a:rPr>
              <a:t>name,</a:t>
            </a:r>
            <a:r>
              <a:rPr sz="2000" spc="-5" dirty="0">
                <a:latin typeface="Arial MT"/>
                <a:cs typeface="Arial MT"/>
              </a:rPr>
              <a:t> at which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its value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looked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 and used. For example,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statement: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pinMode(pin,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425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pin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(13) 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passed 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pinMode()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case,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 don't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actually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 a variable,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statement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would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just 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well: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pinMode(13,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3385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Variable</a:t>
            </a:r>
            <a:r>
              <a:rPr sz="4400" spc="-25" dirty="0"/>
              <a:t> </a:t>
            </a:r>
            <a:r>
              <a:rPr sz="4400" spc="-5" dirty="0"/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24" y="1892152"/>
            <a:ext cx="9572625" cy="9702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15"/>
              </a:spcBef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your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 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be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anywhere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your code. 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global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variable;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here's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24" y="2836088"/>
            <a:ext cx="2501900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3490">
              <a:lnSpc>
                <a:spcPct val="1117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void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setup()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libri"/>
                <a:cs typeface="Calibri"/>
              </a:rPr>
              <a:t>pinMode(pin,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Calibri"/>
                <a:cs typeface="Calibri"/>
              </a:rPr>
              <a:t>void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alibri"/>
                <a:cs typeface="Calibri"/>
              </a:rPr>
              <a:t>digitalWrite(pin,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152" y="3086592"/>
            <a:ext cx="58077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see, </a:t>
            </a:r>
            <a:r>
              <a:rPr sz="1800" spc="-5" dirty="0">
                <a:latin typeface="Arial MT"/>
                <a:cs typeface="Arial MT"/>
              </a:rPr>
              <a:t>pin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setup()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loop()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functions. Both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 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 affect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3385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Variable</a:t>
            </a:r>
            <a:r>
              <a:rPr sz="4400" spc="-25" dirty="0"/>
              <a:t> </a:t>
            </a:r>
            <a:r>
              <a:rPr sz="4400" spc="-5" dirty="0"/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185827"/>
            <a:ext cx="24898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4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13;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void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setup()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12;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pinMode(pin,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void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digitalWrite(pin,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9183" y="2132485"/>
            <a:ext cx="6820534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egoe UI"/>
                <a:cs typeface="Segoe UI"/>
              </a:rPr>
              <a:t>Here,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digitalWrite()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function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called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from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loop()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will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passed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value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of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12, since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that's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value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that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was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assigned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to 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variable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setup()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function.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3953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What</a:t>
            </a:r>
            <a:r>
              <a:rPr sz="4400" spc="-25" dirty="0"/>
              <a:t> </a:t>
            </a:r>
            <a:r>
              <a:rPr sz="4400" spc="-5" dirty="0"/>
              <a:t>is</a:t>
            </a:r>
            <a:r>
              <a:rPr sz="4400" spc="-25" dirty="0"/>
              <a:t> </a:t>
            </a:r>
            <a:r>
              <a:rPr sz="4400" spc="-5" dirty="0"/>
              <a:t>Arduino?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21496" y="1948540"/>
            <a:ext cx="6588759" cy="3454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210820" indent="-342900">
              <a:lnSpc>
                <a:spcPts val="2160"/>
              </a:lnSpc>
              <a:spcBef>
                <a:spcPts val="370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an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open-source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electronics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platform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based </a:t>
            </a:r>
            <a:r>
              <a:rPr sz="2000" spc="-53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easy-to-use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hardware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and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software.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ts val="2160"/>
              </a:lnSpc>
              <a:spcBef>
                <a:spcPts val="1000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boards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are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able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read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inputs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light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 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sensor,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 finger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 button,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or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 Twitter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message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D3B45"/>
                </a:solidFill>
                <a:latin typeface="Segoe UI"/>
                <a:cs typeface="Segoe UI"/>
              </a:rPr>
              <a:t>and </a:t>
            </a:r>
            <a:r>
              <a:rPr sz="2000" spc="-53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turn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it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into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an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output</a:t>
            </a:r>
            <a:r>
              <a:rPr sz="2000" spc="4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-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activating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motor,</a:t>
            </a:r>
            <a:r>
              <a:rPr sz="2000" spc="3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turning</a:t>
            </a:r>
            <a:r>
              <a:rPr sz="2000" spc="4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 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an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LED,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publishing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something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online.</a:t>
            </a:r>
            <a:endParaRPr sz="2000">
              <a:latin typeface="Segoe UI"/>
              <a:cs typeface="Segoe UI"/>
            </a:endParaRPr>
          </a:p>
          <a:p>
            <a:pPr marL="355600" marR="127635" indent="-342900">
              <a:lnSpc>
                <a:spcPts val="2160"/>
              </a:lnSpc>
              <a:spcBef>
                <a:spcPts val="1005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You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can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tell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your</a:t>
            </a:r>
            <a:r>
              <a:rPr sz="2000" spc="1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board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what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do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by</a:t>
            </a:r>
            <a:r>
              <a:rPr sz="2000" spc="-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sending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 set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of </a:t>
            </a:r>
            <a:r>
              <a:rPr sz="2000" spc="-5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instructions</a:t>
            </a:r>
            <a:r>
              <a:rPr sz="2000" spc="3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microcontroller</a:t>
            </a:r>
            <a:r>
              <a:rPr sz="2000" spc="4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board.</a:t>
            </a:r>
            <a:endParaRPr sz="2000">
              <a:latin typeface="Segoe UI"/>
              <a:cs typeface="Segoe UI"/>
            </a:endParaRPr>
          </a:p>
          <a:p>
            <a:pPr marL="355600" marR="175260" indent="-342900">
              <a:lnSpc>
                <a:spcPts val="2160"/>
              </a:lnSpc>
              <a:spcBef>
                <a:spcPts val="994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do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so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you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use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programming</a:t>
            </a:r>
            <a:r>
              <a:rPr sz="2000" spc="2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language </a:t>
            </a:r>
            <a:r>
              <a:rPr sz="2000" spc="-53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(based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Wiring),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and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Arduino</a:t>
            </a:r>
            <a:r>
              <a:rPr sz="2000" spc="2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Software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(IDE), 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based</a:t>
            </a:r>
            <a:r>
              <a:rPr sz="200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D3B45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D3B45"/>
                </a:solidFill>
                <a:latin typeface="Segoe UI"/>
                <a:cs typeface="Segoe UI"/>
              </a:rPr>
              <a:t>Processing.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2011" y="2193645"/>
            <a:ext cx="3985479" cy="295525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3385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Variable</a:t>
            </a:r>
            <a:r>
              <a:rPr sz="4400" spc="-25" dirty="0"/>
              <a:t> </a:t>
            </a:r>
            <a:r>
              <a:rPr sz="4400" spc="-5" dirty="0"/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014027"/>
            <a:ext cx="4053840" cy="325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 need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 function, 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declare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case 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scope will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limited 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function. For example: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spc="-5" dirty="0">
                <a:latin typeface="Arial MT"/>
                <a:cs typeface="Arial MT"/>
              </a:rPr>
              <a:t>void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setup()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 marR="156845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 pin </a:t>
            </a:r>
            <a:r>
              <a:rPr sz="1800" dirty="0">
                <a:latin typeface="Arial MT"/>
                <a:cs typeface="Arial MT"/>
              </a:rPr>
              <a:t>= 13;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pinMode(pin, OUTPUT);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digitalWrite(pin,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521" y="2014118"/>
            <a:ext cx="5214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In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case,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variable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pin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can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only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be used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inside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setup() function. </a:t>
            </a:r>
            <a:r>
              <a:rPr sz="1800" dirty="0">
                <a:latin typeface="Segoe UI"/>
                <a:cs typeface="Segoe UI"/>
              </a:rPr>
              <a:t>If </a:t>
            </a:r>
            <a:r>
              <a:rPr sz="1800" spc="-5" dirty="0">
                <a:latin typeface="Segoe UI"/>
                <a:cs typeface="Segoe UI"/>
              </a:rPr>
              <a:t>you try </a:t>
            </a:r>
            <a:r>
              <a:rPr sz="1800" dirty="0">
                <a:latin typeface="Segoe UI"/>
                <a:cs typeface="Segoe UI"/>
              </a:rPr>
              <a:t>to do </a:t>
            </a:r>
            <a:r>
              <a:rPr sz="1800" spc="-5" dirty="0">
                <a:latin typeface="Segoe UI"/>
                <a:cs typeface="Segoe UI"/>
              </a:rPr>
              <a:t>something like 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this: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0563" y="3600754"/>
            <a:ext cx="497205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void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loop()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digitalWrite(pin, LOW); // wrong: pin is not 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scope</a:t>
            </a:r>
            <a:r>
              <a:rPr sz="2000" spc="-10" dirty="0">
                <a:latin typeface="Arial MT"/>
                <a:cs typeface="Arial MT"/>
              </a:rPr>
              <a:t> here.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3953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What</a:t>
            </a:r>
            <a:r>
              <a:rPr sz="4400" spc="-25" dirty="0"/>
              <a:t> </a:t>
            </a:r>
            <a:r>
              <a:rPr sz="4400" spc="-5" dirty="0"/>
              <a:t>is</a:t>
            </a:r>
            <a:r>
              <a:rPr sz="4400" spc="-25" dirty="0"/>
              <a:t> </a:t>
            </a:r>
            <a:r>
              <a:rPr sz="4400" spc="-5" dirty="0"/>
              <a:t>Arduino?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24" y="1898248"/>
            <a:ext cx="10147300" cy="384047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603250" indent="-342900">
              <a:lnSpc>
                <a:spcPts val="2500"/>
              </a:lnSpc>
              <a:spcBef>
                <a:spcPts val="695"/>
              </a:spcBef>
              <a:buSzPct val="6923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Segoe UI"/>
                <a:cs typeface="Segoe UI"/>
              </a:rPr>
              <a:t>Arduino was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born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at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the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Ivrea</a:t>
            </a:r>
            <a:r>
              <a:rPr sz="2600" spc="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Interaction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Design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Institute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as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an </a:t>
            </a:r>
            <a:r>
              <a:rPr sz="2600" spc="-69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easy tool for fast prototyping, aimed at students without a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background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in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electronics and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programming.</a:t>
            </a:r>
            <a:endParaRPr sz="2600" dirty="0">
              <a:latin typeface="Segoe UI"/>
              <a:cs typeface="Segoe UI"/>
            </a:endParaRPr>
          </a:p>
          <a:p>
            <a:pPr marL="355600" marR="5080" indent="-342900">
              <a:lnSpc>
                <a:spcPts val="2500"/>
              </a:lnSpc>
              <a:spcBef>
                <a:spcPts val="985"/>
              </a:spcBef>
              <a:buSzPct val="6923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Segoe UI"/>
                <a:cs typeface="Segoe UI"/>
              </a:rPr>
              <a:t>As soon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as it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reached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wider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community,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the Arduino board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started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changing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to adapt to new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needs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and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challenges,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differentiating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its offer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from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simple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8-bit boards to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products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for IoT </a:t>
            </a:r>
            <a:r>
              <a:rPr sz="2600" spc="-69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applications,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wearable,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3D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printing,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and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embedded environments.</a:t>
            </a:r>
            <a:endParaRPr sz="2600" dirty="0">
              <a:latin typeface="Segoe UI"/>
              <a:cs typeface="Segoe UI"/>
            </a:endParaRPr>
          </a:p>
          <a:p>
            <a:pPr marL="355600" marR="55244" indent="-343535">
              <a:lnSpc>
                <a:spcPct val="79600"/>
              </a:lnSpc>
              <a:spcBef>
                <a:spcPts val="1025"/>
              </a:spcBef>
              <a:buSzPct val="6923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Segoe UI"/>
                <a:cs typeface="Segoe UI"/>
              </a:rPr>
              <a:t>All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Arduino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boards are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completely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open-source,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empowering users </a:t>
            </a:r>
            <a:r>
              <a:rPr sz="2600" spc="-69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to build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them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independently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and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eventually</a:t>
            </a:r>
            <a:r>
              <a:rPr sz="2600" spc="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adapt them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to their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particular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needs.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The</a:t>
            </a:r>
            <a:r>
              <a:rPr sz="2600" dirty="0">
                <a:solidFill>
                  <a:srgbClr val="0563C1"/>
                </a:solidFill>
                <a:latin typeface="Segoe UI"/>
                <a:cs typeface="Segoe UI"/>
              </a:rPr>
              <a:t>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software</a:t>
            </a:r>
            <a:r>
              <a:rPr sz="2600" spc="-5" dirty="0">
                <a:latin typeface="Segoe UI"/>
                <a:cs typeface="Segoe UI"/>
              </a:rPr>
              <a:t>, too,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is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open-source,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and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it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is </a:t>
            </a:r>
            <a:r>
              <a:rPr sz="2600" spc="-5" dirty="0">
                <a:latin typeface="Segoe UI"/>
                <a:cs typeface="Segoe UI"/>
              </a:rPr>
              <a:t> growing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through the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contributions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of users worldwide.</a:t>
            </a:r>
            <a:endParaRPr sz="2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97650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Arduino</a:t>
            </a:r>
            <a:r>
              <a:rPr sz="4400" spc="25" dirty="0"/>
              <a:t> </a:t>
            </a:r>
            <a:r>
              <a:rPr sz="4400" spc="-5" dirty="0"/>
              <a:t>Uno</a:t>
            </a:r>
            <a:r>
              <a:rPr sz="4400" spc="20" dirty="0"/>
              <a:t> </a:t>
            </a:r>
            <a:r>
              <a:rPr sz="4400" spc="-5" dirty="0"/>
              <a:t>board</a:t>
            </a:r>
            <a:r>
              <a:rPr sz="4400" spc="20" dirty="0"/>
              <a:t> </a:t>
            </a:r>
            <a:r>
              <a:rPr sz="4400" spc="-5" dirty="0"/>
              <a:t>provides</a:t>
            </a:r>
            <a:r>
              <a:rPr sz="4400" spc="25" dirty="0"/>
              <a:t> </a:t>
            </a:r>
            <a:r>
              <a:rPr sz="4400" spc="-5" dirty="0"/>
              <a:t>the</a:t>
            </a:r>
            <a:r>
              <a:rPr sz="4400" spc="-10" dirty="0"/>
              <a:t> </a:t>
            </a:r>
            <a:r>
              <a:rPr sz="4400" spc="-5" dirty="0"/>
              <a:t>user</a:t>
            </a:r>
            <a:r>
              <a:rPr sz="4400" spc="10" dirty="0"/>
              <a:t> </a:t>
            </a:r>
            <a:r>
              <a:rPr sz="4400" spc="-5" dirty="0"/>
              <a:t>with: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717197"/>
            <a:ext cx="9456420" cy="41148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6</a:t>
            </a:r>
            <a:r>
              <a:rPr sz="2800" spc="-5" dirty="0">
                <a:latin typeface="Calibri"/>
                <a:cs typeface="Calibri"/>
              </a:rPr>
              <a:t> analog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digital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PWM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power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jack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ICSP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button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digital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16MHz</a:t>
            </a:r>
            <a:r>
              <a:rPr sz="2800" spc="-5" dirty="0">
                <a:latin typeface="Calibri"/>
                <a:cs typeface="Calibri"/>
              </a:rPr>
              <a:t> crystal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oscillator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314" y="0"/>
            <a:ext cx="7929371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7254" y="2844545"/>
            <a:ext cx="1325880" cy="509905"/>
          </a:xfrm>
          <a:custGeom>
            <a:avLst/>
            <a:gdLst/>
            <a:ahLst/>
            <a:cxnLst/>
            <a:rect l="l" t="t" r="r" b="b"/>
            <a:pathLst>
              <a:path w="1325880" h="509904">
                <a:moveTo>
                  <a:pt x="1325880" y="0"/>
                </a:moveTo>
                <a:lnTo>
                  <a:pt x="0" y="0"/>
                </a:lnTo>
                <a:lnTo>
                  <a:pt x="0" y="509777"/>
                </a:lnTo>
                <a:lnTo>
                  <a:pt x="1325880" y="509777"/>
                </a:lnTo>
                <a:lnTo>
                  <a:pt x="1325880" y="0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199" y="2903137"/>
            <a:ext cx="110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USB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Jack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54188" y="624838"/>
            <a:ext cx="114300" cy="607695"/>
            <a:chOff x="5654188" y="624838"/>
            <a:chExt cx="114300" cy="607695"/>
          </a:xfrm>
        </p:grpSpPr>
        <p:sp>
          <p:nvSpPr>
            <p:cNvPr id="6" name="object 6"/>
            <p:cNvSpPr/>
            <p:nvPr/>
          </p:nvSpPr>
          <p:spPr>
            <a:xfrm>
              <a:off x="5681472" y="719896"/>
              <a:ext cx="31115" cy="493395"/>
            </a:xfrm>
            <a:custGeom>
              <a:avLst/>
              <a:gdLst/>
              <a:ahLst/>
              <a:cxnLst/>
              <a:rect l="l" t="t" r="r" b="b"/>
              <a:pathLst>
                <a:path w="31114" h="493394">
                  <a:moveTo>
                    <a:pt x="15468" y="-19050"/>
                  </a:moveTo>
                  <a:lnTo>
                    <a:pt x="15468" y="512292"/>
                  </a:lnTo>
                </a:path>
              </a:pathLst>
            </a:custGeom>
            <a:ln w="690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4188" y="624838"/>
              <a:ext cx="114300" cy="118110"/>
            </a:xfrm>
            <a:custGeom>
              <a:avLst/>
              <a:gdLst/>
              <a:ahLst/>
              <a:cxnLst/>
              <a:rect l="l" t="t" r="r" b="b"/>
              <a:pathLst>
                <a:path w="114300" h="118109">
                  <a:moveTo>
                    <a:pt x="64185" y="0"/>
                  </a:moveTo>
                  <a:lnTo>
                    <a:pt x="0" y="110502"/>
                  </a:lnTo>
                  <a:lnTo>
                    <a:pt x="114071" y="117652"/>
                  </a:lnTo>
                  <a:lnTo>
                    <a:pt x="641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12864" y="4760976"/>
            <a:ext cx="589280" cy="883919"/>
            <a:chOff x="6912864" y="4760976"/>
            <a:chExt cx="589280" cy="883919"/>
          </a:xfrm>
        </p:grpSpPr>
        <p:sp>
          <p:nvSpPr>
            <p:cNvPr id="9" name="object 9"/>
            <p:cNvSpPr/>
            <p:nvPr/>
          </p:nvSpPr>
          <p:spPr>
            <a:xfrm>
              <a:off x="6931914" y="4780026"/>
              <a:ext cx="518159" cy="784860"/>
            </a:xfrm>
            <a:custGeom>
              <a:avLst/>
              <a:gdLst/>
              <a:ahLst/>
              <a:cxnLst/>
              <a:rect l="l" t="t" r="r" b="b"/>
              <a:pathLst>
                <a:path w="518159" h="784860">
                  <a:moveTo>
                    <a:pt x="0" y="0"/>
                  </a:moveTo>
                  <a:lnTo>
                    <a:pt x="517563" y="78478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1285" y="5517443"/>
              <a:ext cx="111125" cy="127000"/>
            </a:xfrm>
            <a:custGeom>
              <a:avLst/>
              <a:gdLst/>
              <a:ahLst/>
              <a:cxnLst/>
              <a:rect l="l" t="t" r="r" b="b"/>
              <a:pathLst>
                <a:path w="111125" h="127000">
                  <a:moveTo>
                    <a:pt x="95415" y="0"/>
                  </a:moveTo>
                  <a:lnTo>
                    <a:pt x="0" y="62928"/>
                  </a:lnTo>
                  <a:lnTo>
                    <a:pt x="110629" y="126885"/>
                  </a:lnTo>
                  <a:lnTo>
                    <a:pt x="954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368283" y="4252721"/>
            <a:ext cx="327025" cy="1115695"/>
            <a:chOff x="8368283" y="4252721"/>
            <a:chExt cx="327025" cy="1115695"/>
          </a:xfrm>
        </p:grpSpPr>
        <p:sp>
          <p:nvSpPr>
            <p:cNvPr id="12" name="object 12"/>
            <p:cNvSpPr/>
            <p:nvPr/>
          </p:nvSpPr>
          <p:spPr>
            <a:xfrm>
              <a:off x="8387333" y="4271771"/>
              <a:ext cx="257175" cy="1003935"/>
            </a:xfrm>
            <a:custGeom>
              <a:avLst/>
              <a:gdLst/>
              <a:ahLst/>
              <a:cxnLst/>
              <a:rect l="l" t="t" r="r" b="b"/>
              <a:pathLst>
                <a:path w="257175" h="1003935">
                  <a:moveTo>
                    <a:pt x="0" y="0"/>
                  </a:moveTo>
                  <a:lnTo>
                    <a:pt x="256882" y="1003922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4139" y="5243072"/>
              <a:ext cx="111125" cy="125095"/>
            </a:xfrm>
            <a:custGeom>
              <a:avLst/>
              <a:gdLst/>
              <a:ahLst/>
              <a:cxnLst/>
              <a:rect l="l" t="t" r="r" b="b"/>
              <a:pathLst>
                <a:path w="111125" h="125095">
                  <a:moveTo>
                    <a:pt x="110731" y="0"/>
                  </a:moveTo>
                  <a:lnTo>
                    <a:pt x="0" y="28333"/>
                  </a:lnTo>
                  <a:lnTo>
                    <a:pt x="83693" y="124904"/>
                  </a:lnTo>
                  <a:lnTo>
                    <a:pt x="110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062721" y="3028950"/>
            <a:ext cx="1700530" cy="906144"/>
            <a:chOff x="8062721" y="3028950"/>
            <a:chExt cx="1700530" cy="906144"/>
          </a:xfrm>
        </p:grpSpPr>
        <p:sp>
          <p:nvSpPr>
            <p:cNvPr id="15" name="object 15"/>
            <p:cNvSpPr/>
            <p:nvPr/>
          </p:nvSpPr>
          <p:spPr>
            <a:xfrm>
              <a:off x="8081771" y="3048000"/>
              <a:ext cx="1597025" cy="842644"/>
            </a:xfrm>
            <a:custGeom>
              <a:avLst/>
              <a:gdLst/>
              <a:ahLst/>
              <a:cxnLst/>
              <a:rect l="l" t="t" r="r" b="b"/>
              <a:pathLst>
                <a:path w="1597025" h="842645">
                  <a:moveTo>
                    <a:pt x="0" y="0"/>
                  </a:moveTo>
                  <a:lnTo>
                    <a:pt x="1596948" y="84207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35212" y="3830631"/>
              <a:ext cx="128270" cy="104139"/>
            </a:xfrm>
            <a:custGeom>
              <a:avLst/>
              <a:gdLst/>
              <a:ahLst/>
              <a:cxnLst/>
              <a:rect l="l" t="t" r="r" b="b"/>
              <a:pathLst>
                <a:path w="128270" h="104139">
                  <a:moveTo>
                    <a:pt x="53314" y="0"/>
                  </a:moveTo>
                  <a:lnTo>
                    <a:pt x="0" y="101104"/>
                  </a:lnTo>
                  <a:lnTo>
                    <a:pt x="127761" y="103873"/>
                  </a:lnTo>
                  <a:lnTo>
                    <a:pt x="533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35011" y="918970"/>
            <a:ext cx="2263140" cy="1214755"/>
            <a:chOff x="7335011" y="918970"/>
            <a:chExt cx="2263140" cy="1214755"/>
          </a:xfrm>
        </p:grpSpPr>
        <p:sp>
          <p:nvSpPr>
            <p:cNvPr id="18" name="object 18"/>
            <p:cNvSpPr/>
            <p:nvPr/>
          </p:nvSpPr>
          <p:spPr>
            <a:xfrm>
              <a:off x="7354061" y="969537"/>
              <a:ext cx="1445895" cy="906144"/>
            </a:xfrm>
            <a:custGeom>
              <a:avLst/>
              <a:gdLst/>
              <a:ahLst/>
              <a:cxnLst/>
              <a:rect l="l" t="t" r="r" b="b"/>
              <a:pathLst>
                <a:path w="1445895" h="906144">
                  <a:moveTo>
                    <a:pt x="0" y="905535"/>
                  </a:moveTo>
                  <a:lnTo>
                    <a:pt x="144538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52954" y="918970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4" h="109219">
                  <a:moveTo>
                    <a:pt x="127203" y="0"/>
                  </a:moveTo>
                  <a:lnTo>
                    <a:pt x="0" y="12255"/>
                  </a:lnTo>
                  <a:lnTo>
                    <a:pt x="60693" y="109118"/>
                  </a:lnTo>
                  <a:lnTo>
                    <a:pt x="1272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8931" y="1857382"/>
              <a:ext cx="1285875" cy="257175"/>
            </a:xfrm>
            <a:custGeom>
              <a:avLst/>
              <a:gdLst/>
              <a:ahLst/>
              <a:cxnLst/>
              <a:rect l="l" t="t" r="r" b="b"/>
              <a:pathLst>
                <a:path w="1285875" h="257175">
                  <a:moveTo>
                    <a:pt x="0" y="257022"/>
                  </a:moveTo>
                  <a:lnTo>
                    <a:pt x="128569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4741" y="1805080"/>
              <a:ext cx="123825" cy="112395"/>
            </a:xfrm>
            <a:custGeom>
              <a:avLst/>
              <a:gdLst/>
              <a:ahLst/>
              <a:cxnLst/>
              <a:rect l="l" t="t" r="r" b="b"/>
              <a:pathLst>
                <a:path w="123825" h="112394">
                  <a:moveTo>
                    <a:pt x="0" y="0"/>
                  </a:moveTo>
                  <a:lnTo>
                    <a:pt x="22415" y="112077"/>
                  </a:lnTo>
                  <a:lnTo>
                    <a:pt x="123291" y="33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555247" y="41909"/>
            <a:ext cx="3648710" cy="2735580"/>
            <a:chOff x="1555247" y="41909"/>
            <a:chExt cx="3648710" cy="2735580"/>
          </a:xfrm>
        </p:grpSpPr>
        <p:sp>
          <p:nvSpPr>
            <p:cNvPr id="23" name="object 23"/>
            <p:cNvSpPr/>
            <p:nvPr/>
          </p:nvSpPr>
          <p:spPr>
            <a:xfrm>
              <a:off x="1640486" y="1561152"/>
              <a:ext cx="1776095" cy="885190"/>
            </a:xfrm>
            <a:custGeom>
              <a:avLst/>
              <a:gdLst/>
              <a:ahLst/>
              <a:cxnLst/>
              <a:rect l="l" t="t" r="r" b="b"/>
              <a:pathLst>
                <a:path w="1776095" h="885189">
                  <a:moveTo>
                    <a:pt x="1775955" y="88511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5247" y="1518504"/>
              <a:ext cx="128270" cy="102870"/>
            </a:xfrm>
            <a:custGeom>
              <a:avLst/>
              <a:gdLst/>
              <a:ahLst/>
              <a:cxnLst/>
              <a:rect l="l" t="t" r="r" b="b"/>
              <a:pathLst>
                <a:path w="128269" h="102869">
                  <a:moveTo>
                    <a:pt x="127787" y="0"/>
                  </a:moveTo>
                  <a:lnTo>
                    <a:pt x="0" y="165"/>
                  </a:lnTo>
                  <a:lnTo>
                    <a:pt x="76796" y="102298"/>
                  </a:lnTo>
                  <a:lnTo>
                    <a:pt x="1277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4851" y="1160528"/>
              <a:ext cx="2130425" cy="1597660"/>
            </a:xfrm>
            <a:custGeom>
              <a:avLst/>
              <a:gdLst/>
              <a:ahLst/>
              <a:cxnLst/>
              <a:rect l="l" t="t" r="r" b="b"/>
              <a:pathLst>
                <a:path w="2130425" h="1597660">
                  <a:moveTo>
                    <a:pt x="2130005" y="159764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8660" y="1103381"/>
              <a:ext cx="125730" cy="114300"/>
            </a:xfrm>
            <a:custGeom>
              <a:avLst/>
              <a:gdLst/>
              <a:ahLst/>
              <a:cxnLst/>
              <a:rect l="l" t="t" r="r" b="b"/>
              <a:pathLst>
                <a:path w="125730" h="114300">
                  <a:moveTo>
                    <a:pt x="0" y="0"/>
                  </a:moveTo>
                  <a:lnTo>
                    <a:pt x="57137" y="114300"/>
                  </a:lnTo>
                  <a:lnTo>
                    <a:pt x="125729" y="22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0200" y="639051"/>
              <a:ext cx="753110" cy="1732914"/>
            </a:xfrm>
            <a:custGeom>
              <a:avLst/>
              <a:gdLst/>
              <a:ahLst/>
              <a:cxnLst/>
              <a:rect l="l" t="t" r="r" b="b"/>
              <a:pathLst>
                <a:path w="753110" h="1732914">
                  <a:moveTo>
                    <a:pt x="752551" y="173273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5359" y="551684"/>
              <a:ext cx="105410" cy="127635"/>
            </a:xfrm>
            <a:custGeom>
              <a:avLst/>
              <a:gdLst/>
              <a:ahLst/>
              <a:cxnLst/>
              <a:rect l="l" t="t" r="r" b="b"/>
              <a:pathLst>
                <a:path w="105410" h="127634">
                  <a:moveTo>
                    <a:pt x="6896" y="0"/>
                  </a:moveTo>
                  <a:lnTo>
                    <a:pt x="0" y="127609"/>
                  </a:lnTo>
                  <a:lnTo>
                    <a:pt x="104838" y="82080"/>
                  </a:lnTo>
                  <a:lnTo>
                    <a:pt x="68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26892" y="41909"/>
              <a:ext cx="1766570" cy="509905"/>
            </a:xfrm>
            <a:custGeom>
              <a:avLst/>
              <a:gdLst/>
              <a:ahLst/>
              <a:cxnLst/>
              <a:rect l="l" t="t" r="r" b="b"/>
              <a:pathLst>
                <a:path w="1766570" h="509905">
                  <a:moveTo>
                    <a:pt x="1766315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1766315" y="509777"/>
                  </a:lnTo>
                  <a:lnTo>
                    <a:pt x="1766315" y="0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53133" y="3044751"/>
            <a:ext cx="4137660" cy="3754754"/>
            <a:chOff x="1453133" y="3044751"/>
            <a:chExt cx="4137660" cy="3754754"/>
          </a:xfrm>
        </p:grpSpPr>
        <p:sp>
          <p:nvSpPr>
            <p:cNvPr id="31" name="object 31"/>
            <p:cNvSpPr/>
            <p:nvPr/>
          </p:nvSpPr>
          <p:spPr>
            <a:xfrm>
              <a:off x="1548361" y="3101399"/>
              <a:ext cx="1970405" cy="48895"/>
            </a:xfrm>
            <a:custGeom>
              <a:avLst/>
              <a:gdLst/>
              <a:ahLst/>
              <a:cxnLst/>
              <a:rect l="l" t="t" r="r" b="b"/>
              <a:pathLst>
                <a:path w="1970404" h="48894">
                  <a:moveTo>
                    <a:pt x="1969973" y="4865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53133" y="3044751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5" h="114300">
                  <a:moveTo>
                    <a:pt x="115684" y="0"/>
                  </a:moveTo>
                  <a:lnTo>
                    <a:pt x="0" y="54305"/>
                  </a:lnTo>
                  <a:lnTo>
                    <a:pt x="112852" y="114261"/>
                  </a:lnTo>
                  <a:lnTo>
                    <a:pt x="1156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21912" y="3150108"/>
              <a:ext cx="2696845" cy="814069"/>
            </a:xfrm>
            <a:custGeom>
              <a:avLst/>
              <a:gdLst/>
              <a:ahLst/>
              <a:cxnLst/>
              <a:rect l="l" t="t" r="r" b="b"/>
              <a:pathLst>
                <a:path w="2696845" h="814070">
                  <a:moveTo>
                    <a:pt x="2696718" y="0"/>
                  </a:moveTo>
                  <a:lnTo>
                    <a:pt x="0" y="81398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30735" y="3903863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4">
                  <a:moveTo>
                    <a:pt x="92900" y="0"/>
                  </a:moveTo>
                  <a:lnTo>
                    <a:pt x="0" y="87744"/>
                  </a:lnTo>
                  <a:lnTo>
                    <a:pt x="125933" y="109423"/>
                  </a:lnTo>
                  <a:lnTo>
                    <a:pt x="9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0231" y="4068318"/>
              <a:ext cx="1523365" cy="772160"/>
            </a:xfrm>
            <a:custGeom>
              <a:avLst/>
              <a:gdLst/>
              <a:ahLst/>
              <a:cxnLst/>
              <a:rect l="l" t="t" r="r" b="b"/>
              <a:pathLst>
                <a:path w="1523364" h="772160">
                  <a:moveTo>
                    <a:pt x="1523326" y="0"/>
                  </a:moveTo>
                  <a:lnTo>
                    <a:pt x="0" y="77175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5263" y="4780478"/>
              <a:ext cx="128270" cy="102870"/>
            </a:xfrm>
            <a:custGeom>
              <a:avLst/>
              <a:gdLst/>
              <a:ahLst/>
              <a:cxnLst/>
              <a:rect l="l" t="t" r="r" b="b"/>
              <a:pathLst>
                <a:path w="128269" h="102870">
                  <a:moveTo>
                    <a:pt x="76123" y="0"/>
                  </a:moveTo>
                  <a:lnTo>
                    <a:pt x="0" y="102641"/>
                  </a:lnTo>
                  <a:lnTo>
                    <a:pt x="127787" y="101955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06339" y="5285994"/>
              <a:ext cx="172720" cy="653415"/>
            </a:xfrm>
            <a:custGeom>
              <a:avLst/>
              <a:gdLst/>
              <a:ahLst/>
              <a:cxnLst/>
              <a:rect l="l" t="t" r="r" b="b"/>
              <a:pathLst>
                <a:path w="172720" h="653414">
                  <a:moveTo>
                    <a:pt x="0" y="0"/>
                  </a:moveTo>
                  <a:lnTo>
                    <a:pt x="172466" y="65280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8688" y="5905788"/>
              <a:ext cx="111125" cy="125730"/>
            </a:xfrm>
            <a:custGeom>
              <a:avLst/>
              <a:gdLst/>
              <a:ahLst/>
              <a:cxnLst/>
              <a:rect l="l" t="t" r="r" b="b"/>
              <a:pathLst>
                <a:path w="111125" h="125729">
                  <a:moveTo>
                    <a:pt x="110515" y="0"/>
                  </a:moveTo>
                  <a:lnTo>
                    <a:pt x="0" y="29184"/>
                  </a:lnTo>
                  <a:lnTo>
                    <a:pt x="84454" y="125107"/>
                  </a:lnTo>
                  <a:lnTo>
                    <a:pt x="1105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47534" y="3736848"/>
              <a:ext cx="2924175" cy="1885314"/>
            </a:xfrm>
            <a:custGeom>
              <a:avLst/>
              <a:gdLst/>
              <a:ahLst/>
              <a:cxnLst/>
              <a:rect l="l" t="t" r="r" b="b"/>
              <a:pathLst>
                <a:path w="2924175" h="1885314">
                  <a:moveTo>
                    <a:pt x="2924149" y="0"/>
                  </a:moveTo>
                  <a:lnTo>
                    <a:pt x="0" y="188518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7477" y="5563678"/>
              <a:ext cx="127635" cy="110489"/>
            </a:xfrm>
            <a:custGeom>
              <a:avLst/>
              <a:gdLst/>
              <a:ahLst/>
              <a:cxnLst/>
              <a:rect l="l" t="t" r="r" b="b"/>
              <a:pathLst>
                <a:path w="127635" h="110489">
                  <a:moveTo>
                    <a:pt x="65100" y="0"/>
                  </a:moveTo>
                  <a:lnTo>
                    <a:pt x="0" y="109969"/>
                  </a:lnTo>
                  <a:lnTo>
                    <a:pt x="127038" y="96062"/>
                  </a:lnTo>
                  <a:lnTo>
                    <a:pt x="65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58549" y="4265676"/>
              <a:ext cx="1513205" cy="1452245"/>
            </a:xfrm>
            <a:custGeom>
              <a:avLst/>
              <a:gdLst/>
              <a:ahLst/>
              <a:cxnLst/>
              <a:rect l="l" t="t" r="r" b="b"/>
              <a:pathLst>
                <a:path w="1513204" h="1452245">
                  <a:moveTo>
                    <a:pt x="1512582" y="0"/>
                  </a:moveTo>
                  <a:lnTo>
                    <a:pt x="0" y="145204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89829" y="5663290"/>
              <a:ext cx="122555" cy="120650"/>
            </a:xfrm>
            <a:custGeom>
              <a:avLst/>
              <a:gdLst/>
              <a:ahLst/>
              <a:cxnLst/>
              <a:rect l="l" t="t" r="r" b="b"/>
              <a:pathLst>
                <a:path w="122554" h="120650">
                  <a:moveTo>
                    <a:pt x="42875" y="0"/>
                  </a:moveTo>
                  <a:lnTo>
                    <a:pt x="0" y="120383"/>
                  </a:lnTo>
                  <a:lnTo>
                    <a:pt x="122034" y="82448"/>
                  </a:lnTo>
                  <a:lnTo>
                    <a:pt x="42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39339" y="5935217"/>
              <a:ext cx="2065020" cy="864235"/>
            </a:xfrm>
            <a:custGeom>
              <a:avLst/>
              <a:gdLst/>
              <a:ahLst/>
              <a:cxnLst/>
              <a:rect l="l" t="t" r="r" b="b"/>
              <a:pathLst>
                <a:path w="2065020" h="864234">
                  <a:moveTo>
                    <a:pt x="2065019" y="0"/>
                  </a:moveTo>
                  <a:lnTo>
                    <a:pt x="0" y="0"/>
                  </a:lnTo>
                  <a:lnTo>
                    <a:pt x="0" y="864107"/>
                  </a:lnTo>
                  <a:lnTo>
                    <a:pt x="2065019" y="864107"/>
                  </a:lnTo>
                  <a:lnTo>
                    <a:pt x="2065019" y="0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9361" y="1207008"/>
            <a:ext cx="1325880" cy="85661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 marR="381635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Reset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22297" y="551687"/>
            <a:ext cx="1526540" cy="50990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TX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405699" y="100613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Built-in</a:t>
            </a:r>
            <a:r>
              <a:rPr sz="2400" spc="-75" dirty="0"/>
              <a:t> </a:t>
            </a:r>
            <a:r>
              <a:rPr sz="2400" spc="-5" dirty="0"/>
              <a:t>LED</a:t>
            </a:r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5433059" y="41909"/>
            <a:ext cx="2381250" cy="509905"/>
          </a:xfrm>
          <a:custGeom>
            <a:avLst/>
            <a:gdLst/>
            <a:ahLst/>
            <a:cxnLst/>
            <a:rect l="l" t="t" r="r" b="b"/>
            <a:pathLst>
              <a:path w="2381250" h="509905">
                <a:moveTo>
                  <a:pt x="2381249" y="0"/>
                </a:moveTo>
                <a:lnTo>
                  <a:pt x="0" y="0"/>
                </a:lnTo>
                <a:lnTo>
                  <a:pt x="0" y="509777"/>
                </a:lnTo>
                <a:lnTo>
                  <a:pt x="2381249" y="509777"/>
                </a:lnTo>
                <a:lnTo>
                  <a:pt x="2381249" y="0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11874" y="100613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Digital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80347" y="664463"/>
            <a:ext cx="2912110" cy="516890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Power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indicator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11283" y="1518666"/>
            <a:ext cx="1963420" cy="106616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6200" rIns="0" bIns="0" rtlCol="0">
            <a:spAutoFit/>
          </a:bodyPr>
          <a:lstStyle/>
          <a:p>
            <a:pPr marL="90805" marR="462915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Calibri"/>
                <a:cs typeface="Calibri"/>
              </a:rPr>
              <a:t>In-circuit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serial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programming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62743" y="3736847"/>
            <a:ext cx="1766570" cy="1096010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 marR="125095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Atmel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ATmega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73440" y="5368290"/>
            <a:ext cx="1766570" cy="50990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Analog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25590" y="5705094"/>
            <a:ext cx="1766570" cy="510540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7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Calibri"/>
                <a:cs typeface="Calibri"/>
              </a:rPr>
              <a:t>Power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59629" y="6127241"/>
            <a:ext cx="1766570" cy="50990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68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latin typeface="Calibri"/>
                <a:cs typeface="Calibri"/>
              </a:rPr>
              <a:t>DC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Power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8149" y="5999121"/>
            <a:ext cx="172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3.3 </a:t>
            </a:r>
            <a:r>
              <a:rPr sz="1800" b="1" spc="-5" dirty="0">
                <a:latin typeface="Calibri"/>
                <a:cs typeface="Calibri"/>
              </a:rPr>
              <a:t>volt low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dropout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regulator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6115" y="5403341"/>
            <a:ext cx="1765935" cy="123380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1120" rIns="0" bIns="0" rtlCol="0">
            <a:spAutoFit/>
          </a:bodyPr>
          <a:lstStyle/>
          <a:p>
            <a:pPr marL="90805" marR="459740">
              <a:lnSpc>
                <a:spcPct val="100000"/>
              </a:lnSpc>
              <a:spcBef>
                <a:spcPts val="560"/>
              </a:spcBef>
            </a:pPr>
            <a:r>
              <a:rPr sz="2400" b="1" dirty="0">
                <a:latin typeface="Calibri"/>
                <a:cs typeface="Calibri"/>
              </a:rPr>
              <a:t>16 Mhz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Crystal </a:t>
            </a:r>
            <a:r>
              <a:rPr sz="2400" b="1" dirty="0">
                <a:latin typeface="Calibri"/>
                <a:cs typeface="Calibri"/>
              </a:rPr>
              <a:t> Os</a:t>
            </a:r>
            <a:r>
              <a:rPr sz="2400" b="1" spc="-5" dirty="0">
                <a:latin typeface="Calibri"/>
                <a:cs typeface="Calibri"/>
              </a:rPr>
              <a:t>cilla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056" y="3736847"/>
            <a:ext cx="1964055" cy="509905"/>
          </a:xfrm>
          <a:custGeom>
            <a:avLst/>
            <a:gdLst/>
            <a:ahLst/>
            <a:cxnLst/>
            <a:rect l="l" t="t" r="r" b="b"/>
            <a:pathLst>
              <a:path w="1964055" h="509904">
                <a:moveTo>
                  <a:pt x="1963674" y="0"/>
                </a:moveTo>
                <a:lnTo>
                  <a:pt x="0" y="0"/>
                </a:lnTo>
                <a:lnTo>
                  <a:pt x="0" y="509777"/>
                </a:lnTo>
                <a:lnTo>
                  <a:pt x="1963674" y="509777"/>
                </a:lnTo>
                <a:lnTo>
                  <a:pt x="1963674" y="0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6124" y="3800772"/>
            <a:ext cx="143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4286" y="4708397"/>
            <a:ext cx="1681480" cy="50990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768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latin typeface="Calibri"/>
                <a:cs typeface="Calibri"/>
              </a:rPr>
              <a:t>Resettable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5718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Component</a:t>
            </a:r>
            <a:r>
              <a:rPr sz="4400" spc="-65" dirty="0"/>
              <a:t> </a:t>
            </a:r>
            <a:r>
              <a:rPr sz="4400" spc="-5" dirty="0"/>
              <a:t>Explanations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515965"/>
            <a:ext cx="10348595" cy="443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100" b="1" i="1" dirty="0">
                <a:latin typeface="Calibri"/>
                <a:cs typeface="Calibri"/>
              </a:rPr>
              <a:t>1.	</a:t>
            </a:r>
            <a:r>
              <a:rPr sz="2200" b="1" i="1" spc="-5" dirty="0">
                <a:latin typeface="Calibri"/>
                <a:cs typeface="Calibri"/>
              </a:rPr>
              <a:t>Digital I/O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pins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(0-13)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them </a:t>
            </a:r>
            <a:r>
              <a:rPr sz="2200" spc="-5" dirty="0">
                <a:latin typeface="Calibri"/>
                <a:cs typeface="Calibri"/>
              </a:rPr>
              <a:t>(3, </a:t>
            </a:r>
            <a:r>
              <a:rPr sz="2200" dirty="0">
                <a:latin typeface="Calibri"/>
                <a:cs typeface="Calibri"/>
              </a:rPr>
              <a:t>5,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6, 9,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 and </a:t>
            </a:r>
            <a:r>
              <a:rPr sz="2200" spc="-5" dirty="0">
                <a:latin typeface="Calibri"/>
                <a:cs typeface="Calibri"/>
              </a:rPr>
              <a:t>11)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 provide </a:t>
            </a:r>
            <a:r>
              <a:rPr sz="2200" dirty="0">
                <a:latin typeface="Calibri"/>
                <a:cs typeface="Calibri"/>
              </a:rPr>
              <a:t>PWM (Pulse Width </a:t>
            </a:r>
            <a:r>
              <a:rPr sz="2200" spc="-5" dirty="0">
                <a:latin typeface="Calibri"/>
                <a:cs typeface="Calibri"/>
              </a:rPr>
              <a:t>Modulation) output </a:t>
            </a:r>
            <a:r>
              <a:rPr sz="220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analogWrite()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(0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(RX)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(TX))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also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transmit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</a:t>
            </a:r>
            <a:r>
              <a:rPr sz="2200" spc="-5" dirty="0">
                <a:latin typeface="Calibri"/>
                <a:cs typeface="Calibri"/>
              </a:rPr>
              <a:t> serial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469265" marR="624840" indent="-457200">
              <a:lnSpc>
                <a:spcPct val="100000"/>
              </a:lnSpc>
              <a:tabLst>
                <a:tab pos="469265" algn="l"/>
              </a:tabLst>
            </a:pPr>
            <a:r>
              <a:rPr sz="1100" b="1" i="1" dirty="0">
                <a:latin typeface="Calibri"/>
                <a:cs typeface="Calibri"/>
              </a:rPr>
              <a:t>2.	</a:t>
            </a:r>
            <a:r>
              <a:rPr sz="2200" b="1" i="1" spc="-5" dirty="0">
                <a:latin typeface="Calibri"/>
                <a:cs typeface="Calibri"/>
              </a:rPr>
              <a:t>Power LED indicator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5" dirty="0">
                <a:latin typeface="Calibri"/>
                <a:cs typeface="Calibri"/>
              </a:rPr>
              <a:t>LED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lights </a:t>
            </a:r>
            <a:r>
              <a:rPr sz="2200" dirty="0">
                <a:latin typeface="Calibri"/>
                <a:cs typeface="Calibri"/>
              </a:rPr>
              <a:t>up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board is connected </a:t>
            </a:r>
            <a:r>
              <a:rPr sz="2200" dirty="0">
                <a:latin typeface="Calibri"/>
                <a:cs typeface="Calibri"/>
              </a:rPr>
              <a:t>to a power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source.</a:t>
            </a:r>
            <a:endParaRPr sz="2200">
              <a:latin typeface="Calibri"/>
              <a:cs typeface="Calibri"/>
            </a:endParaRPr>
          </a:p>
          <a:p>
            <a:pPr marL="469900" marR="520065" indent="-457200">
              <a:lnSpc>
                <a:spcPct val="100000"/>
              </a:lnSpc>
              <a:tabLst>
                <a:tab pos="469265" algn="l"/>
              </a:tabLst>
            </a:pPr>
            <a:r>
              <a:rPr sz="1100" b="1" i="1" dirty="0">
                <a:latin typeface="Calibri"/>
                <a:cs typeface="Calibri"/>
              </a:rPr>
              <a:t>3.	</a:t>
            </a:r>
            <a:r>
              <a:rPr sz="2200" b="1" i="1" spc="-5" dirty="0">
                <a:latin typeface="Calibri"/>
                <a:cs typeface="Calibri"/>
              </a:rPr>
              <a:t>ICSP Header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5" dirty="0">
                <a:latin typeface="Calibri"/>
                <a:cs typeface="Calibri"/>
              </a:rPr>
              <a:t>pins for “In-Circuit Serial Programming” which is </a:t>
            </a:r>
            <a:r>
              <a:rPr sz="2200" dirty="0">
                <a:latin typeface="Calibri"/>
                <a:cs typeface="Calibri"/>
              </a:rPr>
              <a:t>another method 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programming.</a:t>
            </a:r>
            <a:endParaRPr sz="2200">
              <a:latin typeface="Calibri"/>
              <a:cs typeface="Calibri"/>
            </a:endParaRPr>
          </a:p>
          <a:p>
            <a:pPr marL="583565" marR="147955" indent="-457200">
              <a:lnSpc>
                <a:spcPts val="2380"/>
              </a:lnSpc>
              <a:spcBef>
                <a:spcPts val="1035"/>
              </a:spcBef>
              <a:buSzPct val="81818"/>
              <a:buAutoNum type="arabicPeriod" startAt="4"/>
              <a:tabLst>
                <a:tab pos="583565" algn="l"/>
                <a:tab pos="584200" algn="l"/>
              </a:tabLst>
            </a:pPr>
            <a:r>
              <a:rPr sz="2200" b="1" i="1" spc="-5" dirty="0">
                <a:latin typeface="Calibri"/>
                <a:cs typeface="Calibri"/>
              </a:rPr>
              <a:t>ATmega328</a:t>
            </a:r>
            <a:r>
              <a:rPr sz="2200" b="1" i="1" spc="-1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chip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8-bit microcontroller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processes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sketch</a:t>
            </a:r>
            <a:r>
              <a:rPr sz="2200" spc="-5" dirty="0">
                <a:latin typeface="Calibri"/>
                <a:cs typeface="Calibri"/>
              </a:rPr>
              <a:t> you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programmed.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soul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board. 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helps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board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receive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transmit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command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signals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devices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Arduino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board.</a:t>
            </a:r>
            <a:endParaRPr sz="2200">
              <a:latin typeface="Calibri"/>
              <a:cs typeface="Calibri"/>
            </a:endParaRPr>
          </a:p>
          <a:p>
            <a:pPr marL="583565" marR="556260" indent="-457200" algn="just">
              <a:lnSpc>
                <a:spcPts val="2380"/>
              </a:lnSpc>
              <a:spcBef>
                <a:spcPts val="990"/>
              </a:spcBef>
              <a:buSzPct val="81818"/>
              <a:buAutoNum type="arabicPeriod" startAt="4"/>
              <a:tabLst>
                <a:tab pos="584200" algn="l"/>
              </a:tabLst>
            </a:pPr>
            <a:r>
              <a:rPr sz="2200" b="1" i="1" spc="-5" dirty="0">
                <a:latin typeface="Calibri"/>
                <a:cs typeface="Calibri"/>
              </a:rPr>
              <a:t>Analog input pins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5" dirty="0">
                <a:latin typeface="Calibri"/>
                <a:cs typeface="Calibri"/>
              </a:rPr>
              <a:t>pins (A0-A5)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take-in analog values </a:t>
            </a:r>
            <a:r>
              <a:rPr sz="2200" dirty="0">
                <a:latin typeface="Calibri"/>
                <a:cs typeface="Calibri"/>
              </a:rPr>
              <a:t>to be </a:t>
            </a:r>
            <a:r>
              <a:rPr sz="2200" spc="-5" dirty="0">
                <a:latin typeface="Calibri"/>
                <a:cs typeface="Calibri"/>
              </a:rPr>
              <a:t>converted </a:t>
            </a:r>
            <a:r>
              <a:rPr sz="2200" dirty="0">
                <a:latin typeface="Calibri"/>
                <a:cs typeface="Calibri"/>
              </a:rPr>
              <a:t>to be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represented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number </a:t>
            </a:r>
            <a:r>
              <a:rPr sz="2200" dirty="0">
                <a:latin typeface="Calibri"/>
                <a:cs typeface="Calibri"/>
              </a:rPr>
              <a:t>range </a:t>
            </a:r>
            <a:r>
              <a:rPr sz="2200" spc="-5" dirty="0">
                <a:latin typeface="Calibri"/>
                <a:cs typeface="Calibri"/>
              </a:rPr>
              <a:t>0-1023 through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Analog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Digital Converter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(ADC).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5718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Component</a:t>
            </a:r>
            <a:r>
              <a:rPr sz="4400" spc="-65" dirty="0"/>
              <a:t> </a:t>
            </a:r>
            <a:r>
              <a:rPr sz="4400" spc="-5" dirty="0"/>
              <a:t>Explanations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835764"/>
            <a:ext cx="10160635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226060" indent="-514984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1100" b="1" i="1" dirty="0">
                <a:latin typeface="Calibri"/>
                <a:cs typeface="Calibri"/>
              </a:rPr>
              <a:t>6.	</a:t>
            </a:r>
            <a:r>
              <a:rPr sz="2800" b="1" i="1" spc="-5" dirty="0">
                <a:latin typeface="Calibri"/>
                <a:cs typeface="Calibri"/>
              </a:rPr>
              <a:t>Power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Pins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supply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VIN</a:t>
            </a:r>
            <a:r>
              <a:rPr sz="2800" spc="-5" dirty="0">
                <a:latin typeface="Calibri"/>
                <a:cs typeface="Calibri"/>
              </a:rPr>
              <a:t> (voltage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Jack),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3.3V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5V.</a:t>
            </a:r>
            <a:endParaRPr sz="2800">
              <a:latin typeface="Calibri"/>
              <a:cs typeface="Calibri"/>
            </a:endParaRPr>
          </a:p>
          <a:p>
            <a:pPr marL="527050" marR="5080" indent="-514350">
              <a:lnSpc>
                <a:spcPct val="80000"/>
              </a:lnSpc>
              <a:spcBef>
                <a:spcPts val="1070"/>
              </a:spcBef>
              <a:buSzPct val="92857"/>
              <a:buAutoNum type="arabicPeriod" startAt="7"/>
              <a:tabLst>
                <a:tab pos="526415" algn="l"/>
                <a:tab pos="527050" algn="l"/>
                <a:tab pos="1096645" algn="l"/>
              </a:tabLst>
            </a:pPr>
            <a:r>
              <a:rPr sz="2800" b="1" i="1" spc="-5" dirty="0">
                <a:latin typeface="Calibri"/>
                <a:cs typeface="Calibri"/>
              </a:rPr>
              <a:t>DC	Power Jack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power source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(AC-to-DC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adapter 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battery) should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connected.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 between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6-20V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recommended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around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7-12V.</a:t>
            </a:r>
            <a:endParaRPr sz="2800">
              <a:latin typeface="Calibri"/>
              <a:cs typeface="Calibri"/>
            </a:endParaRPr>
          </a:p>
          <a:p>
            <a:pPr marL="527050" marR="556260" indent="-514984">
              <a:lnSpc>
                <a:spcPct val="80000"/>
              </a:lnSpc>
              <a:spcBef>
                <a:spcPts val="994"/>
              </a:spcBef>
              <a:buSzPct val="92857"/>
              <a:buAutoNum type="arabicPeriod" startAt="7"/>
              <a:tabLst>
                <a:tab pos="526415" algn="l"/>
                <a:tab pos="527050" algn="l"/>
                <a:tab pos="5257165" algn="l"/>
              </a:tabLst>
            </a:pPr>
            <a:r>
              <a:rPr sz="2800" dirty="0">
                <a:latin typeface="Calibri"/>
                <a:cs typeface="Calibri"/>
              </a:rPr>
              <a:t>3.3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volt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dropout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regulator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	</a:t>
            </a:r>
            <a:r>
              <a:rPr sz="2800" b="1" spc="-5" dirty="0">
                <a:solidFill>
                  <a:srgbClr val="202124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to derive </a:t>
            </a:r>
            <a:r>
              <a:rPr sz="2800" spc="-5" dirty="0">
                <a:solidFill>
                  <a:srgbClr val="202124"/>
                </a:solidFill>
                <a:latin typeface="Arial MT"/>
                <a:cs typeface="Arial MT"/>
              </a:rPr>
              <a:t>lower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output </a:t>
            </a:r>
            <a:r>
              <a:rPr sz="2800" spc="-76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voltages</a:t>
            </a:r>
            <a:r>
              <a:rPr sz="2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from</a:t>
            </a:r>
            <a:r>
              <a:rPr sz="2800" spc="-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main</a:t>
            </a:r>
            <a:r>
              <a:rPr sz="2800" spc="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supply</a:t>
            </a:r>
            <a:r>
              <a:rPr sz="2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or battery.</a:t>
            </a:r>
            <a:endParaRPr sz="2800">
              <a:latin typeface="Arial MT"/>
              <a:cs typeface="Arial MT"/>
            </a:endParaRPr>
          </a:p>
          <a:p>
            <a:pPr marL="526415" marR="1164590" indent="-514350">
              <a:lnSpc>
                <a:spcPct val="80000"/>
              </a:lnSpc>
              <a:spcBef>
                <a:spcPts val="1005"/>
              </a:spcBef>
              <a:buSzPct val="92857"/>
              <a:buAutoNum type="arabicPeriod" startAt="7"/>
              <a:tabLst>
                <a:tab pos="526415" algn="l"/>
                <a:tab pos="527050" algn="l"/>
              </a:tabLst>
            </a:pPr>
            <a:r>
              <a:rPr sz="2800" b="1" i="1" dirty="0">
                <a:latin typeface="Calibri"/>
                <a:cs typeface="Calibri"/>
              </a:rPr>
              <a:t>16 </a:t>
            </a:r>
            <a:r>
              <a:rPr sz="2800" b="1" i="1" spc="-5" dirty="0">
                <a:latin typeface="Calibri"/>
                <a:cs typeface="Calibri"/>
              </a:rPr>
              <a:t>Mhz Crystal Oscillator </a:t>
            </a:r>
            <a:r>
              <a:rPr sz="2800" b="1" i="1" dirty="0"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3C4043"/>
                </a:solidFill>
                <a:latin typeface="Arial"/>
                <a:cs typeface="Arial"/>
              </a:rPr>
              <a:t>aa</a:t>
            </a:r>
            <a:r>
              <a:rPr sz="2800" dirty="0">
                <a:solidFill>
                  <a:srgbClr val="3C4043"/>
                </a:solidFill>
                <a:latin typeface="Arial MT"/>
                <a:cs typeface="Arial MT"/>
              </a:rPr>
              <a:t>·suh·lei·tr)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5" dirty="0">
                <a:latin typeface="Calibri"/>
                <a:cs typeface="Calibri"/>
              </a:rPr>
              <a:t>clock that has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frequency of</a:t>
            </a:r>
            <a:r>
              <a:rPr sz="2800" dirty="0">
                <a:latin typeface="Calibri"/>
                <a:cs typeface="Calibri"/>
              </a:rPr>
              <a:t> 16MHz</a:t>
            </a:r>
            <a:endParaRPr sz="2800">
              <a:latin typeface="Calibri"/>
              <a:cs typeface="Calibri"/>
            </a:endParaRPr>
          </a:p>
          <a:p>
            <a:pPr marL="527050" marR="177165" indent="-514350">
              <a:lnSpc>
                <a:spcPct val="80000"/>
              </a:lnSpc>
              <a:spcBef>
                <a:spcPts val="1000"/>
              </a:spcBef>
              <a:buSzPct val="92857"/>
              <a:buAutoNum type="arabicPeriod" startAt="7"/>
              <a:tabLst>
                <a:tab pos="527050" algn="l"/>
              </a:tabLst>
            </a:pPr>
            <a:r>
              <a:rPr sz="2800" b="1" spc="-5" dirty="0">
                <a:latin typeface="Calibri"/>
                <a:cs typeface="Calibri"/>
              </a:rPr>
              <a:t>Resettable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02124"/>
                </a:solidFill>
                <a:latin typeface="Arial"/>
                <a:cs typeface="Arial"/>
              </a:rPr>
              <a:t>used</a:t>
            </a:r>
            <a:r>
              <a:rPr sz="2800" b="1" spc="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to</a:t>
            </a:r>
            <a:r>
              <a:rPr sz="2800" spc="-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protect</a:t>
            </a:r>
            <a:r>
              <a:rPr sz="2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against overcurrent faults</a:t>
            </a:r>
            <a:r>
              <a:rPr sz="2800" spc="-1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in </a:t>
            </a:r>
            <a:r>
              <a:rPr sz="2800" spc="-76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electronic</a:t>
            </a:r>
            <a:r>
              <a:rPr sz="2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02124"/>
                </a:solidFill>
                <a:latin typeface="Arial MT"/>
                <a:cs typeface="Arial MT"/>
              </a:rPr>
              <a:t>circuits.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0584"/>
            <a:ext cx="5718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Component</a:t>
            </a:r>
            <a:r>
              <a:rPr sz="4400" spc="-65" dirty="0"/>
              <a:t> </a:t>
            </a:r>
            <a:r>
              <a:rPr sz="4400" spc="-5" dirty="0"/>
              <a:t>Explanations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900534"/>
            <a:ext cx="10191115" cy="41173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27050" marR="72390" indent="-514350">
              <a:lnSpc>
                <a:spcPct val="79400"/>
              </a:lnSpc>
              <a:spcBef>
                <a:spcPts val="540"/>
              </a:spcBef>
              <a:buSzPct val="108333"/>
              <a:buAutoNum type="arabicPeriod" startAt="11"/>
              <a:tabLst>
                <a:tab pos="527050" algn="l"/>
              </a:tabLst>
            </a:pPr>
            <a:r>
              <a:rPr sz="2400" b="1" spc="-5" dirty="0">
                <a:latin typeface="Calibri"/>
                <a:cs typeface="Calibri"/>
              </a:rPr>
              <a:t>USB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serial </a:t>
            </a:r>
            <a:r>
              <a:rPr sz="2400" b="1" dirty="0">
                <a:latin typeface="Calibri"/>
                <a:cs typeface="Calibri"/>
              </a:rPr>
              <a:t>IC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USB serial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converter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chip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just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solution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allow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PC </a:t>
            </a:r>
            <a:r>
              <a:rPr sz="2400" spc="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software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allow application software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like the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Arduino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IDE to talk to a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device </a:t>
            </a:r>
            <a:r>
              <a:rPr sz="2400" spc="-53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via</a:t>
            </a:r>
            <a:r>
              <a:rPr sz="2400" spc="-1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software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comm</a:t>
            </a:r>
            <a:r>
              <a:rPr sz="2400" spc="-2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port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interface,</a:t>
            </a:r>
            <a:r>
              <a:rPr sz="2400" spc="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but using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USB</a:t>
            </a:r>
            <a:r>
              <a:rPr sz="2400" b="1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bus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send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 the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526415" marR="7620" indent="-514350">
              <a:lnSpc>
                <a:spcPct val="79600"/>
              </a:lnSpc>
              <a:spcBef>
                <a:spcPts val="860"/>
              </a:spcBef>
              <a:buSzPct val="108333"/>
              <a:buAutoNum type="arabicPeriod" startAt="11"/>
              <a:tabLst>
                <a:tab pos="527050" algn="l"/>
              </a:tabLst>
            </a:pPr>
            <a:r>
              <a:rPr sz="2400" b="1" i="1" spc="-5" dirty="0">
                <a:latin typeface="Calibri"/>
                <a:cs typeface="Calibri"/>
              </a:rPr>
              <a:t>USB port/jack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connect </a:t>
            </a:r>
            <a:r>
              <a:rPr sz="2400" dirty="0">
                <a:latin typeface="Calibri"/>
                <a:cs typeface="Calibri"/>
              </a:rPr>
              <a:t>with a USB </a:t>
            </a:r>
            <a:r>
              <a:rPr sz="2400" spc="-5" dirty="0">
                <a:latin typeface="Calibri"/>
                <a:cs typeface="Calibri"/>
              </a:rPr>
              <a:t>cable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board </a:t>
            </a:r>
            <a:r>
              <a:rPr sz="2400" dirty="0">
                <a:latin typeface="Calibri"/>
                <a:cs typeface="Calibri"/>
              </a:rPr>
              <a:t>to a PC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upload sketches or provide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voltage supply </a:t>
            </a:r>
            <a:r>
              <a:rPr sz="2400" dirty="0">
                <a:latin typeface="Calibri"/>
                <a:cs typeface="Calibri"/>
              </a:rPr>
              <a:t>to the </a:t>
            </a:r>
            <a:r>
              <a:rPr sz="2400" spc="-5" dirty="0">
                <a:latin typeface="Calibri"/>
                <a:cs typeface="Calibri"/>
              </a:rPr>
              <a:t>board. 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used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serial communication 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serial monitor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Arduino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  <a:p>
            <a:pPr marL="527050" marR="563880" indent="-514350">
              <a:lnSpc>
                <a:spcPct val="78900"/>
              </a:lnSpc>
              <a:spcBef>
                <a:spcPts val="880"/>
              </a:spcBef>
              <a:buSzPct val="108333"/>
              <a:buAutoNum type="arabicPeriod" startAt="11"/>
              <a:tabLst>
                <a:tab pos="527050" algn="l"/>
              </a:tabLst>
            </a:pPr>
            <a:r>
              <a:rPr sz="2400" b="1" i="1" spc="-5" dirty="0">
                <a:latin typeface="Calibri"/>
                <a:cs typeface="Calibri"/>
              </a:rPr>
              <a:t>Reset Button </a:t>
            </a:r>
            <a:r>
              <a:rPr sz="2400" dirty="0">
                <a:latin typeface="Calibri"/>
                <a:cs typeface="Calibri"/>
              </a:rPr>
              <a:t>– a </a:t>
            </a:r>
            <a:r>
              <a:rPr sz="2400" spc="-5" dirty="0">
                <a:latin typeface="Calibri"/>
                <a:cs typeface="Calibri"/>
              </a:rPr>
              <a:t>button </a:t>
            </a:r>
            <a:r>
              <a:rPr sz="2400" dirty="0">
                <a:latin typeface="Calibri"/>
                <a:cs typeface="Calibri"/>
              </a:rPr>
              <a:t>that is </a:t>
            </a:r>
            <a:r>
              <a:rPr sz="2400" spc="-5" dirty="0">
                <a:latin typeface="Calibri"/>
                <a:cs typeface="Calibri"/>
              </a:rPr>
              <a:t>pressed whenever you 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restart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sketch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board.</a:t>
            </a:r>
            <a:endParaRPr sz="24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29"/>
              </a:spcBef>
              <a:buSzPct val="108333"/>
              <a:buAutoNum type="arabicPeriod" startAt="11"/>
              <a:tabLst>
                <a:tab pos="527050" algn="l"/>
              </a:tabLst>
            </a:pPr>
            <a:r>
              <a:rPr sz="2400" b="1" spc="-5" dirty="0">
                <a:latin typeface="Calibri"/>
                <a:cs typeface="Calibri"/>
              </a:rPr>
              <a:t>TX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RX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LED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TX</a:t>
            </a:r>
            <a:r>
              <a:rPr sz="2400" b="1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02124"/>
                </a:solidFill>
                <a:latin typeface="Calibri"/>
                <a:cs typeface="Calibri"/>
              </a:rPr>
              <a:t>RX</a:t>
            </a:r>
            <a:r>
              <a:rPr sz="2400" b="1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-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 for</a:t>
            </a:r>
            <a:r>
              <a:rPr sz="2400" spc="-1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Transmit</a:t>
            </a:r>
            <a:r>
              <a:rPr sz="2400" spc="-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124"/>
                </a:solidFill>
                <a:latin typeface="Calibri"/>
                <a:cs typeface="Calibri"/>
              </a:rPr>
              <a:t>Receive</a:t>
            </a:r>
            <a:endParaRPr sz="2400">
              <a:latin typeface="Calibri"/>
              <a:cs typeface="Calibri"/>
            </a:endParaRPr>
          </a:p>
          <a:p>
            <a:pPr marL="527050" marR="5080" indent="-514350">
              <a:lnSpc>
                <a:spcPct val="78900"/>
              </a:lnSpc>
              <a:spcBef>
                <a:spcPts val="835"/>
              </a:spcBef>
              <a:buSzPct val="108333"/>
              <a:buAutoNum type="arabicPeriod" startAt="11"/>
              <a:tabLst>
                <a:tab pos="527050" algn="l"/>
              </a:tabLst>
            </a:pPr>
            <a:r>
              <a:rPr sz="2400" b="1" i="1" spc="-5" dirty="0">
                <a:latin typeface="Calibri"/>
                <a:cs typeface="Calibri"/>
              </a:rPr>
              <a:t>Built-in LED </a:t>
            </a:r>
            <a:r>
              <a:rPr sz="2400" dirty="0">
                <a:latin typeface="Calibri"/>
                <a:cs typeface="Calibri"/>
              </a:rPr>
              <a:t>– in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gain access or control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pin, you have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configuration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pin </a:t>
            </a:r>
            <a:r>
              <a:rPr sz="2400" dirty="0">
                <a:latin typeface="Calibri"/>
                <a:cs typeface="Calibri"/>
              </a:rPr>
              <a:t>13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connected </a:t>
            </a:r>
            <a:r>
              <a:rPr sz="2400" dirty="0">
                <a:latin typeface="Calibri"/>
                <a:cs typeface="Calibri"/>
              </a:rPr>
              <a:t>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1978</Words>
  <Application>Microsoft Office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MT</vt:lpstr>
      <vt:lpstr>Calibri</vt:lpstr>
      <vt:lpstr>Segoe UI</vt:lpstr>
      <vt:lpstr>Office Theme</vt:lpstr>
      <vt:lpstr>Introduction to Arduino Uno</vt:lpstr>
      <vt:lpstr>Intended Learning Outcomes</vt:lpstr>
      <vt:lpstr>What is Arduino?</vt:lpstr>
      <vt:lpstr>What is Arduino?</vt:lpstr>
      <vt:lpstr>Arduino Uno board provides the user with:</vt:lpstr>
      <vt:lpstr>Built-in LED</vt:lpstr>
      <vt:lpstr>Component Explanations</vt:lpstr>
      <vt:lpstr>Component Explanations</vt:lpstr>
      <vt:lpstr>Component Explanations</vt:lpstr>
      <vt:lpstr>Microcontroller</vt:lpstr>
      <vt:lpstr>PowerPoint Presentation</vt:lpstr>
      <vt:lpstr>Arduino software for the beginners</vt:lpstr>
      <vt:lpstr>PowerPoint Presentation</vt:lpstr>
      <vt:lpstr>Let's get started with programming</vt:lpstr>
      <vt:lpstr>Arduino Environment</vt:lpstr>
      <vt:lpstr>PowerPoint Presentation</vt:lpstr>
      <vt:lpstr>Output</vt:lpstr>
      <vt:lpstr>Programming</vt:lpstr>
      <vt:lpstr>setup()</vt:lpstr>
      <vt:lpstr>loop()</vt:lpstr>
      <vt:lpstr>digitalWrite()</vt:lpstr>
      <vt:lpstr>Example Code (digitalWrite())</vt:lpstr>
      <vt:lpstr>digitalRead()</vt:lpstr>
      <vt:lpstr>Example Code (digitalRead())</vt:lpstr>
      <vt:lpstr>analogRead()</vt:lpstr>
      <vt:lpstr>analogWrite()</vt:lpstr>
      <vt:lpstr>Variables</vt:lpstr>
      <vt:lpstr>Variable Scope</vt:lpstr>
      <vt:lpstr>Variable Scope</vt:lpstr>
      <vt:lpstr>Variable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 Uno</dc:title>
  <dc:creator>Jean Maitem</dc:creator>
  <cp:lastModifiedBy>Mahesh</cp:lastModifiedBy>
  <cp:revision>3</cp:revision>
  <dcterms:created xsi:type="dcterms:W3CDTF">2022-03-06T15:58:36Z</dcterms:created>
  <dcterms:modified xsi:type="dcterms:W3CDTF">2022-03-06T16:24:17Z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2022-03-06T00:00:00Z</vt:filetime>
  </property>
</Properties>
</file>