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7" r:id="rId11"/>
    <p:sldId id="268" r:id="rId12"/>
    <p:sldId id="269" r:id="rId13"/>
    <p:sldId id="270" r:id="rId14"/>
    <p:sldId id="278" r:id="rId15"/>
    <p:sldId id="276" r:id="rId16"/>
    <p:sldId id="277" r:id="rId17"/>
    <p:sldId id="279" r:id="rId18"/>
    <p:sldId id="280" r:id="rId19"/>
    <p:sldId id="281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4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60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9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1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2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2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9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7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8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7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9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5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4EB0-9692-4637-9ADF-652EFD5C3A9D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IPC USING </a:t>
            </a:r>
            <a:r>
              <a:rPr lang="en-US" dirty="0" smtClean="0">
                <a:solidFill>
                  <a:srgbClr val="FF0000"/>
                </a:solidFill>
              </a:rPr>
              <a:t>PIPES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MESSAGE QUEUES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Prepared by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Sharada</a:t>
            </a:r>
            <a:r>
              <a:rPr lang="en-US" dirty="0" smtClean="0"/>
              <a:t> M. Kori</a:t>
            </a:r>
          </a:p>
          <a:p>
            <a:r>
              <a:rPr lang="en-US" dirty="0" smtClean="0"/>
              <a:t>Associate Professor, Department of Computer Science &amp; Engineering, KLS GIT, </a:t>
            </a:r>
            <a:r>
              <a:rPr lang="en-US" dirty="0" err="1" smtClean="0"/>
              <a:t>Belagavi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0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27" y="0"/>
            <a:ext cx="8911687" cy="1280890"/>
          </a:xfrm>
        </p:spPr>
        <p:txBody>
          <a:bodyPr/>
          <a:lstStyle/>
          <a:p>
            <a:r>
              <a:rPr lang="en-US" dirty="0" smtClean="0"/>
              <a:t>Program: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098" y="1118840"/>
            <a:ext cx="7973121" cy="53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90692" y="2118733"/>
            <a:ext cx="6813395" cy="34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using message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allows messages to be passed between processes using either a single queue or several message queue.</a:t>
            </a:r>
          </a:p>
          <a:p>
            <a:r>
              <a:rPr lang="en-US" dirty="0" smtClean="0"/>
              <a:t>This is managed by system kernel. These messages are coordinated using an API.</a:t>
            </a:r>
          </a:p>
          <a:p>
            <a:r>
              <a:rPr lang="en-US" dirty="0" smtClean="0"/>
              <a:t>Functions used: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msgget(): </a:t>
            </a:r>
            <a:r>
              <a:rPr lang="en-US" dirty="0" smtClean="0"/>
              <a:t>to create a message queue.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msgsnd(): </a:t>
            </a:r>
            <a:r>
              <a:rPr lang="en-US" dirty="0" smtClean="0"/>
              <a:t>to add message to message queue.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msgrcv(): </a:t>
            </a:r>
            <a:r>
              <a:rPr lang="en-US" dirty="0" smtClean="0"/>
              <a:t>to retrieve message from message queue.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msgctl(): </a:t>
            </a:r>
            <a:r>
              <a:rPr lang="en-US" dirty="0" smtClean="0"/>
              <a:t>to delete the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Program1:</a:t>
            </a:r>
            <a:r>
              <a:rPr lang="en-US" dirty="0" smtClean="0"/>
              <a:t> the sender</a:t>
            </a:r>
          </a:p>
          <a:p>
            <a:pPr lvl="1"/>
            <a:r>
              <a:rPr lang="en-US" dirty="0" smtClean="0"/>
              <a:t>Create the message queue.</a:t>
            </a:r>
          </a:p>
          <a:p>
            <a:pPr lvl="1"/>
            <a:r>
              <a:rPr lang="en-US" dirty="0" smtClean="0"/>
              <a:t>Add data to the message queue.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7030A0"/>
                </a:solidFill>
              </a:rPr>
              <a:t>Program2:</a:t>
            </a:r>
            <a:r>
              <a:rPr lang="en-US" dirty="0" smtClean="0"/>
              <a:t> the receiver</a:t>
            </a:r>
          </a:p>
          <a:p>
            <a:pPr lvl="1"/>
            <a:r>
              <a:rPr lang="en-US" dirty="0" smtClean="0"/>
              <a:t>Retrieve data from message queue.</a:t>
            </a:r>
          </a:p>
          <a:p>
            <a:pPr lvl="1"/>
            <a:r>
              <a:rPr lang="en-US" dirty="0" smtClean="0"/>
              <a:t>Delete the message queue.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2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29" y="567159"/>
            <a:ext cx="10243595" cy="58683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i="1" dirty="0" err="1"/>
              <a:t>msgsnd</a:t>
            </a:r>
            <a:r>
              <a:rPr lang="en-US" b="1" i="1" dirty="0"/>
              <a:t>() </a:t>
            </a:r>
            <a:r>
              <a:rPr lang="en-US" dirty="0"/>
              <a:t>and </a:t>
            </a:r>
            <a:r>
              <a:rPr lang="en-US" b="1" i="1" dirty="0" err="1"/>
              <a:t>msgrcv</a:t>
            </a:r>
            <a:r>
              <a:rPr lang="en-US" b="1" i="1" dirty="0"/>
              <a:t>() </a:t>
            </a:r>
            <a:r>
              <a:rPr lang="en-US" dirty="0"/>
              <a:t>system calls are used, respectively, to send messages to, and receive messages from, a message queue. The calling process must have write permission on the message queue in order to send a message, and read permission to receive a message.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 err="1"/>
              <a:t>msgp</a:t>
            </a:r>
            <a:r>
              <a:rPr lang="en-US" dirty="0"/>
              <a:t> argument is a pointer to caller-defined structure of the following general form: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msgbuf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{</a:t>
            </a:r>
          </a:p>
          <a:p>
            <a:pPr marL="0" indent="0">
              <a:buNone/>
            </a:pPr>
            <a:r>
              <a:rPr lang="en-US" dirty="0" smtClean="0"/>
              <a:t>        long </a:t>
            </a:r>
            <a:r>
              <a:rPr lang="en-US" dirty="0" err="1" smtClean="0"/>
              <a:t>mtype</a:t>
            </a:r>
            <a:r>
              <a:rPr lang="en-US" dirty="0" smtClean="0"/>
              <a:t>;       /* message type, must be &gt; 0 */</a:t>
            </a:r>
          </a:p>
          <a:p>
            <a:pPr marL="0" indent="0">
              <a:buNone/>
            </a:pPr>
            <a:r>
              <a:rPr lang="en-US" dirty="0" smtClean="0"/>
              <a:t>        char </a:t>
            </a:r>
            <a:r>
              <a:rPr lang="en-US" dirty="0" err="1"/>
              <a:t>mtext</a:t>
            </a:r>
            <a:r>
              <a:rPr lang="en-US" dirty="0"/>
              <a:t>[1];    /* message data */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 err="1"/>
              <a:t>mtext</a:t>
            </a:r>
            <a:r>
              <a:rPr lang="en-US" dirty="0"/>
              <a:t> field is an array (or other structure) whose size is specified by </a:t>
            </a:r>
            <a:r>
              <a:rPr lang="en-US" b="1" i="1" dirty="0" err="1"/>
              <a:t>msgsz</a:t>
            </a:r>
            <a:r>
              <a:rPr lang="en-US" dirty="0"/>
              <a:t>, a nonnegative integer value. Messages of zero length (i.e., no </a:t>
            </a:r>
            <a:r>
              <a:rPr lang="en-US" dirty="0" err="1"/>
              <a:t>mtext</a:t>
            </a:r>
            <a:r>
              <a:rPr lang="en-US" dirty="0"/>
              <a:t> field) are permitted. The </a:t>
            </a:r>
            <a:r>
              <a:rPr lang="en-US" b="1" i="1" dirty="0" err="1"/>
              <a:t>mtype</a:t>
            </a:r>
            <a:r>
              <a:rPr lang="en-US" dirty="0"/>
              <a:t> field must have a strictly positive integer value. This value can be used by the receiving process for message </a:t>
            </a:r>
            <a:r>
              <a:rPr lang="en-US" dirty="0" smtClean="0"/>
              <a:t>selection.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dirty="0" err="1" smtClean="0"/>
              <a:t>msgsnd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err="1"/>
              <a:t>int</a:t>
            </a:r>
            <a:r>
              <a:rPr lang="en-IN" b="1" i="1" dirty="0"/>
              <a:t> </a:t>
            </a:r>
            <a:r>
              <a:rPr lang="en-IN" b="1" i="1" dirty="0" err="1"/>
              <a:t>msgsnd</a:t>
            </a:r>
            <a:r>
              <a:rPr lang="en-IN" b="1" i="1" dirty="0"/>
              <a:t>(</a:t>
            </a:r>
            <a:r>
              <a:rPr lang="en-IN" b="1" i="1" dirty="0" err="1"/>
              <a:t>int</a:t>
            </a:r>
            <a:r>
              <a:rPr lang="en-IN" b="1" i="1" dirty="0"/>
              <a:t> </a:t>
            </a:r>
            <a:r>
              <a:rPr lang="en-IN" b="1" i="1" dirty="0" err="1"/>
              <a:t>msqid</a:t>
            </a:r>
            <a:r>
              <a:rPr lang="en-IN" b="1" i="1" dirty="0"/>
              <a:t>, </a:t>
            </a:r>
            <a:r>
              <a:rPr lang="en-IN" b="1" i="1" dirty="0" err="1"/>
              <a:t>const</a:t>
            </a:r>
            <a:r>
              <a:rPr lang="en-IN" b="1" i="1" dirty="0"/>
              <a:t> void *</a:t>
            </a:r>
            <a:r>
              <a:rPr lang="en-IN" b="1" i="1" dirty="0" err="1"/>
              <a:t>msgp</a:t>
            </a:r>
            <a:r>
              <a:rPr lang="en-IN" b="1" i="1" dirty="0"/>
              <a:t>, </a:t>
            </a:r>
            <a:r>
              <a:rPr lang="en-IN" b="1" i="1" dirty="0" err="1"/>
              <a:t>size_t</a:t>
            </a:r>
            <a:r>
              <a:rPr lang="en-IN" b="1" i="1" dirty="0"/>
              <a:t> </a:t>
            </a:r>
            <a:r>
              <a:rPr lang="en-IN" b="1" i="1" dirty="0" err="1"/>
              <a:t>msgsz</a:t>
            </a:r>
            <a:r>
              <a:rPr lang="en-IN" b="1" i="1" dirty="0"/>
              <a:t>, </a:t>
            </a:r>
            <a:r>
              <a:rPr lang="en-IN" b="1" i="1" dirty="0" err="1"/>
              <a:t>int</a:t>
            </a:r>
            <a:r>
              <a:rPr lang="en-IN" b="1" i="1" dirty="0"/>
              <a:t> </a:t>
            </a:r>
            <a:r>
              <a:rPr lang="en-IN" b="1" i="1" dirty="0" err="1"/>
              <a:t>msgflg</a:t>
            </a:r>
            <a:r>
              <a:rPr lang="en-IN" b="1" i="1" dirty="0" smtClean="0"/>
              <a:t>);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The </a:t>
            </a:r>
            <a:r>
              <a:rPr lang="en-US" b="1" i="1" dirty="0" err="1"/>
              <a:t>msgsnd</a:t>
            </a:r>
            <a:r>
              <a:rPr lang="en-US" b="1" i="1" dirty="0"/>
              <a:t>() system call appends a copy of the message pointed to by </a:t>
            </a:r>
            <a:r>
              <a:rPr lang="en-US" b="1" i="1" dirty="0" err="1"/>
              <a:t>msgp</a:t>
            </a:r>
            <a:r>
              <a:rPr lang="en-US" b="1" i="1" dirty="0"/>
              <a:t> to the message queue whose identifier is specified by </a:t>
            </a:r>
            <a:r>
              <a:rPr lang="en-US" b="1" i="1" dirty="0" err="1"/>
              <a:t>msqid</a:t>
            </a:r>
            <a:r>
              <a:rPr lang="en-US" b="1" i="1" dirty="0"/>
              <a:t>. 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3330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dirty="0" err="1" smtClean="0"/>
              <a:t>msgrcv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err="1"/>
              <a:t>ssize_t</a:t>
            </a:r>
            <a:r>
              <a:rPr lang="en-IN" b="1" i="1" dirty="0"/>
              <a:t> </a:t>
            </a:r>
            <a:r>
              <a:rPr lang="en-IN" b="1" i="1" dirty="0" err="1"/>
              <a:t>msgrcv</a:t>
            </a:r>
            <a:r>
              <a:rPr lang="en-IN" b="1" i="1" dirty="0"/>
              <a:t>(</a:t>
            </a:r>
            <a:r>
              <a:rPr lang="en-IN" b="1" i="1" dirty="0" err="1"/>
              <a:t>int</a:t>
            </a:r>
            <a:r>
              <a:rPr lang="en-IN" b="1" i="1" dirty="0"/>
              <a:t> </a:t>
            </a:r>
            <a:r>
              <a:rPr lang="en-IN" b="1" i="1" dirty="0" err="1"/>
              <a:t>msqid</a:t>
            </a:r>
            <a:r>
              <a:rPr lang="en-IN" b="1" i="1" dirty="0"/>
              <a:t>, void *</a:t>
            </a:r>
            <a:r>
              <a:rPr lang="en-IN" b="1" i="1" dirty="0" err="1"/>
              <a:t>msgp</a:t>
            </a:r>
            <a:r>
              <a:rPr lang="en-IN" b="1" i="1" dirty="0"/>
              <a:t>, </a:t>
            </a:r>
            <a:r>
              <a:rPr lang="en-IN" b="1" i="1" dirty="0" err="1"/>
              <a:t>size_t</a:t>
            </a:r>
            <a:r>
              <a:rPr lang="en-IN" b="1" i="1" dirty="0"/>
              <a:t> </a:t>
            </a:r>
            <a:r>
              <a:rPr lang="en-IN" b="1" i="1" dirty="0" err="1"/>
              <a:t>msgsz</a:t>
            </a:r>
            <a:r>
              <a:rPr lang="en-IN" b="1" i="1" dirty="0"/>
              <a:t>, long </a:t>
            </a:r>
            <a:r>
              <a:rPr lang="en-IN" b="1" i="1" dirty="0" err="1" smtClean="0"/>
              <a:t>msgtyp,int</a:t>
            </a:r>
            <a:r>
              <a:rPr lang="en-IN" b="1" i="1" dirty="0" smtClean="0"/>
              <a:t> </a:t>
            </a:r>
            <a:r>
              <a:rPr lang="en-IN" b="1" i="1" dirty="0" err="1"/>
              <a:t>msgflg</a:t>
            </a:r>
            <a:r>
              <a:rPr lang="en-IN" b="1" i="1" dirty="0" smtClean="0"/>
              <a:t>);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The </a:t>
            </a:r>
            <a:r>
              <a:rPr lang="en-US" b="1" i="1" dirty="0" err="1"/>
              <a:t>msgrcv</a:t>
            </a:r>
            <a:r>
              <a:rPr lang="en-US" b="1" i="1" dirty="0"/>
              <a:t>() system call removes a message from the queue specified by </a:t>
            </a:r>
            <a:r>
              <a:rPr lang="en-US" b="1" i="1" dirty="0" err="1"/>
              <a:t>msqid</a:t>
            </a:r>
            <a:r>
              <a:rPr lang="en-US" b="1" i="1" dirty="0"/>
              <a:t> and places it in the buffer pointed to by </a:t>
            </a:r>
            <a:r>
              <a:rPr lang="en-US" b="1" i="1" dirty="0" err="1"/>
              <a:t>msgp</a:t>
            </a:r>
            <a:r>
              <a:rPr lang="en-US" b="1" i="1" dirty="0"/>
              <a:t>. 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0877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687" y="1258888"/>
            <a:ext cx="83343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49" y="520700"/>
            <a:ext cx="7736177" cy="59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2989"/>
          <a:stretch/>
        </p:blipFill>
        <p:spPr>
          <a:xfrm>
            <a:off x="3059255" y="2133600"/>
            <a:ext cx="7975315" cy="36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Inter-Process </a:t>
            </a:r>
            <a:r>
              <a:rPr lang="en-IN" dirty="0"/>
              <a:t>Communication (IPC)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Process:</a:t>
            </a:r>
            <a:r>
              <a:rPr lang="en-US" dirty="0" smtClean="0"/>
              <a:t> Program in execution.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process can be of two types: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Independent </a:t>
            </a:r>
            <a:r>
              <a:rPr lang="en-US" b="1" dirty="0">
                <a:solidFill>
                  <a:srgbClr val="FF0000"/>
                </a:solidFill>
              </a:rPr>
              <a:t>process.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Co-operating </a:t>
            </a:r>
            <a:r>
              <a:rPr lang="en-US" b="1" dirty="0">
                <a:solidFill>
                  <a:srgbClr val="FF0000"/>
                </a:solidFill>
              </a:rPr>
              <a:t>process.</a:t>
            </a:r>
          </a:p>
          <a:p>
            <a:r>
              <a:rPr lang="en-US" dirty="0" smtClean="0"/>
              <a:t>An </a:t>
            </a:r>
            <a:r>
              <a:rPr lang="en-US" b="1" dirty="0">
                <a:solidFill>
                  <a:srgbClr val="00B0F0"/>
                </a:solidFill>
              </a:rPr>
              <a:t>independent process is not affected by the execution of other processes </a:t>
            </a:r>
            <a:r>
              <a:rPr lang="en-US" dirty="0"/>
              <a:t>while a </a:t>
            </a:r>
            <a:r>
              <a:rPr lang="en-US" b="1" dirty="0">
                <a:solidFill>
                  <a:srgbClr val="00B050"/>
                </a:solidFill>
              </a:rPr>
              <a:t>co-operating process can be affected by other executing </a:t>
            </a:r>
            <a:r>
              <a:rPr lang="en-US" b="1" dirty="0" smtClean="0">
                <a:solidFill>
                  <a:srgbClr val="00B050"/>
                </a:solidFill>
              </a:rPr>
              <a:t>processes</a:t>
            </a:r>
            <a:r>
              <a:rPr lang="en-US" b="1" dirty="0">
                <a:solidFill>
                  <a:srgbClr val="00B050"/>
                </a:solidFill>
              </a:rPr>
              <a:t>. </a:t>
            </a:r>
          </a:p>
          <a:p>
            <a:r>
              <a:rPr lang="en-US" dirty="0" smtClean="0"/>
              <a:t>Processes </a:t>
            </a:r>
            <a:r>
              <a:rPr lang="en-US" dirty="0"/>
              <a:t>can communicate with each other </a:t>
            </a:r>
            <a:r>
              <a:rPr lang="en-US" dirty="0" smtClean="0"/>
              <a:t>through: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Shared </a:t>
            </a:r>
            <a:r>
              <a:rPr lang="en-US" b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Message </a:t>
            </a:r>
            <a:r>
              <a:rPr lang="en-US" b="1" dirty="0">
                <a:solidFill>
                  <a:srgbClr val="7030A0"/>
                </a:solidFill>
              </a:rPr>
              <a:t>passing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18" r="37045" b="7279"/>
          <a:stretch/>
        </p:blipFill>
        <p:spPr>
          <a:xfrm>
            <a:off x="3688469" y="2349661"/>
            <a:ext cx="4228615" cy="32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06" r="51003" b="8196"/>
          <a:stretch/>
        </p:blipFill>
        <p:spPr>
          <a:xfrm>
            <a:off x="3688469" y="2326511"/>
            <a:ext cx="3291065" cy="32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06" r="20330" b="43120"/>
          <a:stretch/>
        </p:blipFill>
        <p:spPr>
          <a:xfrm>
            <a:off x="3688469" y="2326511"/>
            <a:ext cx="5351359" cy="19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session students will be able to:</a:t>
            </a:r>
          </a:p>
          <a:p>
            <a:pPr lvl="1"/>
            <a:r>
              <a:rPr lang="en-US" dirty="0" smtClean="0"/>
              <a:t>Understand the concept of IPC.</a:t>
            </a:r>
          </a:p>
          <a:p>
            <a:pPr lvl="1"/>
            <a:r>
              <a:rPr lang="en-US" dirty="0" smtClean="0"/>
              <a:t>Implementing IPC using pipe and message queue.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0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</a:t>
            </a:r>
            <a:r>
              <a:rPr lang="en-IN" dirty="0"/>
              <a:t>. Richard </a:t>
            </a:r>
            <a:r>
              <a:rPr lang="en-IN" dirty="0" smtClean="0"/>
              <a:t>Stevens, Bill </a:t>
            </a:r>
            <a:r>
              <a:rPr lang="en-IN" dirty="0" err="1" smtClean="0"/>
              <a:t>Fenner</a:t>
            </a:r>
            <a:r>
              <a:rPr lang="en-IN" dirty="0" smtClean="0"/>
              <a:t>, Andrew M. </a:t>
            </a:r>
            <a:r>
              <a:rPr lang="en-IN" dirty="0" err="1" smtClean="0"/>
              <a:t>Rodoff</a:t>
            </a:r>
            <a:r>
              <a:rPr lang="en-IN" dirty="0" smtClean="0"/>
              <a:t>: “</a:t>
            </a:r>
            <a:r>
              <a:rPr lang="en-IN" dirty="0"/>
              <a:t>UNIX Network </a:t>
            </a:r>
            <a:r>
              <a:rPr lang="en-IN" dirty="0" smtClean="0"/>
              <a:t>Programming”. Volume 1, Third Edition, Pearson 2004.</a:t>
            </a:r>
          </a:p>
          <a:p>
            <a:r>
              <a:rPr lang="en-IN" dirty="0" smtClean="0"/>
              <a:t>Barry </a:t>
            </a:r>
            <a:r>
              <a:rPr lang="en-IN" dirty="0"/>
              <a:t>Nance: “Network Programming in C”, PHI 2002 3.Bob Quinn, Dave Shute: </a:t>
            </a:r>
            <a:r>
              <a:rPr lang="en-IN" dirty="0" smtClean="0"/>
              <a:t>“</a:t>
            </a:r>
            <a:r>
              <a:rPr lang="en-IN" dirty="0"/>
              <a:t>Windows Socket Network Programming”, Pearson 2003.</a:t>
            </a:r>
          </a:p>
          <a:p>
            <a:r>
              <a:rPr lang="en-IN" dirty="0" smtClean="0"/>
              <a:t>Richard </a:t>
            </a:r>
            <a:r>
              <a:rPr lang="en-IN" dirty="0"/>
              <a:t>Stevens: “UNIX Network Programming”. Volume 2, Second Edition.</a:t>
            </a:r>
          </a:p>
          <a:p>
            <a:r>
              <a:rPr lang="en-IN" dirty="0" smtClean="0"/>
              <a:t>James </a:t>
            </a:r>
            <a:r>
              <a:rPr lang="en-IN" dirty="0"/>
              <a:t>F Kurose and Keith W Ross, Computer Networking, A Top-Down Approach, Sixth </a:t>
            </a:r>
            <a:r>
              <a:rPr lang="en-IN" dirty="0" smtClean="0"/>
              <a:t>edition</a:t>
            </a:r>
            <a:r>
              <a:rPr lang="en-IN" dirty="0"/>
              <a:t>, Pearson,2017</a:t>
            </a:r>
          </a:p>
        </p:txBody>
      </p:sp>
    </p:spTree>
    <p:extLst>
      <p:ext uri="{BB962C8B-B14F-4D97-AF65-F5344CB8AC3E}">
        <p14:creationId xmlns:p14="http://schemas.microsoft.com/office/powerpoint/2010/main" val="35492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and Message Passing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</a:p>
          <a:p>
            <a:endParaRPr lang="en-IN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28" y="2453255"/>
            <a:ext cx="1981372" cy="2804403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</a:p>
          <a:p>
            <a:endParaRPr lang="en-IN" dirty="0"/>
          </a:p>
        </p:txBody>
      </p:sp>
      <p:pic>
        <p:nvPicPr>
          <p:cNvPr id="14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859" y="2453255"/>
            <a:ext cx="2487384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IPC Systems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POSIX: Shared Memory</a:t>
            </a:r>
          </a:p>
          <a:p>
            <a:r>
              <a:rPr lang="en-US" dirty="0" smtClean="0"/>
              <a:t>Mach: Message Passing</a:t>
            </a:r>
          </a:p>
          <a:p>
            <a:r>
              <a:rPr lang="en-US" dirty="0" smtClean="0"/>
              <a:t>Windows XP: Message Passing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7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Inter-process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90585"/>
          </a:xfrm>
        </p:spPr>
        <p:txBody>
          <a:bodyPr>
            <a:normAutofit/>
          </a:bodyPr>
          <a:lstStyle/>
          <a:p>
            <a:r>
              <a:rPr lang="en-US" dirty="0" smtClean="0"/>
              <a:t>Inter-process </a:t>
            </a:r>
            <a:r>
              <a:rPr lang="en-US" dirty="0"/>
              <a:t>communication (IPC) is set of interfaces, which is usually programmed in order for the programs to communicate between series of processes.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running programs concurrently in an Operating System.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the methods in IPC</a:t>
            </a:r>
            <a:r>
              <a:rPr lang="en-US" dirty="0" smtClean="0"/>
              <a:t>: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Pipes</a:t>
            </a:r>
            <a:r>
              <a:rPr lang="en-US" dirty="0"/>
              <a:t> (Same Process) </a:t>
            </a:r>
            <a:r>
              <a:rPr lang="en-US" dirty="0" smtClean="0"/>
              <a:t>– This </a:t>
            </a:r>
            <a:r>
              <a:rPr lang="en-US" dirty="0"/>
              <a:t>allows flow of data in one direction only. Analogous to simplex systems (Keyboard). Data from the output is usually buffered until input process receives it which must have a common origin</a:t>
            </a:r>
            <a:r>
              <a:rPr lang="en-US" dirty="0" smtClean="0"/>
              <a:t>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Message Queuing </a:t>
            </a:r>
            <a:r>
              <a:rPr lang="en-US" dirty="0" smtClean="0"/>
              <a:t>– This </a:t>
            </a:r>
            <a:r>
              <a:rPr lang="en-US" dirty="0"/>
              <a:t>allows messages to be passed between processes using either a single queue or several message queue. This is managed by system kernel these messages are coordinated using an API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Sockets</a:t>
            </a:r>
            <a:r>
              <a:rPr lang="en-US" dirty="0" smtClean="0"/>
              <a:t> – This method is mostly used to communicate over a network between a client and a server. It allows for a standard connection which is computer and OS independent.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2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1153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Prerequisites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Write system call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725" y="1392043"/>
            <a:ext cx="8915400" cy="533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b="1" dirty="0">
                <a:solidFill>
                  <a:srgbClr val="FF0000"/>
                </a:solidFill>
              </a:rPr>
              <a:t>syntax: </a:t>
            </a:r>
            <a:r>
              <a:rPr lang="en-US" b="1" dirty="0" err="1">
                <a:solidFill>
                  <a:srgbClr val="FF0000"/>
                </a:solidFill>
              </a:rPr>
              <a:t>ssize_t</a:t>
            </a:r>
            <a:r>
              <a:rPr lang="en-US" b="1" dirty="0">
                <a:solidFill>
                  <a:srgbClr val="FF0000"/>
                </a:solidFill>
              </a:rPr>
              <a:t> write(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void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b="1" dirty="0" err="1">
                <a:solidFill>
                  <a:srgbClr val="FF0000"/>
                </a:solidFill>
              </a:rPr>
              <a:t>buf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size_t</a:t>
            </a:r>
            <a:r>
              <a:rPr lang="en-US" b="1" dirty="0">
                <a:solidFill>
                  <a:srgbClr val="FF0000"/>
                </a:solidFill>
              </a:rPr>
              <a:t> count);</a:t>
            </a:r>
          </a:p>
          <a:p>
            <a:pPr marL="457200" lvl="1" indent="0">
              <a:buNone/>
            </a:pPr>
            <a:r>
              <a:rPr lang="en-US" dirty="0" smtClean="0"/>
              <a:t>write(1</a:t>
            </a:r>
            <a:r>
              <a:rPr lang="en-US" dirty="0"/>
              <a:t>,"Hello",5);  // prints Hello on Monitor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1153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Prerequisites: </a:t>
            </a:r>
            <a:r>
              <a:rPr lang="en-US" dirty="0" smtClean="0"/>
              <a:t>Read </a:t>
            </a:r>
            <a:r>
              <a:rPr lang="en-US" dirty="0"/>
              <a:t>system call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725" y="1392043"/>
            <a:ext cx="8915400" cy="533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//syntax: </a:t>
            </a:r>
            <a:r>
              <a:rPr lang="en-US" b="1" dirty="0" err="1">
                <a:solidFill>
                  <a:srgbClr val="00B050"/>
                </a:solidFill>
              </a:rPr>
              <a:t>ssize_t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read(</a:t>
            </a:r>
            <a:r>
              <a:rPr lang="en-US" b="1" dirty="0" err="1" smtClean="0">
                <a:solidFill>
                  <a:srgbClr val="00B050"/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fd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const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void </a:t>
            </a:r>
            <a:r>
              <a:rPr lang="en-US" b="1" dirty="0">
                <a:solidFill>
                  <a:srgbClr val="00B050"/>
                </a:solidFill>
              </a:rPr>
              <a:t>*</a:t>
            </a:r>
            <a:r>
              <a:rPr lang="en-US" b="1" dirty="0" err="1">
                <a:solidFill>
                  <a:srgbClr val="00B050"/>
                </a:solidFill>
              </a:rPr>
              <a:t>buf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size_t</a:t>
            </a:r>
            <a:r>
              <a:rPr lang="en-US" b="1" dirty="0">
                <a:solidFill>
                  <a:srgbClr val="00B050"/>
                </a:solidFill>
              </a:rPr>
              <a:t> count);</a:t>
            </a:r>
          </a:p>
          <a:p>
            <a:pPr marL="400050" lvl="1" indent="0">
              <a:buNone/>
            </a:pPr>
            <a:r>
              <a:rPr lang="en-US" dirty="0"/>
              <a:t>c</a:t>
            </a:r>
            <a:r>
              <a:rPr lang="en-US" dirty="0" smtClean="0"/>
              <a:t>har b[30];  // buffer size 30 characters</a:t>
            </a:r>
          </a:p>
          <a:p>
            <a:pPr marL="400050" lvl="1" indent="0">
              <a:buNone/>
            </a:pPr>
            <a:r>
              <a:rPr lang="en-US" dirty="0" smtClean="0"/>
              <a:t>read(0,b,10); // reads 10 characters from the buffer b</a:t>
            </a:r>
          </a:p>
          <a:p>
            <a:pPr marL="400050" lvl="1" indent="0">
              <a:buNone/>
            </a:pPr>
            <a:r>
              <a:rPr lang="en-US" dirty="0" smtClean="0"/>
              <a:t>write(1,b,10); // read content displayed on monitor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115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Prerequisites: </a:t>
            </a:r>
            <a:r>
              <a:rPr lang="en-US" dirty="0"/>
              <a:t>Creating child process using fork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02111"/>
            <a:ext cx="8915400" cy="56778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7030A0"/>
                </a:solidFill>
              </a:rPr>
              <a:t>fork() </a:t>
            </a:r>
            <a:r>
              <a:rPr lang="en-US" dirty="0" smtClean="0"/>
              <a:t>creates a new process by duplicating the calling process.</a:t>
            </a:r>
          </a:p>
          <a:p>
            <a:r>
              <a:rPr lang="en-US" dirty="0" smtClean="0"/>
              <a:t>The new process is referred to as the </a:t>
            </a:r>
            <a:r>
              <a:rPr lang="en-US" b="1" i="1" dirty="0" smtClean="0">
                <a:solidFill>
                  <a:srgbClr val="7030A0"/>
                </a:solidFill>
              </a:rPr>
              <a:t>child process.</a:t>
            </a:r>
          </a:p>
          <a:p>
            <a:r>
              <a:rPr lang="en-US" dirty="0" smtClean="0"/>
              <a:t>The calling process is referred to as </a:t>
            </a:r>
            <a:r>
              <a:rPr lang="en-US" b="1" i="1" dirty="0">
                <a:solidFill>
                  <a:srgbClr val="7030A0"/>
                </a:solidFill>
              </a:rPr>
              <a:t>parent process.</a:t>
            </a:r>
          </a:p>
          <a:p>
            <a:r>
              <a:rPr lang="en-US" dirty="0" smtClean="0"/>
              <a:t>The child process and the parent process run in </a:t>
            </a:r>
            <a:r>
              <a:rPr lang="en-US" b="1" dirty="0" smtClean="0">
                <a:solidFill>
                  <a:srgbClr val="00B050"/>
                </a:solidFill>
              </a:rPr>
              <a:t>separate memory space.</a:t>
            </a:r>
          </a:p>
          <a:p>
            <a:r>
              <a:rPr lang="en-US" dirty="0" smtClean="0"/>
              <a:t>At the time of fork() both memory spaces have the </a:t>
            </a:r>
            <a:r>
              <a:rPr lang="en-US" b="1" dirty="0" smtClean="0">
                <a:solidFill>
                  <a:srgbClr val="00B050"/>
                </a:solidFill>
              </a:rPr>
              <a:t>same content.</a:t>
            </a:r>
          </a:p>
          <a:p>
            <a:r>
              <a:rPr lang="en-US" dirty="0" smtClean="0"/>
              <a:t>Memory writes, file mappings and un-mappings performed by one of the processes </a:t>
            </a:r>
            <a:r>
              <a:rPr lang="en-US" b="1" dirty="0" smtClean="0">
                <a:solidFill>
                  <a:srgbClr val="00B050"/>
                </a:solidFill>
              </a:rPr>
              <a:t>do not affect the other.</a:t>
            </a:r>
          </a:p>
          <a:p>
            <a:r>
              <a:rPr lang="en-US" dirty="0" smtClean="0"/>
              <a:t>The child process is an exact duplicate of the parent process except for the following points:</a:t>
            </a:r>
          </a:p>
          <a:p>
            <a:pPr lvl="1"/>
            <a:r>
              <a:rPr lang="en-US" dirty="0" smtClean="0"/>
              <a:t>The child has its own unique process ID.</a:t>
            </a:r>
          </a:p>
          <a:p>
            <a:pPr lvl="1"/>
            <a:r>
              <a:rPr lang="en-US" dirty="0" smtClean="0"/>
              <a:t>This process ID does not match the ID of any existing process group or session.</a:t>
            </a:r>
          </a:p>
          <a:p>
            <a:r>
              <a:rPr lang="en-US" dirty="0"/>
              <a:t>f</a:t>
            </a:r>
            <a:r>
              <a:rPr lang="en-US" dirty="0" smtClean="0"/>
              <a:t>ork(): q= fork(); return three possible values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&lt; 0; error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=0; child process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&gt;0; parent process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1153"/>
            <a:ext cx="8911687" cy="1280890"/>
          </a:xfrm>
        </p:spPr>
        <p:txBody>
          <a:bodyPr/>
          <a:lstStyle/>
          <a:p>
            <a:r>
              <a:rPr lang="en-US" dirty="0" smtClean="0"/>
              <a:t>Inter-Process Communication using </a:t>
            </a:r>
            <a:r>
              <a:rPr lang="en-US" b="1" dirty="0" smtClean="0">
                <a:solidFill>
                  <a:srgbClr val="7030A0"/>
                </a:solidFill>
              </a:rPr>
              <a:t>pipe() </a:t>
            </a:r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725" y="1392043"/>
            <a:ext cx="8915400" cy="53321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pipe(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[2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Pipe:</a:t>
            </a:r>
            <a:r>
              <a:rPr lang="en-US" dirty="0" smtClean="0"/>
              <a:t> creates a unidirectional pipe(data channel) for the communication between two processes.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Pipe uses two file descriptors:</a:t>
            </a:r>
          </a:p>
          <a:p>
            <a:r>
              <a:rPr lang="en-US" dirty="0" smtClean="0"/>
              <a:t>Writing end –</a:t>
            </a:r>
            <a:r>
              <a:rPr lang="en-US" dirty="0" err="1" smtClean="0"/>
              <a:t>fd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Reading end- </a:t>
            </a:r>
            <a:r>
              <a:rPr lang="en-US" dirty="0" err="1" smtClean="0"/>
              <a:t>fd</a:t>
            </a:r>
            <a:r>
              <a:rPr lang="en-US" dirty="0" smtClean="0"/>
              <a:t>[0]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342</TotalTime>
  <Words>1038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IMPLEMENTING IPC USING PIPES AND MESSAGE QUEUES</vt:lpstr>
      <vt:lpstr>Inter-Process Communication (IPC)</vt:lpstr>
      <vt:lpstr>Shared Memory and Message Passing</vt:lpstr>
      <vt:lpstr>Example of IPC Systems</vt:lpstr>
      <vt:lpstr>Methods in Inter-process Communication</vt:lpstr>
      <vt:lpstr>Prerequisites: Write system call </vt:lpstr>
      <vt:lpstr>Prerequisites: Read system call </vt:lpstr>
      <vt:lpstr>Prerequisites: Creating child process using fork  </vt:lpstr>
      <vt:lpstr>Inter-Process Communication using pipe() function</vt:lpstr>
      <vt:lpstr>Program:</vt:lpstr>
      <vt:lpstr>Output</vt:lpstr>
      <vt:lpstr>IPC using message queue</vt:lpstr>
      <vt:lpstr>Steps</vt:lpstr>
      <vt:lpstr>PowerPoint Presentation</vt:lpstr>
      <vt:lpstr>Prerequisites: msgsnd()</vt:lpstr>
      <vt:lpstr>Prerequisites: msgrcv()</vt:lpstr>
      <vt:lpstr>PowerPoint Presentation</vt:lpstr>
      <vt:lpstr>PowerPoint Presentation</vt:lpstr>
      <vt:lpstr>PowerPoint Presentation</vt:lpstr>
      <vt:lpstr>Sender</vt:lpstr>
      <vt:lpstr>Receiver</vt:lpstr>
      <vt:lpstr>Output</vt:lpstr>
      <vt:lpstr>Learning outcomes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created xsi:type="dcterms:W3CDTF">2022-10-14T06:44:33Z</dcterms:created>
  <dcterms:modified xsi:type="dcterms:W3CDTF">2022-10-18T10:03:26Z</dcterms:modified>
</cp:coreProperties>
</file>