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8" r:id="rId9"/>
    <p:sldId id="281" r:id="rId10"/>
    <p:sldId id="283" r:id="rId11"/>
    <p:sldId id="289" r:id="rId12"/>
    <p:sldId id="282" r:id="rId13"/>
    <p:sldId id="284" r:id="rId14"/>
    <p:sldId id="287" r:id="rId15"/>
    <p:sldId id="286" r:id="rId16"/>
    <p:sldId id="285" r:id="rId17"/>
    <p:sldId id="290" r:id="rId18"/>
    <p:sldId id="29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4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60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9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1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2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2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9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7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7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9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5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44718"/>
            <a:ext cx="8915399" cy="403266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Implementing client server communication using socket programming that uses connection oriented protocol at transport layer.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Prepared by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Dr. </a:t>
            </a:r>
            <a:r>
              <a:rPr lang="en-US" b="1" dirty="0" err="1" smtClean="0">
                <a:solidFill>
                  <a:srgbClr val="FFC000"/>
                </a:solidFill>
              </a:rPr>
              <a:t>Sharada</a:t>
            </a:r>
            <a:r>
              <a:rPr lang="en-US" b="1" dirty="0" smtClean="0">
                <a:solidFill>
                  <a:srgbClr val="FFC000"/>
                </a:solidFill>
              </a:rPr>
              <a:t> M. Kori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Associate Professor, Department of Computer Science &amp; Engineering, KLS GIT, </a:t>
            </a:r>
            <a:r>
              <a:rPr lang="en-US" b="1" dirty="0" err="1" smtClean="0">
                <a:solidFill>
                  <a:srgbClr val="FFC000"/>
                </a:solidFill>
              </a:rPr>
              <a:t>Belagavi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Stages for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300" b="1" dirty="0">
                <a:solidFill>
                  <a:srgbClr val="7030A0"/>
                </a:solidFill>
              </a:rPr>
              <a:t>5. Accept:</a:t>
            </a:r>
          </a:p>
          <a:p>
            <a:pPr marL="0" indent="0" algn="just">
              <a:buNone/>
            </a:pP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new_socket</a:t>
            </a:r>
            <a:r>
              <a:rPr lang="en-IN" b="1" dirty="0">
                <a:solidFill>
                  <a:srgbClr val="00B050"/>
                </a:solidFill>
              </a:rPr>
              <a:t>= accept(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sockfd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struct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sockaddr</a:t>
            </a:r>
            <a:r>
              <a:rPr lang="en-IN" b="1" dirty="0">
                <a:solidFill>
                  <a:srgbClr val="00B050"/>
                </a:solidFill>
              </a:rPr>
              <a:t> *</a:t>
            </a:r>
            <a:r>
              <a:rPr lang="en-IN" b="1" dirty="0" err="1">
                <a:solidFill>
                  <a:srgbClr val="00B050"/>
                </a:solidFill>
              </a:rPr>
              <a:t>addr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socklen_t</a:t>
            </a:r>
            <a:r>
              <a:rPr lang="en-IN" b="1" dirty="0">
                <a:solidFill>
                  <a:srgbClr val="00B050"/>
                </a:solidFill>
              </a:rPr>
              <a:t> *</a:t>
            </a:r>
            <a:r>
              <a:rPr lang="en-IN" b="1" dirty="0" err="1">
                <a:solidFill>
                  <a:srgbClr val="00B050"/>
                </a:solidFill>
              </a:rPr>
              <a:t>addrlen</a:t>
            </a:r>
            <a:r>
              <a:rPr lang="en-IN" b="1" dirty="0">
                <a:solidFill>
                  <a:srgbClr val="00B050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IN" dirty="0"/>
              <a:t>It  extracts  the  first  connection  request  on  the  queue  of  pending  connections  for  the  listening</a:t>
            </a:r>
          </a:p>
          <a:p>
            <a:pPr marL="0" indent="0" algn="just">
              <a:buNone/>
            </a:pPr>
            <a:r>
              <a:rPr lang="en-IN" dirty="0"/>
              <a:t>socket, </a:t>
            </a:r>
            <a:r>
              <a:rPr lang="en-IN" dirty="0" err="1"/>
              <a:t>sockfd</a:t>
            </a:r>
            <a:r>
              <a:rPr lang="en-IN" dirty="0"/>
              <a:t>,  creates a new connected socket, and returns a new  file descriptor  referring to</a:t>
            </a:r>
          </a:p>
          <a:p>
            <a:pPr marL="0" indent="0" algn="just">
              <a:buNone/>
            </a:pPr>
            <a:r>
              <a:rPr lang="en-IN" dirty="0"/>
              <a:t>that  socket.  At  this  point,  connection  is  established  between  client  and  server,  and  they  are</a:t>
            </a:r>
          </a:p>
          <a:p>
            <a:pPr marL="0" indent="0" algn="just">
              <a:buNone/>
            </a:pPr>
            <a:r>
              <a:rPr lang="en-IN" dirty="0"/>
              <a:t>ready to transfer data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23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Stages for Client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Socket </a:t>
            </a:r>
            <a:r>
              <a:rPr lang="en-IN" b="1" dirty="0">
                <a:solidFill>
                  <a:srgbClr val="7030A0"/>
                </a:solidFill>
              </a:rPr>
              <a:t>connection</a:t>
            </a:r>
            <a:r>
              <a:rPr lang="en-IN" dirty="0"/>
              <a:t>: Exactly same as that of server’s socket </a:t>
            </a:r>
            <a:r>
              <a:rPr lang="en-IN" dirty="0" smtClean="0"/>
              <a:t>creation.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Connect</a:t>
            </a:r>
            <a:r>
              <a:rPr lang="en-IN" b="1" dirty="0">
                <a:solidFill>
                  <a:srgbClr val="7030A0"/>
                </a:solidFill>
              </a:rPr>
              <a:t>:</a:t>
            </a:r>
            <a:r>
              <a:rPr lang="en-IN" dirty="0"/>
              <a:t> </a:t>
            </a:r>
            <a:r>
              <a:rPr lang="en-IN" dirty="0" smtClean="0"/>
              <a:t>The connect</a:t>
            </a:r>
            <a:r>
              <a:rPr lang="en-IN" dirty="0"/>
              <a:t>() system call connects the socket referred to by the file descriptor </a:t>
            </a:r>
            <a:r>
              <a:rPr lang="en-IN" dirty="0" err="1"/>
              <a:t>sockfd</a:t>
            </a:r>
            <a:r>
              <a:rPr lang="en-IN" dirty="0"/>
              <a:t> to </a:t>
            </a:r>
            <a:r>
              <a:rPr lang="en-IN" dirty="0" smtClean="0"/>
              <a:t>the address </a:t>
            </a:r>
            <a:r>
              <a:rPr lang="en-IN" dirty="0"/>
              <a:t>specified by </a:t>
            </a:r>
            <a:r>
              <a:rPr lang="en-IN" dirty="0" err="1"/>
              <a:t>addr</a:t>
            </a:r>
            <a:r>
              <a:rPr lang="en-IN" dirty="0"/>
              <a:t>. Server’s address and port is specified in </a:t>
            </a:r>
            <a:r>
              <a:rPr lang="en-IN" dirty="0" err="1"/>
              <a:t>addr</a:t>
            </a:r>
            <a:r>
              <a:rPr lang="en-IN" dirty="0" smtClean="0"/>
              <a:t>. </a:t>
            </a:r>
            <a:endParaRPr lang="en-IN" dirty="0"/>
          </a:p>
          <a:p>
            <a:pPr marL="0" indent="0">
              <a:buNone/>
            </a:pP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connect(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sockfd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const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struct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sockaddr</a:t>
            </a:r>
            <a:r>
              <a:rPr lang="en-IN" b="1" dirty="0">
                <a:solidFill>
                  <a:srgbClr val="00B050"/>
                </a:solidFill>
              </a:rPr>
              <a:t> *</a:t>
            </a:r>
            <a:r>
              <a:rPr lang="en-IN" b="1" dirty="0" err="1">
                <a:solidFill>
                  <a:srgbClr val="00B050"/>
                </a:solidFill>
              </a:rPr>
              <a:t>addr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socklen_t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addrlen</a:t>
            </a:r>
            <a:r>
              <a:rPr lang="en-IN" b="1" dirty="0">
                <a:solidFill>
                  <a:srgbClr val="00B050"/>
                </a:solidFill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8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TCP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If we are creating a connection between client and server using TCP then it has few </a:t>
            </a:r>
            <a:r>
              <a:rPr lang="en-IN" dirty="0" smtClean="0"/>
              <a:t>functionality like</a:t>
            </a:r>
            <a:r>
              <a:rPr lang="en-IN" dirty="0"/>
              <a:t>, </a:t>
            </a:r>
            <a:r>
              <a:rPr lang="en-IN" b="1" dirty="0">
                <a:solidFill>
                  <a:srgbClr val="00B0F0"/>
                </a:solidFill>
              </a:rPr>
              <a:t>TCP is suited for applications that require high reliability, and transmission time is </a:t>
            </a:r>
            <a:r>
              <a:rPr lang="en-IN" b="1" dirty="0" smtClean="0">
                <a:solidFill>
                  <a:srgbClr val="00B0F0"/>
                </a:solidFill>
              </a:rPr>
              <a:t>relatively less </a:t>
            </a:r>
            <a:r>
              <a:rPr lang="en-IN" b="1" dirty="0">
                <a:solidFill>
                  <a:srgbClr val="00B0F0"/>
                </a:solidFill>
              </a:rPr>
              <a:t>critical</a:t>
            </a:r>
            <a:r>
              <a:rPr lang="en-IN" b="1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It is used by other protocols like HTTP, HTTPs, FTP, SMTP, Telnet.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TCP 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rearranges data 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packets  in  the  order  specified.  </a:t>
            </a:r>
            <a:endParaRPr lang="en-IN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dirty="0" smtClean="0"/>
              <a:t>There  </a:t>
            </a:r>
            <a:r>
              <a:rPr lang="en-IN" dirty="0"/>
              <a:t>is  absolute  guarantee  that  the  </a:t>
            </a:r>
            <a:r>
              <a:rPr lang="en-IN" b="1" dirty="0">
                <a:solidFill>
                  <a:srgbClr val="00B0F0"/>
                </a:solidFill>
              </a:rPr>
              <a:t>data  </a:t>
            </a:r>
            <a:r>
              <a:rPr lang="en-IN" b="1" dirty="0">
                <a:solidFill>
                  <a:srgbClr val="00B0F0"/>
                </a:solidFill>
              </a:rPr>
              <a:t>transferred remains </a:t>
            </a:r>
            <a:r>
              <a:rPr lang="en-IN" b="1" dirty="0">
                <a:solidFill>
                  <a:srgbClr val="00B0F0"/>
                </a:solidFill>
              </a:rPr>
              <a:t>intact and arrives in the same order in which it was sent. </a:t>
            </a:r>
            <a:endParaRPr lang="en-IN" b="1" dirty="0">
              <a:solidFill>
                <a:srgbClr val="00B0F0"/>
              </a:solidFill>
            </a:endParaRPr>
          </a:p>
          <a:p>
            <a:pPr algn="just"/>
            <a:r>
              <a:rPr lang="en-IN" dirty="0" smtClean="0"/>
              <a:t>TCP </a:t>
            </a:r>
            <a:r>
              <a:rPr lang="en-IN" dirty="0"/>
              <a:t>does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Flow Control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requires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three packets to set  up a socket  connection,</a:t>
            </a:r>
            <a:r>
              <a:rPr lang="en-IN" dirty="0"/>
              <a:t> before any user data  can be sent.  </a:t>
            </a:r>
            <a:endParaRPr lang="en-IN" dirty="0" smtClean="0"/>
          </a:p>
          <a:p>
            <a:pPr algn="just"/>
            <a:r>
              <a:rPr lang="en-IN" dirty="0" smtClean="0"/>
              <a:t>TCP handles  </a:t>
            </a:r>
            <a:r>
              <a:rPr lang="en-IN" b="1" dirty="0">
                <a:solidFill>
                  <a:srgbClr val="00B0F0"/>
                </a:solidFill>
              </a:rPr>
              <a:t>reliability  and  congestion  control.  </a:t>
            </a:r>
            <a:endParaRPr lang="en-IN" b="1" dirty="0">
              <a:solidFill>
                <a:srgbClr val="00B0F0"/>
              </a:solidFill>
            </a:endParaRPr>
          </a:p>
          <a:p>
            <a:pPr algn="just"/>
            <a:r>
              <a:rPr lang="en-IN" dirty="0" smtClean="0"/>
              <a:t>It  </a:t>
            </a:r>
            <a:r>
              <a:rPr lang="en-IN" dirty="0"/>
              <a:t>also  does 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  checking  and  error  recovery</a:t>
            </a:r>
            <a:r>
              <a:rPr lang="en-IN" dirty="0" smtClean="0"/>
              <a:t>. Erroneous </a:t>
            </a:r>
            <a:r>
              <a:rPr lang="en-IN" dirty="0"/>
              <a:t>packets are retransmitted from the source to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369776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99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Algorithm: </a:t>
            </a:r>
            <a:r>
              <a:rPr lang="en-IN" sz="4000" b="1" dirty="0"/>
              <a:t>Server</a:t>
            </a:r>
            <a:br>
              <a:rPr lang="en-IN" sz="4000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8922" y="861391"/>
            <a:ext cx="9695690" cy="58276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>
                <a:solidFill>
                  <a:srgbClr val="7030A0"/>
                </a:solidFill>
              </a:rPr>
              <a:t>1.Start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2.Create a socket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3.If socket creation failed</a:t>
            </a:r>
          </a:p>
          <a:p>
            <a:pPr marL="0" indent="0" algn="just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smtClean="0">
                <a:solidFill>
                  <a:srgbClr val="FF0000"/>
                </a:solidFill>
              </a:rPr>
              <a:t>Write </a:t>
            </a:r>
            <a:r>
              <a:rPr lang="en-IN" b="1" dirty="0">
                <a:solidFill>
                  <a:srgbClr val="FF0000"/>
                </a:solidFill>
              </a:rPr>
              <a:t>Error Message</a:t>
            </a:r>
          </a:p>
          <a:p>
            <a:pPr marL="0" indent="0"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		Goto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4.Assign IP and Port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5.Bind the created socket to IP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6.If socket bind fails</a:t>
            </a:r>
          </a:p>
          <a:p>
            <a:pPr marL="0" indent="0" algn="just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smtClean="0">
                <a:solidFill>
                  <a:srgbClr val="FF0000"/>
                </a:solidFill>
              </a:rPr>
              <a:t>Write </a:t>
            </a:r>
            <a:r>
              <a:rPr lang="en-IN" b="1" dirty="0">
                <a:solidFill>
                  <a:srgbClr val="FF0000"/>
                </a:solidFill>
              </a:rPr>
              <a:t>error message</a:t>
            </a:r>
          </a:p>
          <a:p>
            <a:pPr marL="0" indent="0"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		</a:t>
            </a:r>
            <a:r>
              <a:rPr lang="en-IN" b="1" dirty="0">
                <a:solidFill>
                  <a:srgbClr val="FF0000"/>
                </a:solidFill>
              </a:rPr>
              <a:t>G</a:t>
            </a:r>
            <a:r>
              <a:rPr lang="en-IN" b="1" dirty="0" smtClean="0">
                <a:solidFill>
                  <a:srgbClr val="FF0000"/>
                </a:solidFill>
              </a:rPr>
              <a:t>oto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7.Accept the data packet from client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8.If accept fails</a:t>
            </a:r>
          </a:p>
          <a:p>
            <a:pPr marL="0" indent="0" algn="just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smtClean="0">
                <a:solidFill>
                  <a:srgbClr val="FF0000"/>
                </a:solidFill>
              </a:rPr>
              <a:t>Write Error</a:t>
            </a:r>
          </a:p>
          <a:p>
            <a:pPr marL="0" indent="0" algn="just">
              <a:buNone/>
            </a:pPr>
            <a:r>
              <a:rPr lang="en-IN" dirty="0" smtClean="0"/>
              <a:t>		</a:t>
            </a:r>
            <a:r>
              <a:rPr lang="en-IN" b="1" dirty="0" smtClean="0">
                <a:solidFill>
                  <a:srgbClr val="FF0000"/>
                </a:solidFill>
              </a:rPr>
              <a:t>Goto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</a:p>
          <a:p>
            <a:pPr marL="0" indent="0" algn="just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6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429" y="774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Algorithm: Server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342" y="717901"/>
            <a:ext cx="8915400" cy="6010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rgbClr val="7030A0"/>
                </a:solidFill>
              </a:rPr>
              <a:t>9.While </a:t>
            </a:r>
            <a:r>
              <a:rPr lang="en-IN" sz="2800" b="1" dirty="0">
                <a:solidFill>
                  <a:srgbClr val="7030A0"/>
                </a:solidFill>
              </a:rPr>
              <a:t>True: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7030A0"/>
                </a:solidFill>
              </a:rPr>
              <a:t>Read the message from client and copy it in buffer Write </a:t>
            </a:r>
            <a:r>
              <a:rPr lang="en-IN" sz="2800" b="1" dirty="0" smtClean="0">
                <a:solidFill>
                  <a:srgbClr val="7030A0"/>
                </a:solidFill>
              </a:rPr>
              <a:t>buffer which </a:t>
            </a:r>
            <a:r>
              <a:rPr lang="en-IN" sz="2800" b="1" dirty="0">
                <a:solidFill>
                  <a:srgbClr val="7030A0"/>
                </a:solidFill>
              </a:rPr>
              <a:t>contains the client contents Copy server message in </a:t>
            </a:r>
            <a:r>
              <a:rPr lang="en-IN" sz="2800" b="1" dirty="0" smtClean="0">
                <a:solidFill>
                  <a:srgbClr val="7030A0"/>
                </a:solidFill>
              </a:rPr>
              <a:t>the buffer and send </a:t>
            </a:r>
            <a:r>
              <a:rPr lang="en-IN" sz="2800" b="1" dirty="0">
                <a:solidFill>
                  <a:srgbClr val="7030A0"/>
                </a:solidFill>
              </a:rPr>
              <a:t>that buffer to </a:t>
            </a:r>
            <a:r>
              <a:rPr lang="en-IN" sz="2800" b="1" dirty="0" smtClean="0">
                <a:solidFill>
                  <a:srgbClr val="7030A0"/>
                </a:solidFill>
              </a:rPr>
              <a:t>client 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if </a:t>
            </a:r>
            <a:r>
              <a:rPr lang="en-IN" sz="2800" b="1" dirty="0" err="1">
                <a:solidFill>
                  <a:srgbClr val="FFFF00"/>
                </a:solidFill>
              </a:rPr>
              <a:t>msg</a:t>
            </a:r>
            <a:r>
              <a:rPr lang="en-IN" sz="2800" b="1" dirty="0">
                <a:solidFill>
                  <a:srgbClr val="FFFF00"/>
                </a:solidFill>
              </a:rPr>
              <a:t> contains </a:t>
            </a:r>
            <a:r>
              <a:rPr lang="en-IN" sz="2800" b="1" dirty="0" smtClean="0">
                <a:solidFill>
                  <a:srgbClr val="FFFF00"/>
                </a:solidFill>
              </a:rPr>
              <a:t>exit 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00"/>
                </a:solidFill>
              </a:rPr>
              <a:t>	</a:t>
            </a:r>
            <a:r>
              <a:rPr lang="en-IN" sz="2800" b="1" dirty="0" smtClean="0">
                <a:solidFill>
                  <a:srgbClr val="FFFF00"/>
                </a:solidFill>
              </a:rPr>
              <a:t>End </a:t>
            </a:r>
            <a:r>
              <a:rPr lang="en-IN" sz="2800" b="1" dirty="0">
                <a:solidFill>
                  <a:srgbClr val="FFFF00"/>
                </a:solidFill>
              </a:rPr>
              <a:t>the Chat.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	Break</a:t>
            </a:r>
            <a:endParaRPr lang="en-IN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7030A0"/>
                </a:solidFill>
              </a:rPr>
              <a:t>10.Close the Socket.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7030A0"/>
                </a:solidFill>
              </a:rPr>
              <a:t>11.Stop</a:t>
            </a:r>
          </a:p>
        </p:txBody>
      </p:sp>
    </p:spTree>
    <p:extLst>
      <p:ext uri="{BB962C8B-B14F-4D97-AF65-F5344CB8AC3E}">
        <p14:creationId xmlns:p14="http://schemas.microsoft.com/office/powerpoint/2010/main" val="277002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Algorithm: Client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1.Start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2.Create a socket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3.If socket creation failed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Write </a:t>
            </a:r>
            <a:r>
              <a:rPr lang="en-IN" b="1" dirty="0">
                <a:solidFill>
                  <a:srgbClr val="FF0000"/>
                </a:solidFill>
              </a:rPr>
              <a:t>Error Message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	Goto </a:t>
            </a:r>
            <a:r>
              <a:rPr lang="en-IN" b="1" dirty="0">
                <a:solidFill>
                  <a:srgbClr val="FF0000"/>
                </a:solidFill>
              </a:rPr>
              <a:t>9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4.Assign IP and Port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5.Connect the created client socket to server </a:t>
            </a:r>
            <a:endParaRPr lang="en-IN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6.If connection </a:t>
            </a:r>
            <a:r>
              <a:rPr lang="en-IN" b="1" dirty="0">
                <a:solidFill>
                  <a:srgbClr val="7030A0"/>
                </a:solidFill>
              </a:rPr>
              <a:t>fails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write </a:t>
            </a:r>
            <a:r>
              <a:rPr lang="en-IN" b="1" dirty="0">
                <a:solidFill>
                  <a:srgbClr val="FF0000"/>
                </a:solidFill>
              </a:rPr>
              <a:t>error message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b="1" dirty="0" err="1" smtClean="0">
                <a:solidFill>
                  <a:srgbClr val="FF0000"/>
                </a:solidFill>
              </a:rPr>
              <a:t>goto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3692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Algorithm: Client</a:t>
            </a:r>
            <a:br>
              <a:rPr lang="en-IN" b="1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7.While True: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</a:t>
            </a:r>
            <a:r>
              <a:rPr lang="en-IN" b="1" dirty="0" smtClean="0">
                <a:solidFill>
                  <a:srgbClr val="FFFF00"/>
                </a:solidFill>
              </a:rPr>
              <a:t>Read </a:t>
            </a:r>
            <a:r>
              <a:rPr lang="en-IN" b="1" dirty="0">
                <a:solidFill>
                  <a:srgbClr val="FFFF00"/>
                </a:solidFill>
              </a:rPr>
              <a:t>message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	Write </a:t>
            </a:r>
            <a:r>
              <a:rPr lang="en-IN" b="1" dirty="0">
                <a:solidFill>
                  <a:srgbClr val="FFFF00"/>
                </a:solidFill>
              </a:rPr>
              <a:t>message to socket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	Read </a:t>
            </a:r>
            <a:r>
              <a:rPr lang="en-IN" b="1" dirty="0">
                <a:solidFill>
                  <a:srgbClr val="FFFF00"/>
                </a:solidFill>
              </a:rPr>
              <a:t>message from server </a:t>
            </a:r>
            <a:r>
              <a:rPr lang="en-IN" b="1" dirty="0" smtClean="0">
                <a:solidFill>
                  <a:srgbClr val="FFFF00"/>
                </a:solidFill>
              </a:rPr>
              <a:t>through </a:t>
            </a:r>
            <a:r>
              <a:rPr lang="en-IN" b="1" dirty="0">
                <a:solidFill>
                  <a:srgbClr val="FFFF00"/>
                </a:solidFill>
              </a:rPr>
              <a:t>socket </a:t>
            </a:r>
            <a:r>
              <a:rPr lang="en-IN" b="1" dirty="0" smtClean="0">
                <a:solidFill>
                  <a:srgbClr val="FFFF00"/>
                </a:solidFill>
              </a:rPr>
              <a:t>Write message </a:t>
            </a:r>
            <a:r>
              <a:rPr lang="en-IN" b="1" dirty="0">
                <a:solidFill>
                  <a:srgbClr val="FFFF00"/>
                </a:solidFill>
              </a:rPr>
              <a:t>to User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	if </a:t>
            </a:r>
            <a:r>
              <a:rPr lang="en-IN" b="1" dirty="0">
                <a:solidFill>
                  <a:srgbClr val="FFFF00"/>
                </a:solidFill>
              </a:rPr>
              <a:t>message is exit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	Exit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	Break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8.Close the Socket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9.Stop</a:t>
            </a:r>
          </a:p>
        </p:txBody>
      </p:sp>
    </p:spTree>
    <p:extLst>
      <p:ext uri="{BB962C8B-B14F-4D97-AF65-F5344CB8AC3E}">
        <p14:creationId xmlns:p14="http://schemas.microsoft.com/office/powerpoint/2010/main" val="21195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59" y="228600"/>
            <a:ext cx="4899457" cy="6340475"/>
          </a:xfrm>
        </p:spPr>
      </p:pic>
    </p:spTree>
    <p:extLst>
      <p:ext uri="{BB962C8B-B14F-4D97-AF65-F5344CB8AC3E}">
        <p14:creationId xmlns:p14="http://schemas.microsoft.com/office/powerpoint/2010/main" val="138787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79" y="79375"/>
            <a:ext cx="5077330" cy="6570663"/>
          </a:xfrm>
        </p:spPr>
      </p:pic>
    </p:spTree>
    <p:extLst>
      <p:ext uri="{BB962C8B-B14F-4D97-AF65-F5344CB8AC3E}">
        <p14:creationId xmlns:p14="http://schemas.microsoft.com/office/powerpoint/2010/main" val="411995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session students will be able to:</a:t>
            </a:r>
          </a:p>
          <a:p>
            <a:pPr lvl="1"/>
            <a:r>
              <a:rPr lang="en-US" dirty="0" smtClean="0"/>
              <a:t>Understand the concept of </a:t>
            </a:r>
            <a:r>
              <a:rPr lang="en-US" dirty="0" smtClean="0"/>
              <a:t>Client- Server Communication.</a:t>
            </a:r>
            <a:endParaRPr lang="en-US" dirty="0" smtClean="0"/>
          </a:p>
          <a:p>
            <a:pPr lvl="1"/>
            <a:r>
              <a:rPr lang="en-US" dirty="0" smtClean="0"/>
              <a:t>Understand the concept of Socket.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0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9904"/>
            <a:ext cx="8911687" cy="1280890"/>
          </a:xfrm>
        </p:spPr>
        <p:txBody>
          <a:bodyPr/>
          <a:lstStyle/>
          <a:p>
            <a:r>
              <a:rPr lang="en-IN" b="1" dirty="0" smtClean="0"/>
              <a:t>Client- Server Communication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200346"/>
            <a:ext cx="8915400" cy="5275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rgbClr val="7030A0"/>
                </a:solidFill>
              </a:rPr>
              <a:t>Clients and servers exchange messages in a </a:t>
            </a:r>
            <a:r>
              <a:rPr lang="en-IN" sz="2400" b="1" dirty="0">
                <a:solidFill>
                  <a:srgbClr val="FFC000"/>
                </a:solidFill>
              </a:rPr>
              <a:t>request response </a:t>
            </a:r>
            <a:r>
              <a:rPr lang="en-IN" sz="2400" b="1" dirty="0">
                <a:solidFill>
                  <a:srgbClr val="7030A0"/>
                </a:solidFill>
              </a:rPr>
              <a:t>messaging pattern. 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The </a:t>
            </a:r>
            <a:r>
              <a:rPr lang="en-IN" sz="2400" b="1" dirty="0">
                <a:solidFill>
                  <a:srgbClr val="FFC000"/>
                </a:solidFill>
              </a:rPr>
              <a:t>client</a:t>
            </a:r>
            <a:r>
              <a:rPr lang="en-IN" sz="2400" b="1" dirty="0">
                <a:solidFill>
                  <a:srgbClr val="7030A0"/>
                </a:solidFill>
              </a:rPr>
              <a:t> sends a request, and the </a:t>
            </a:r>
            <a:r>
              <a:rPr lang="en-IN" sz="2400" b="1" dirty="0">
                <a:solidFill>
                  <a:srgbClr val="FFC000"/>
                </a:solidFill>
              </a:rPr>
              <a:t>server</a:t>
            </a:r>
            <a:r>
              <a:rPr lang="en-IN" sz="2400" b="1" dirty="0">
                <a:solidFill>
                  <a:srgbClr val="7030A0"/>
                </a:solidFill>
              </a:rPr>
              <a:t> returns a response. 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This </a:t>
            </a:r>
            <a:r>
              <a:rPr lang="en-IN" sz="2400" b="1" dirty="0">
                <a:solidFill>
                  <a:srgbClr val="7030A0"/>
                </a:solidFill>
              </a:rPr>
              <a:t>exchange of messages is an example of </a:t>
            </a:r>
            <a:r>
              <a:rPr lang="en-IN" sz="2400" b="1" dirty="0">
                <a:solidFill>
                  <a:srgbClr val="FFC000"/>
                </a:solidFill>
              </a:rPr>
              <a:t>inter-process communication</a:t>
            </a:r>
            <a:r>
              <a:rPr lang="en-IN" sz="2400" b="1" dirty="0" smtClean="0">
                <a:solidFill>
                  <a:srgbClr val="FFC000"/>
                </a:solidFill>
              </a:rPr>
              <a:t>.</a:t>
            </a:r>
          </a:p>
          <a:p>
            <a:pPr marL="0" indent="0" algn="just"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49" y="4172534"/>
            <a:ext cx="533202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</a:t>
            </a:r>
            <a:r>
              <a:rPr lang="en-IN" dirty="0"/>
              <a:t>. Richard </a:t>
            </a:r>
            <a:r>
              <a:rPr lang="en-IN" dirty="0" smtClean="0"/>
              <a:t>Stevens, Bill </a:t>
            </a:r>
            <a:r>
              <a:rPr lang="en-IN" dirty="0" err="1" smtClean="0"/>
              <a:t>Fenner</a:t>
            </a:r>
            <a:r>
              <a:rPr lang="en-IN" dirty="0" smtClean="0"/>
              <a:t>, Andrew M. </a:t>
            </a:r>
            <a:r>
              <a:rPr lang="en-IN" dirty="0" err="1" smtClean="0"/>
              <a:t>Rodoff</a:t>
            </a:r>
            <a:r>
              <a:rPr lang="en-IN" dirty="0" smtClean="0"/>
              <a:t>: “</a:t>
            </a:r>
            <a:r>
              <a:rPr lang="en-IN" dirty="0"/>
              <a:t>UNIX Network </a:t>
            </a:r>
            <a:r>
              <a:rPr lang="en-IN" dirty="0" smtClean="0"/>
              <a:t>Programming”. Volume 1, Third Edition, Pearson 2004.</a:t>
            </a:r>
          </a:p>
          <a:p>
            <a:r>
              <a:rPr lang="en-IN" dirty="0" smtClean="0"/>
              <a:t>Barry </a:t>
            </a:r>
            <a:r>
              <a:rPr lang="en-IN" dirty="0"/>
              <a:t>Nance: “Network Programming in C”, PHI 2002 3.Bob Quinn, Dave Shute: </a:t>
            </a:r>
            <a:r>
              <a:rPr lang="en-IN" dirty="0" smtClean="0"/>
              <a:t>“</a:t>
            </a:r>
            <a:r>
              <a:rPr lang="en-IN" dirty="0"/>
              <a:t>Windows Socket Network Programming”, Pearson 2003.</a:t>
            </a:r>
          </a:p>
          <a:p>
            <a:r>
              <a:rPr lang="en-IN" dirty="0" smtClean="0"/>
              <a:t>Richard </a:t>
            </a:r>
            <a:r>
              <a:rPr lang="en-IN" dirty="0"/>
              <a:t>Stevens: “UNIX Network Programming”. Volume 2, Second Edition.</a:t>
            </a:r>
          </a:p>
          <a:p>
            <a:r>
              <a:rPr lang="en-IN" dirty="0" smtClean="0"/>
              <a:t>James </a:t>
            </a:r>
            <a:r>
              <a:rPr lang="en-IN" dirty="0"/>
              <a:t>F Kurose and Keith W Ross, Computer Networking, A Top-Down Approach, Sixth </a:t>
            </a:r>
            <a:r>
              <a:rPr lang="en-IN" dirty="0" smtClean="0"/>
              <a:t>edition</a:t>
            </a:r>
            <a:r>
              <a:rPr lang="en-IN" dirty="0"/>
              <a:t>, Pearson,2017</a:t>
            </a:r>
          </a:p>
        </p:txBody>
      </p:sp>
    </p:spTree>
    <p:extLst>
      <p:ext uri="{BB962C8B-B14F-4D97-AF65-F5344CB8AC3E}">
        <p14:creationId xmlns:p14="http://schemas.microsoft.com/office/powerpoint/2010/main" val="35492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Client server architecture </a:t>
            </a:r>
            <a:r>
              <a:rPr lang="en-IN" b="1" dirty="0" smtClean="0"/>
              <a:t>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Mail servers</a:t>
            </a:r>
            <a:r>
              <a:rPr lang="en-IN" dirty="0"/>
              <a:t>: Email servers are used for sending and receiving emails. There are different software that allow email handling.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File servers</a:t>
            </a:r>
            <a:r>
              <a:rPr lang="en-IN" dirty="0"/>
              <a:t>: File servers act as a centralized location for files. </a:t>
            </a:r>
            <a:endParaRPr lang="en-IN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One </a:t>
            </a:r>
            <a:r>
              <a:rPr lang="en-IN" dirty="0"/>
              <a:t>of the daily life examples to understand this is the files that we store in Google Docs. </a:t>
            </a:r>
            <a:endParaRPr lang="en-IN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cloud services for Microsoft Office and Google Docs can be accessed from your devices; the files that you save from your computer, can be accessed from your phone. </a:t>
            </a:r>
            <a:endParaRPr lang="en-IN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So</a:t>
            </a:r>
            <a:r>
              <a:rPr lang="en-IN" dirty="0"/>
              <a:t>, the centrally stored files can be accessed by multiple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Web servers</a:t>
            </a:r>
            <a:r>
              <a:rPr lang="en-IN" dirty="0"/>
              <a:t>: </a:t>
            </a:r>
            <a:r>
              <a:rPr lang="en-IN" i="1" dirty="0"/>
              <a:t>Web </a:t>
            </a:r>
            <a:r>
              <a:rPr lang="en-IN" i="1" dirty="0" smtClean="0"/>
              <a:t>servers </a:t>
            </a:r>
            <a:r>
              <a:rPr lang="en-IN" dirty="0" smtClean="0"/>
              <a:t>are </a:t>
            </a:r>
            <a:r>
              <a:rPr lang="en-IN" dirty="0"/>
              <a:t>high-performance computers that host different websites. The server site data is requested by the client through high-speed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0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socket </a:t>
            </a:r>
            <a:r>
              <a:rPr lang="en-IN" b="1" dirty="0" smtClean="0"/>
              <a:t>programming?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Socket programming is a </a:t>
            </a:r>
            <a:r>
              <a:rPr lang="en-IN" b="1" dirty="0">
                <a:solidFill>
                  <a:srgbClr val="FFC000"/>
                </a:solidFill>
              </a:rPr>
              <a:t>way of connecting two nodes on a network to communicate with </a:t>
            </a:r>
            <a:r>
              <a:rPr lang="en-IN" b="1" dirty="0" smtClean="0">
                <a:solidFill>
                  <a:srgbClr val="FFC000"/>
                </a:solidFill>
              </a:rPr>
              <a:t>each other</a:t>
            </a:r>
            <a:r>
              <a:rPr lang="en-IN" b="1" dirty="0">
                <a:solidFill>
                  <a:srgbClr val="FFC000"/>
                </a:solidFill>
              </a:rPr>
              <a:t>. </a:t>
            </a:r>
            <a:endParaRPr lang="en-IN" b="1" dirty="0" smtClean="0">
              <a:solidFill>
                <a:srgbClr val="FFC000"/>
              </a:solidFill>
            </a:endParaRPr>
          </a:p>
          <a:p>
            <a:pPr algn="just"/>
            <a:r>
              <a:rPr lang="en-IN" dirty="0" smtClean="0"/>
              <a:t>One </a:t>
            </a:r>
            <a:r>
              <a:rPr lang="en-IN" dirty="0"/>
              <a:t>socket(node) listens on a particular port at an IP, while other socket reaches out </a:t>
            </a:r>
            <a:r>
              <a:rPr lang="en-IN" dirty="0" smtClean="0"/>
              <a:t>to the </a:t>
            </a:r>
            <a:r>
              <a:rPr lang="en-IN" dirty="0"/>
              <a:t>other to form a connection. </a:t>
            </a:r>
            <a:endParaRPr lang="en-IN" dirty="0" smtClean="0"/>
          </a:p>
          <a:p>
            <a:pPr algn="just"/>
            <a:r>
              <a:rPr lang="en-IN" dirty="0" smtClean="0"/>
              <a:t>Server </a:t>
            </a:r>
            <a:r>
              <a:rPr lang="en-IN" dirty="0"/>
              <a:t>forms the listener socket while client reaches out to </a:t>
            </a:r>
            <a:r>
              <a:rPr lang="en-IN" dirty="0" smtClean="0"/>
              <a:t>the server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1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578" y="646113"/>
            <a:ext cx="4061382" cy="59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Stages for server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1</a:t>
            </a:r>
            <a:r>
              <a:rPr lang="en-IN" b="1" dirty="0">
                <a:solidFill>
                  <a:srgbClr val="7030A0"/>
                </a:solidFill>
              </a:rPr>
              <a:t>. Socket creation: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FFC000"/>
                </a:solidFill>
              </a:rPr>
              <a:t>int</a:t>
            </a:r>
            <a:r>
              <a:rPr lang="en-IN" b="1" dirty="0" smtClean="0">
                <a:solidFill>
                  <a:srgbClr val="FFC000"/>
                </a:solidFill>
              </a:rPr>
              <a:t> </a:t>
            </a:r>
            <a:r>
              <a:rPr lang="en-IN" b="1" dirty="0" err="1">
                <a:solidFill>
                  <a:srgbClr val="FFC000"/>
                </a:solidFill>
              </a:rPr>
              <a:t>sockfd</a:t>
            </a:r>
            <a:r>
              <a:rPr lang="en-IN" b="1" dirty="0">
                <a:solidFill>
                  <a:srgbClr val="FFC000"/>
                </a:solidFill>
              </a:rPr>
              <a:t> = socket(domain, type, protocol)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sockfd</a:t>
            </a:r>
            <a:r>
              <a:rPr lang="en-IN" b="1" dirty="0">
                <a:solidFill>
                  <a:srgbClr val="FF0000"/>
                </a:solidFill>
              </a:rPr>
              <a:t>: socket descriptor, an integer (like a file-handle)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domain</a:t>
            </a:r>
            <a:r>
              <a:rPr lang="en-IN" b="1" dirty="0">
                <a:solidFill>
                  <a:srgbClr val="FF0000"/>
                </a:solidFill>
              </a:rPr>
              <a:t>: integer, specifies communication domain.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We </a:t>
            </a:r>
            <a:r>
              <a:rPr lang="en-IN" dirty="0">
                <a:solidFill>
                  <a:schemeClr val="tx1"/>
                </a:solidFill>
              </a:rPr>
              <a:t>use </a:t>
            </a:r>
            <a:r>
              <a:rPr lang="en-IN" b="1" dirty="0">
                <a:solidFill>
                  <a:schemeClr val="tx1"/>
                </a:solidFill>
              </a:rPr>
              <a:t>AF_ LOCAL </a:t>
            </a:r>
            <a:r>
              <a:rPr lang="en-IN" dirty="0">
                <a:solidFill>
                  <a:schemeClr val="tx1"/>
                </a:solidFill>
              </a:rPr>
              <a:t>as defined in </a:t>
            </a:r>
            <a:r>
              <a:rPr lang="en-IN" dirty="0" smtClean="0">
                <a:solidFill>
                  <a:schemeClr val="tx1"/>
                </a:solidFill>
              </a:rPr>
              <a:t>the POSIX </a:t>
            </a:r>
            <a:r>
              <a:rPr lang="en-IN" dirty="0">
                <a:solidFill>
                  <a:schemeClr val="tx1"/>
                </a:solidFill>
              </a:rPr>
              <a:t>standard for communication between processes on the same host.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For communicating </a:t>
            </a:r>
            <a:r>
              <a:rPr lang="en-IN" dirty="0">
                <a:solidFill>
                  <a:schemeClr val="tx1"/>
                </a:solidFill>
              </a:rPr>
              <a:t>between processes on different hosts connected by IPV4, we use </a:t>
            </a:r>
            <a:r>
              <a:rPr lang="en-IN" b="1" dirty="0" smtClean="0">
                <a:solidFill>
                  <a:schemeClr val="tx1"/>
                </a:solidFill>
              </a:rPr>
              <a:t>AF_INET and AF_INET </a:t>
            </a:r>
            <a:r>
              <a:rPr lang="en-IN" b="1" dirty="0">
                <a:solidFill>
                  <a:schemeClr val="tx1"/>
                </a:solidFill>
              </a:rPr>
              <a:t>6 </a:t>
            </a:r>
            <a:r>
              <a:rPr lang="en-IN" dirty="0">
                <a:solidFill>
                  <a:schemeClr val="tx1"/>
                </a:solidFill>
              </a:rPr>
              <a:t>for processes connected by IPV6.</a:t>
            </a:r>
          </a:p>
        </p:txBody>
      </p:sp>
    </p:spTree>
    <p:extLst>
      <p:ext uri="{BB962C8B-B14F-4D97-AF65-F5344CB8AC3E}">
        <p14:creationId xmlns:p14="http://schemas.microsoft.com/office/powerpoint/2010/main" val="271967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Stages for server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Type</a:t>
            </a:r>
            <a:r>
              <a:rPr lang="en-IN" b="1" dirty="0">
                <a:solidFill>
                  <a:srgbClr val="FF0000"/>
                </a:solidFill>
              </a:rPr>
              <a:t>: communication type</a:t>
            </a:r>
          </a:p>
          <a:p>
            <a:pPr marL="0" indent="0">
              <a:buNone/>
            </a:pPr>
            <a:r>
              <a:rPr lang="en-IN" dirty="0" smtClean="0"/>
              <a:t>                   </a:t>
            </a:r>
            <a:r>
              <a:rPr lang="en-IN" b="1" dirty="0" smtClean="0"/>
              <a:t>SOCK_STREAM</a:t>
            </a:r>
            <a:r>
              <a:rPr lang="en-IN" b="1" dirty="0"/>
              <a:t>: TCP(reliable, connection oriented)</a:t>
            </a:r>
          </a:p>
          <a:p>
            <a:pPr marL="0" indent="0">
              <a:buNone/>
            </a:pPr>
            <a:r>
              <a:rPr lang="en-IN" b="1" dirty="0" smtClean="0"/>
              <a:t>                   SOCK_DGRAM</a:t>
            </a:r>
            <a:r>
              <a:rPr lang="en-IN" b="1" dirty="0"/>
              <a:t>: UDP(unreliable, connectionless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protocol</a:t>
            </a:r>
            <a:r>
              <a:rPr lang="en-IN" b="1" dirty="0">
                <a:solidFill>
                  <a:srgbClr val="FF0000"/>
                </a:solidFill>
              </a:rPr>
              <a:t>: Protocol value for Internet Protocol(IP), which is 0.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 smtClean="0"/>
              <a:t>This </a:t>
            </a:r>
            <a:r>
              <a:rPr lang="en-IN" dirty="0"/>
              <a:t>is the same number </a:t>
            </a:r>
            <a:r>
              <a:rPr lang="en-IN" dirty="0" smtClean="0"/>
              <a:t>which appears </a:t>
            </a:r>
            <a:r>
              <a:rPr lang="en-IN" dirty="0"/>
              <a:t>on protocol field in the IP header of a packet. (man protocols for more details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88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Stages for server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2. </a:t>
            </a:r>
            <a:r>
              <a:rPr lang="en-IN" b="1" dirty="0">
                <a:solidFill>
                  <a:srgbClr val="7030A0"/>
                </a:solidFill>
              </a:rPr>
              <a:t>Setsockopt: </a:t>
            </a:r>
            <a:r>
              <a:rPr lang="en-IN" dirty="0"/>
              <a:t>This  helps  in  manipulating options for the  socket  referred by the file  </a:t>
            </a:r>
            <a:r>
              <a:rPr lang="en-IN" dirty="0" smtClean="0"/>
              <a:t>descriptor </a:t>
            </a:r>
            <a:r>
              <a:rPr lang="en-IN" dirty="0" err="1" smtClean="0"/>
              <a:t>sockfd</a:t>
            </a:r>
            <a:r>
              <a:rPr lang="en-IN" dirty="0"/>
              <a:t>. 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This  </a:t>
            </a:r>
            <a:r>
              <a:rPr lang="en-IN" dirty="0"/>
              <a:t>is  completely  optional,  but  it  helps  in  reuse  of  address  and  port. 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Prevents  error such </a:t>
            </a:r>
            <a:r>
              <a:rPr lang="en-IN" dirty="0"/>
              <a:t>as: &lt;address already in </a:t>
            </a:r>
            <a:r>
              <a:rPr lang="en-IN" dirty="0" smtClean="0"/>
              <a:t>use= </a:t>
            </a:r>
            <a:r>
              <a:rPr lang="en-IN" b="1" dirty="0" err="1" smtClean="0">
                <a:solidFill>
                  <a:srgbClr val="00B050"/>
                </a:solidFill>
              </a:rPr>
              <a:t>int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setsockopt</a:t>
            </a:r>
            <a:r>
              <a:rPr lang="en-IN" b="1" dirty="0">
                <a:solidFill>
                  <a:srgbClr val="00B050"/>
                </a:solidFill>
              </a:rPr>
              <a:t>(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sockfd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level, 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optname,const</a:t>
            </a:r>
            <a:r>
              <a:rPr lang="en-IN" b="1" dirty="0">
                <a:solidFill>
                  <a:srgbClr val="00B050"/>
                </a:solidFill>
              </a:rPr>
              <a:t> void *</a:t>
            </a:r>
            <a:r>
              <a:rPr lang="en-IN" b="1" dirty="0" err="1">
                <a:solidFill>
                  <a:srgbClr val="00B050"/>
                </a:solidFill>
              </a:rPr>
              <a:t>optval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socklen_t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optlen</a:t>
            </a:r>
            <a:r>
              <a:rPr lang="en-IN" b="1" dirty="0">
                <a:solidFill>
                  <a:srgbClr val="00B050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3. Bind:</a:t>
            </a:r>
          </a:p>
          <a:p>
            <a:pPr marL="0" indent="0" algn="just">
              <a:buNone/>
            </a:pP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bind(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sockfd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const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struct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sockaddr</a:t>
            </a:r>
            <a:r>
              <a:rPr lang="en-IN" b="1" dirty="0">
                <a:solidFill>
                  <a:srgbClr val="00B050"/>
                </a:solidFill>
              </a:rPr>
              <a:t> *</a:t>
            </a:r>
            <a:r>
              <a:rPr lang="en-IN" b="1" dirty="0" err="1">
                <a:solidFill>
                  <a:srgbClr val="00B050"/>
                </a:solidFill>
              </a:rPr>
              <a:t>addr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socklen_t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addrlen</a:t>
            </a:r>
            <a:r>
              <a:rPr lang="en-IN" b="1" dirty="0">
                <a:solidFill>
                  <a:srgbClr val="00B050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IN" dirty="0"/>
              <a:t>After  creation  of  the  socket,  bind  function  binds  the  socket  to  the  address  and  port  </a:t>
            </a:r>
            <a:r>
              <a:rPr lang="en-IN" dirty="0" smtClean="0"/>
              <a:t>number specified  </a:t>
            </a:r>
            <a:r>
              <a:rPr lang="en-IN" dirty="0"/>
              <a:t>in  </a:t>
            </a:r>
            <a:r>
              <a:rPr lang="en-IN" dirty="0" err="1"/>
              <a:t>addr</a:t>
            </a:r>
            <a:r>
              <a:rPr lang="en-IN" dirty="0"/>
              <a:t>(custom  data  structure).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In  </a:t>
            </a:r>
            <a:r>
              <a:rPr lang="en-IN" dirty="0"/>
              <a:t>the  example  code,  we  bind  the  server  to  </a:t>
            </a:r>
            <a:r>
              <a:rPr lang="en-IN" dirty="0" smtClean="0"/>
              <a:t>the local host, </a:t>
            </a:r>
            <a:r>
              <a:rPr lang="en-IN" dirty="0"/>
              <a:t>hence we use INADDR_ANY to specify the IP address.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14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Stages for </a:t>
            </a:r>
            <a:r>
              <a:rPr lang="en-IN" b="1" dirty="0" smtClean="0"/>
              <a:t>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4</a:t>
            </a:r>
            <a:r>
              <a:rPr lang="en-IN" b="1" dirty="0">
                <a:solidFill>
                  <a:srgbClr val="7030A0"/>
                </a:solidFill>
              </a:rPr>
              <a:t>. Listen: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listen(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sockfd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backlog);</a:t>
            </a:r>
          </a:p>
          <a:p>
            <a:pPr marL="0" indent="0" algn="just">
              <a:buNone/>
            </a:pPr>
            <a:r>
              <a:rPr lang="en-IN" dirty="0"/>
              <a:t>It puts the server socket in a passive mode, where it waits for the client to approach the </a:t>
            </a:r>
            <a:r>
              <a:rPr lang="en-IN" dirty="0" smtClean="0"/>
              <a:t>server to </a:t>
            </a:r>
            <a:r>
              <a:rPr lang="en-IN" dirty="0"/>
              <a:t>make a connection.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The </a:t>
            </a:r>
            <a:r>
              <a:rPr lang="en-IN" dirty="0"/>
              <a:t>backlog, defines the maximum length to which the queue of </a:t>
            </a:r>
            <a:r>
              <a:rPr lang="en-IN" dirty="0" smtClean="0"/>
              <a:t>pending connections  </a:t>
            </a:r>
            <a:r>
              <a:rPr lang="en-IN" dirty="0"/>
              <a:t>for  </a:t>
            </a:r>
            <a:r>
              <a:rPr lang="en-IN" dirty="0" err="1"/>
              <a:t>sockfd</a:t>
            </a:r>
            <a:r>
              <a:rPr lang="en-IN" dirty="0"/>
              <a:t>  may  grow. 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If  </a:t>
            </a:r>
            <a:r>
              <a:rPr lang="en-IN" dirty="0"/>
              <a:t>a  connection  request  arrives  when  the  queue  is  full,  </a:t>
            </a:r>
            <a:r>
              <a:rPr lang="en-IN" dirty="0" smtClean="0"/>
              <a:t>the client </a:t>
            </a:r>
            <a:r>
              <a:rPr lang="en-IN" dirty="0"/>
              <a:t>may receive an error with an indication of ECONNREFUSED.</a:t>
            </a:r>
          </a:p>
        </p:txBody>
      </p:sp>
    </p:spTree>
    <p:extLst>
      <p:ext uri="{BB962C8B-B14F-4D97-AF65-F5344CB8AC3E}">
        <p14:creationId xmlns:p14="http://schemas.microsoft.com/office/powerpoint/2010/main" val="42324320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1072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Implementing client server communication using socket programming that uses connection oriented protocol at transport layer.</vt:lpstr>
      <vt:lpstr>Client- Server Communication</vt:lpstr>
      <vt:lpstr>Client server architecture examples</vt:lpstr>
      <vt:lpstr>What is socket programming?</vt:lpstr>
      <vt:lpstr>PowerPoint Presentation</vt:lpstr>
      <vt:lpstr>Stages for server </vt:lpstr>
      <vt:lpstr>Stages for server </vt:lpstr>
      <vt:lpstr>Stages for server </vt:lpstr>
      <vt:lpstr>Stages for server</vt:lpstr>
      <vt:lpstr>Stages for server</vt:lpstr>
      <vt:lpstr>Stages for Client </vt:lpstr>
      <vt:lpstr>TCP</vt:lpstr>
      <vt:lpstr>Algorithm: Server  </vt:lpstr>
      <vt:lpstr>Algorithm: Server  </vt:lpstr>
      <vt:lpstr>Algorithm: Client </vt:lpstr>
      <vt:lpstr>Algorithm: Client </vt:lpstr>
      <vt:lpstr>PowerPoint Presentation</vt:lpstr>
      <vt:lpstr>PowerPoint Presentation</vt:lpstr>
      <vt:lpstr>Learning outcomes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Mahesh</cp:lastModifiedBy>
  <cp:revision>93</cp:revision>
  <dcterms:created xsi:type="dcterms:W3CDTF">2022-10-14T06:44:33Z</dcterms:created>
  <dcterms:modified xsi:type="dcterms:W3CDTF">2022-10-18T17:27:00Z</dcterms:modified>
</cp:coreProperties>
</file>