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0" r:id="rId1"/>
    <p:sldMasterId id="2147483717" r:id="rId2"/>
  </p:sldMasterIdLst>
  <p:notesMasterIdLst>
    <p:notesMasterId r:id="rId36"/>
  </p:notesMasterIdLst>
  <p:sldIdLst>
    <p:sldId id="256" r:id="rId3"/>
    <p:sldId id="257" r:id="rId4"/>
    <p:sldId id="271" r:id="rId5"/>
    <p:sldId id="273" r:id="rId6"/>
    <p:sldId id="281" r:id="rId7"/>
    <p:sldId id="280" r:id="rId8"/>
    <p:sldId id="279" r:id="rId9"/>
    <p:sldId id="278" r:id="rId10"/>
    <p:sldId id="277" r:id="rId11"/>
    <p:sldId id="276" r:id="rId12"/>
    <p:sldId id="275" r:id="rId13"/>
    <p:sldId id="291" r:id="rId14"/>
    <p:sldId id="297" r:id="rId15"/>
    <p:sldId id="298" r:id="rId16"/>
    <p:sldId id="300" r:id="rId17"/>
    <p:sldId id="301" r:id="rId18"/>
    <p:sldId id="302" r:id="rId19"/>
    <p:sldId id="299" r:id="rId20"/>
    <p:sldId id="290" r:id="rId21"/>
    <p:sldId id="289" r:id="rId22"/>
    <p:sldId id="315" r:id="rId23"/>
    <p:sldId id="316" r:id="rId24"/>
    <p:sldId id="319" r:id="rId25"/>
    <p:sldId id="318" r:id="rId26"/>
    <p:sldId id="287" r:id="rId27"/>
    <p:sldId id="308" r:id="rId28"/>
    <p:sldId id="309" r:id="rId29"/>
    <p:sldId id="311" r:id="rId30"/>
    <p:sldId id="312" r:id="rId31"/>
    <p:sldId id="313" r:id="rId32"/>
    <p:sldId id="314" r:id="rId33"/>
    <p:sldId id="304" r:id="rId34"/>
    <p:sldId id="270" r:id="rId35"/>
  </p:sldIdLst>
  <p:sldSz cx="12192000" cy="6858000"/>
  <p:notesSz cx="6858000" cy="9144000"/>
  <p:embeddedFontLs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Garamond" panose="02020404030301010803" pitchFamily="18" charset="0"/>
      <p:regular r:id="rId45"/>
      <p:bold r:id="rId46"/>
      <p:italic r:id="rId47"/>
    </p:embeddedFont>
    <p:embeddedFont>
      <p:font typeface="Wingdings 3" panose="05040102010807070707" pitchFamily="18" charset="2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64" y="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B54BD-6C72-42C8-B910-08D19EFC9E56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65EDB83-7EEC-45B4-B479-7075095DD984}">
      <dgm:prSet phldrT="[Text]" custT="1"/>
      <dgm:spPr/>
      <dgm:t>
        <a:bodyPr/>
        <a:lstStyle/>
        <a:p>
          <a:r>
            <a:rPr lang="en-IN" sz="3600" b="1" kern="1200" smtClean="0">
              <a:latin typeface="Garamond" panose="02020404030301010803" pitchFamily="18" charset="0"/>
              <a:ea typeface="+mj-ea"/>
              <a:cs typeface="+mj-cs"/>
            </a:rPr>
            <a:t>ROUTING PROTOCOLS</a:t>
          </a:r>
          <a:endParaRPr lang="en-IN" sz="3600" b="1" kern="1200" dirty="0">
            <a:latin typeface="Garamond" panose="02020404030301010803" pitchFamily="18" charset="0"/>
            <a:ea typeface="+mj-ea"/>
            <a:cs typeface="+mj-cs"/>
          </a:endParaRPr>
        </a:p>
      </dgm:t>
    </dgm:pt>
    <dgm:pt modelId="{5F46AD85-51B2-416F-88CA-33D61253D7FF}" type="parTrans" cxnId="{E1806839-1178-40EF-8E4A-FE42D0F204A0}">
      <dgm:prSet/>
      <dgm:spPr/>
      <dgm:t>
        <a:bodyPr/>
        <a:lstStyle/>
        <a:p>
          <a:endParaRPr lang="en-IN"/>
        </a:p>
      </dgm:t>
    </dgm:pt>
    <dgm:pt modelId="{BA22D5A6-80D9-44DD-8D85-4312E8E71A5F}" type="sibTrans" cxnId="{E1806839-1178-40EF-8E4A-FE42D0F204A0}">
      <dgm:prSet/>
      <dgm:spPr/>
      <dgm:t>
        <a:bodyPr/>
        <a:lstStyle/>
        <a:p>
          <a:endParaRPr lang="en-IN"/>
        </a:p>
      </dgm:t>
    </dgm:pt>
    <dgm:pt modelId="{63EF3159-AC04-4F4B-8E37-7200CD02A584}">
      <dgm:prSet phldrT="[Text]" custT="1"/>
      <dgm:spPr/>
      <dgm:t>
        <a:bodyPr/>
        <a:lstStyle/>
        <a:p>
          <a:r>
            <a:rPr lang="en-IN" sz="3600" b="1" smtClean="0">
              <a:latin typeface="Garamond" panose="02020404030301010803" pitchFamily="18" charset="0"/>
            </a:rPr>
            <a:t>UNICAST</a:t>
          </a:r>
          <a:endParaRPr lang="en-IN" sz="3600" b="1" dirty="0">
            <a:latin typeface="Garamond" panose="02020404030301010803" pitchFamily="18" charset="0"/>
          </a:endParaRPr>
        </a:p>
      </dgm:t>
    </dgm:pt>
    <dgm:pt modelId="{10F05ED7-C0E8-48AB-84D7-42A018034D93}" type="parTrans" cxnId="{61A15E7D-D850-424E-B70A-5340D976D997}">
      <dgm:prSet/>
      <dgm:spPr/>
      <dgm:t>
        <a:bodyPr/>
        <a:lstStyle/>
        <a:p>
          <a:endParaRPr lang="en-IN"/>
        </a:p>
      </dgm:t>
    </dgm:pt>
    <dgm:pt modelId="{4AE1E450-FB9B-453F-B2B3-1BC5482128D4}" type="sibTrans" cxnId="{61A15E7D-D850-424E-B70A-5340D976D997}">
      <dgm:prSet/>
      <dgm:spPr/>
      <dgm:t>
        <a:bodyPr/>
        <a:lstStyle/>
        <a:p>
          <a:endParaRPr lang="en-IN"/>
        </a:p>
      </dgm:t>
    </dgm:pt>
    <dgm:pt modelId="{363B54F0-F0D8-473A-9644-02975FB095A8}">
      <dgm:prSet phldrT="[Text]" custT="1"/>
      <dgm:spPr/>
      <dgm:t>
        <a:bodyPr/>
        <a:lstStyle/>
        <a:p>
          <a:r>
            <a:rPr lang="en-IN" sz="3600" b="1" smtClean="0">
              <a:latin typeface="Garamond" panose="02020404030301010803" pitchFamily="18" charset="0"/>
            </a:rPr>
            <a:t>MULTICAST</a:t>
          </a:r>
          <a:endParaRPr lang="en-IN" sz="3600" b="1" dirty="0">
            <a:latin typeface="Garamond" panose="02020404030301010803" pitchFamily="18" charset="0"/>
          </a:endParaRPr>
        </a:p>
      </dgm:t>
    </dgm:pt>
    <dgm:pt modelId="{041F8EB9-F720-4155-99E9-6AE23208E1D0}" type="parTrans" cxnId="{EE7D617C-3FBA-4C2E-A17E-1AD182CBF695}">
      <dgm:prSet/>
      <dgm:spPr/>
      <dgm:t>
        <a:bodyPr/>
        <a:lstStyle/>
        <a:p>
          <a:endParaRPr lang="en-IN"/>
        </a:p>
      </dgm:t>
    </dgm:pt>
    <dgm:pt modelId="{A7F38600-C3D9-4C05-A123-7E8E2EFF03EF}" type="sibTrans" cxnId="{EE7D617C-3FBA-4C2E-A17E-1AD182CBF695}">
      <dgm:prSet/>
      <dgm:spPr/>
      <dgm:t>
        <a:bodyPr/>
        <a:lstStyle/>
        <a:p>
          <a:endParaRPr lang="en-IN"/>
        </a:p>
      </dgm:t>
    </dgm:pt>
    <dgm:pt modelId="{3A53E36E-A05B-42E7-9D96-8A2C8707B936}" type="pres">
      <dgm:prSet presAssocID="{C26B54BD-6C72-42C8-B910-08D19EFC9E5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42386B3A-67CC-4D80-9580-7F774C949C4A}" type="pres">
      <dgm:prSet presAssocID="{D65EDB83-7EEC-45B4-B479-7075095DD984}" presName="hierRoot1" presStyleCnt="0"/>
      <dgm:spPr/>
      <dgm:t>
        <a:bodyPr/>
        <a:lstStyle/>
        <a:p>
          <a:endParaRPr lang="en-US"/>
        </a:p>
      </dgm:t>
    </dgm:pt>
    <dgm:pt modelId="{F0DABC8C-7CC4-4443-AC18-BDDA846DCA16}" type="pres">
      <dgm:prSet presAssocID="{D65EDB83-7EEC-45B4-B479-7075095DD984}" presName="composite" presStyleCnt="0"/>
      <dgm:spPr/>
      <dgm:t>
        <a:bodyPr/>
        <a:lstStyle/>
        <a:p>
          <a:endParaRPr lang="en-US"/>
        </a:p>
      </dgm:t>
    </dgm:pt>
    <dgm:pt modelId="{B9E51AC5-3AF5-4E71-9F07-9D99C3F85BE6}" type="pres">
      <dgm:prSet presAssocID="{D65EDB83-7EEC-45B4-B479-7075095DD984}" presName="background" presStyleLbl="node0" presStyleIdx="0" presStyleCnt="1"/>
      <dgm:spPr/>
      <dgm:t>
        <a:bodyPr/>
        <a:lstStyle/>
        <a:p>
          <a:endParaRPr lang="en-US"/>
        </a:p>
      </dgm:t>
    </dgm:pt>
    <dgm:pt modelId="{AFF07D10-1C05-4DF4-8642-5AF0D2CD8EBB}" type="pres">
      <dgm:prSet presAssocID="{D65EDB83-7EEC-45B4-B479-7075095DD984}" presName="text" presStyleLbl="fgAcc0" presStyleIdx="0" presStyleCnt="1" custScaleX="106374" custScaleY="48445" custLinFactNeighborX="3072" custLinFactNeighborY="1040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A8642C1-0809-45C7-8FC2-590518883B08}" type="pres">
      <dgm:prSet presAssocID="{D65EDB83-7EEC-45B4-B479-7075095DD984}" presName="hierChild2" presStyleCnt="0"/>
      <dgm:spPr/>
      <dgm:t>
        <a:bodyPr/>
        <a:lstStyle/>
        <a:p>
          <a:endParaRPr lang="en-US"/>
        </a:p>
      </dgm:t>
    </dgm:pt>
    <dgm:pt modelId="{C47493D1-C75B-479D-9C26-574AD268F42B}" type="pres">
      <dgm:prSet presAssocID="{10F05ED7-C0E8-48AB-84D7-42A018034D93}" presName="Name10" presStyleLbl="parChTrans1D2" presStyleIdx="0" presStyleCnt="2"/>
      <dgm:spPr/>
      <dgm:t>
        <a:bodyPr/>
        <a:lstStyle/>
        <a:p>
          <a:endParaRPr lang="en-IN"/>
        </a:p>
      </dgm:t>
    </dgm:pt>
    <dgm:pt modelId="{FBAB9652-2B09-4A38-9CBD-B310EFF43003}" type="pres">
      <dgm:prSet presAssocID="{63EF3159-AC04-4F4B-8E37-7200CD02A584}" presName="hierRoot2" presStyleCnt="0"/>
      <dgm:spPr/>
      <dgm:t>
        <a:bodyPr/>
        <a:lstStyle/>
        <a:p>
          <a:endParaRPr lang="en-US"/>
        </a:p>
      </dgm:t>
    </dgm:pt>
    <dgm:pt modelId="{7DB79BB8-4B2A-4A67-8344-88EFB5B49820}" type="pres">
      <dgm:prSet presAssocID="{63EF3159-AC04-4F4B-8E37-7200CD02A584}" presName="composite2" presStyleCnt="0"/>
      <dgm:spPr/>
      <dgm:t>
        <a:bodyPr/>
        <a:lstStyle/>
        <a:p>
          <a:endParaRPr lang="en-US"/>
        </a:p>
      </dgm:t>
    </dgm:pt>
    <dgm:pt modelId="{80DD6736-38E4-415F-9B12-D8A4DAAE5CEF}" type="pres">
      <dgm:prSet presAssocID="{63EF3159-AC04-4F4B-8E37-7200CD02A584}" presName="background2" presStyleLbl="node2" presStyleIdx="0" presStyleCnt="2"/>
      <dgm:spPr/>
      <dgm:t>
        <a:bodyPr/>
        <a:lstStyle/>
        <a:p>
          <a:endParaRPr lang="en-US"/>
        </a:p>
      </dgm:t>
    </dgm:pt>
    <dgm:pt modelId="{1772C7D8-B5E0-4837-A56E-CBBDCF1D3550}" type="pres">
      <dgm:prSet presAssocID="{63EF3159-AC04-4F4B-8E37-7200CD02A584}" presName="text2" presStyleLbl="fgAcc2" presStyleIdx="0" presStyleCnt="2" custScaleX="80112" custScaleY="4193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3803C9D-0EAF-4B4D-B259-7C21A3533F8A}" type="pres">
      <dgm:prSet presAssocID="{63EF3159-AC04-4F4B-8E37-7200CD02A584}" presName="hierChild3" presStyleCnt="0"/>
      <dgm:spPr/>
      <dgm:t>
        <a:bodyPr/>
        <a:lstStyle/>
        <a:p>
          <a:endParaRPr lang="en-US"/>
        </a:p>
      </dgm:t>
    </dgm:pt>
    <dgm:pt modelId="{1B04CEED-BBB0-46D5-8CA8-57D4851EB22F}" type="pres">
      <dgm:prSet presAssocID="{041F8EB9-F720-4155-99E9-6AE23208E1D0}" presName="Name10" presStyleLbl="parChTrans1D2" presStyleIdx="1" presStyleCnt="2"/>
      <dgm:spPr/>
      <dgm:t>
        <a:bodyPr/>
        <a:lstStyle/>
        <a:p>
          <a:endParaRPr lang="en-IN"/>
        </a:p>
      </dgm:t>
    </dgm:pt>
    <dgm:pt modelId="{223A80CD-EB24-47C0-8DC3-3249B2BEE647}" type="pres">
      <dgm:prSet presAssocID="{363B54F0-F0D8-473A-9644-02975FB095A8}" presName="hierRoot2" presStyleCnt="0"/>
      <dgm:spPr/>
      <dgm:t>
        <a:bodyPr/>
        <a:lstStyle/>
        <a:p>
          <a:endParaRPr lang="en-US"/>
        </a:p>
      </dgm:t>
    </dgm:pt>
    <dgm:pt modelId="{861837E8-D3AF-4F2C-85AE-215C49D81B87}" type="pres">
      <dgm:prSet presAssocID="{363B54F0-F0D8-473A-9644-02975FB095A8}" presName="composite2" presStyleCnt="0"/>
      <dgm:spPr/>
      <dgm:t>
        <a:bodyPr/>
        <a:lstStyle/>
        <a:p>
          <a:endParaRPr lang="en-US"/>
        </a:p>
      </dgm:t>
    </dgm:pt>
    <dgm:pt modelId="{217DE63C-2B5B-478E-B035-7E8D138E48E4}" type="pres">
      <dgm:prSet presAssocID="{363B54F0-F0D8-473A-9644-02975FB095A8}" presName="background2" presStyleLbl="node2" presStyleIdx="1" presStyleCnt="2"/>
      <dgm:spPr/>
      <dgm:t>
        <a:bodyPr/>
        <a:lstStyle/>
        <a:p>
          <a:endParaRPr lang="en-US"/>
        </a:p>
      </dgm:t>
    </dgm:pt>
    <dgm:pt modelId="{EB709D73-B445-417B-919B-12704D3BACC9}" type="pres">
      <dgm:prSet presAssocID="{363B54F0-F0D8-473A-9644-02975FB095A8}" presName="text2" presStyleLbl="fgAcc2" presStyleIdx="1" presStyleCnt="2" custScaleX="78573" custScaleY="3784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4754BC1-DEF2-4AC2-B0BA-27BB1130E520}" type="pres">
      <dgm:prSet presAssocID="{363B54F0-F0D8-473A-9644-02975FB095A8}" presName="hierChild3" presStyleCnt="0"/>
      <dgm:spPr/>
      <dgm:t>
        <a:bodyPr/>
        <a:lstStyle/>
        <a:p>
          <a:endParaRPr lang="en-US"/>
        </a:p>
      </dgm:t>
    </dgm:pt>
  </dgm:ptLst>
  <dgm:cxnLst>
    <dgm:cxn modelId="{228FC130-9E8C-40A3-8258-5667C6C65DE9}" type="presOf" srcId="{10F05ED7-C0E8-48AB-84D7-42A018034D93}" destId="{C47493D1-C75B-479D-9C26-574AD268F42B}" srcOrd="0" destOrd="0" presId="urn:microsoft.com/office/officeart/2005/8/layout/hierarchy1"/>
    <dgm:cxn modelId="{573ED79B-ADDC-4838-8C81-378B93EEE90B}" type="presOf" srcId="{63EF3159-AC04-4F4B-8E37-7200CD02A584}" destId="{1772C7D8-B5E0-4837-A56E-CBBDCF1D3550}" srcOrd="0" destOrd="0" presId="urn:microsoft.com/office/officeart/2005/8/layout/hierarchy1"/>
    <dgm:cxn modelId="{64C52183-0DEF-4623-B832-8D80B7945100}" type="presOf" srcId="{C26B54BD-6C72-42C8-B910-08D19EFC9E56}" destId="{3A53E36E-A05B-42E7-9D96-8A2C8707B936}" srcOrd="0" destOrd="0" presId="urn:microsoft.com/office/officeart/2005/8/layout/hierarchy1"/>
    <dgm:cxn modelId="{4D2E3B30-CB51-4FFC-83ED-8FA40EB00327}" type="presOf" srcId="{D65EDB83-7EEC-45B4-B479-7075095DD984}" destId="{AFF07D10-1C05-4DF4-8642-5AF0D2CD8EBB}" srcOrd="0" destOrd="0" presId="urn:microsoft.com/office/officeart/2005/8/layout/hierarchy1"/>
    <dgm:cxn modelId="{61A15E7D-D850-424E-B70A-5340D976D997}" srcId="{D65EDB83-7EEC-45B4-B479-7075095DD984}" destId="{63EF3159-AC04-4F4B-8E37-7200CD02A584}" srcOrd="0" destOrd="0" parTransId="{10F05ED7-C0E8-48AB-84D7-42A018034D93}" sibTransId="{4AE1E450-FB9B-453F-B2B3-1BC5482128D4}"/>
    <dgm:cxn modelId="{878A0DBE-0A0D-4DE6-B848-4F17E5140822}" type="presOf" srcId="{363B54F0-F0D8-473A-9644-02975FB095A8}" destId="{EB709D73-B445-417B-919B-12704D3BACC9}" srcOrd="0" destOrd="0" presId="urn:microsoft.com/office/officeart/2005/8/layout/hierarchy1"/>
    <dgm:cxn modelId="{E1806839-1178-40EF-8E4A-FE42D0F204A0}" srcId="{C26B54BD-6C72-42C8-B910-08D19EFC9E56}" destId="{D65EDB83-7EEC-45B4-B479-7075095DD984}" srcOrd="0" destOrd="0" parTransId="{5F46AD85-51B2-416F-88CA-33D61253D7FF}" sibTransId="{BA22D5A6-80D9-44DD-8D85-4312E8E71A5F}"/>
    <dgm:cxn modelId="{EE7D617C-3FBA-4C2E-A17E-1AD182CBF695}" srcId="{D65EDB83-7EEC-45B4-B479-7075095DD984}" destId="{363B54F0-F0D8-473A-9644-02975FB095A8}" srcOrd="1" destOrd="0" parTransId="{041F8EB9-F720-4155-99E9-6AE23208E1D0}" sibTransId="{A7F38600-C3D9-4C05-A123-7E8E2EFF03EF}"/>
    <dgm:cxn modelId="{14B1F920-7305-471B-B263-1B7592616C65}" type="presOf" srcId="{041F8EB9-F720-4155-99E9-6AE23208E1D0}" destId="{1B04CEED-BBB0-46D5-8CA8-57D4851EB22F}" srcOrd="0" destOrd="0" presId="urn:microsoft.com/office/officeart/2005/8/layout/hierarchy1"/>
    <dgm:cxn modelId="{06C08811-CE28-41B5-A899-2B0BC21043E9}" type="presParOf" srcId="{3A53E36E-A05B-42E7-9D96-8A2C8707B936}" destId="{42386B3A-67CC-4D80-9580-7F774C949C4A}" srcOrd="0" destOrd="0" presId="urn:microsoft.com/office/officeart/2005/8/layout/hierarchy1"/>
    <dgm:cxn modelId="{BEB5BB8D-BC8F-4C04-92EF-16B928EAA683}" type="presParOf" srcId="{42386B3A-67CC-4D80-9580-7F774C949C4A}" destId="{F0DABC8C-7CC4-4443-AC18-BDDA846DCA16}" srcOrd="0" destOrd="0" presId="urn:microsoft.com/office/officeart/2005/8/layout/hierarchy1"/>
    <dgm:cxn modelId="{EFB5A096-4CB6-4ECA-B3B8-F8E35B63705D}" type="presParOf" srcId="{F0DABC8C-7CC4-4443-AC18-BDDA846DCA16}" destId="{B9E51AC5-3AF5-4E71-9F07-9D99C3F85BE6}" srcOrd="0" destOrd="0" presId="urn:microsoft.com/office/officeart/2005/8/layout/hierarchy1"/>
    <dgm:cxn modelId="{7BDD601C-BB57-4A70-BFC2-30A7E5E31786}" type="presParOf" srcId="{F0DABC8C-7CC4-4443-AC18-BDDA846DCA16}" destId="{AFF07D10-1C05-4DF4-8642-5AF0D2CD8EBB}" srcOrd="1" destOrd="0" presId="urn:microsoft.com/office/officeart/2005/8/layout/hierarchy1"/>
    <dgm:cxn modelId="{04EA7B86-2C75-45C6-B397-5008A4950AD7}" type="presParOf" srcId="{42386B3A-67CC-4D80-9580-7F774C949C4A}" destId="{0A8642C1-0809-45C7-8FC2-590518883B08}" srcOrd="1" destOrd="0" presId="urn:microsoft.com/office/officeart/2005/8/layout/hierarchy1"/>
    <dgm:cxn modelId="{2A385BE0-C8B9-494C-9E2C-F15832EC173A}" type="presParOf" srcId="{0A8642C1-0809-45C7-8FC2-590518883B08}" destId="{C47493D1-C75B-479D-9C26-574AD268F42B}" srcOrd="0" destOrd="0" presId="urn:microsoft.com/office/officeart/2005/8/layout/hierarchy1"/>
    <dgm:cxn modelId="{AB566FB4-5EFB-4AC2-B68E-2D9C517B1601}" type="presParOf" srcId="{0A8642C1-0809-45C7-8FC2-590518883B08}" destId="{FBAB9652-2B09-4A38-9CBD-B310EFF43003}" srcOrd="1" destOrd="0" presId="urn:microsoft.com/office/officeart/2005/8/layout/hierarchy1"/>
    <dgm:cxn modelId="{70B9A717-926C-45FE-BFF7-612C4AF98CEC}" type="presParOf" srcId="{FBAB9652-2B09-4A38-9CBD-B310EFF43003}" destId="{7DB79BB8-4B2A-4A67-8344-88EFB5B49820}" srcOrd="0" destOrd="0" presId="urn:microsoft.com/office/officeart/2005/8/layout/hierarchy1"/>
    <dgm:cxn modelId="{06C3A757-F3C3-4A18-B757-AADC4169C2B4}" type="presParOf" srcId="{7DB79BB8-4B2A-4A67-8344-88EFB5B49820}" destId="{80DD6736-38E4-415F-9B12-D8A4DAAE5CEF}" srcOrd="0" destOrd="0" presId="urn:microsoft.com/office/officeart/2005/8/layout/hierarchy1"/>
    <dgm:cxn modelId="{C012E82E-DB40-46C1-B5A2-C9C7AD01B8D6}" type="presParOf" srcId="{7DB79BB8-4B2A-4A67-8344-88EFB5B49820}" destId="{1772C7D8-B5E0-4837-A56E-CBBDCF1D3550}" srcOrd="1" destOrd="0" presId="urn:microsoft.com/office/officeart/2005/8/layout/hierarchy1"/>
    <dgm:cxn modelId="{8748DD3F-BD7B-463C-A0FF-524C4FD6A2ED}" type="presParOf" srcId="{FBAB9652-2B09-4A38-9CBD-B310EFF43003}" destId="{A3803C9D-0EAF-4B4D-B259-7C21A3533F8A}" srcOrd="1" destOrd="0" presId="urn:microsoft.com/office/officeart/2005/8/layout/hierarchy1"/>
    <dgm:cxn modelId="{3F6E65D8-C232-430F-A7CC-10746C29E89E}" type="presParOf" srcId="{0A8642C1-0809-45C7-8FC2-590518883B08}" destId="{1B04CEED-BBB0-46D5-8CA8-57D4851EB22F}" srcOrd="2" destOrd="0" presId="urn:microsoft.com/office/officeart/2005/8/layout/hierarchy1"/>
    <dgm:cxn modelId="{DC49D1F0-7FD4-4AC7-A93C-4AC8E99B824B}" type="presParOf" srcId="{0A8642C1-0809-45C7-8FC2-590518883B08}" destId="{223A80CD-EB24-47C0-8DC3-3249B2BEE647}" srcOrd="3" destOrd="0" presId="urn:microsoft.com/office/officeart/2005/8/layout/hierarchy1"/>
    <dgm:cxn modelId="{0E9556E9-8B6C-48D6-8C2F-A78F4A9FA70A}" type="presParOf" srcId="{223A80CD-EB24-47C0-8DC3-3249B2BEE647}" destId="{861837E8-D3AF-4F2C-85AE-215C49D81B87}" srcOrd="0" destOrd="0" presId="urn:microsoft.com/office/officeart/2005/8/layout/hierarchy1"/>
    <dgm:cxn modelId="{A44C1951-DEB4-42E6-AEAD-F32C0AD9617D}" type="presParOf" srcId="{861837E8-D3AF-4F2C-85AE-215C49D81B87}" destId="{217DE63C-2B5B-478E-B035-7E8D138E48E4}" srcOrd="0" destOrd="0" presId="urn:microsoft.com/office/officeart/2005/8/layout/hierarchy1"/>
    <dgm:cxn modelId="{8E5B94F8-AEC9-4A7E-864A-DDF3F36AFFF9}" type="presParOf" srcId="{861837E8-D3AF-4F2C-85AE-215C49D81B87}" destId="{EB709D73-B445-417B-919B-12704D3BACC9}" srcOrd="1" destOrd="0" presId="urn:microsoft.com/office/officeart/2005/8/layout/hierarchy1"/>
    <dgm:cxn modelId="{CA70A4BA-C034-4B3C-98B9-15BFC53E4467}" type="presParOf" srcId="{223A80CD-EB24-47C0-8DC3-3249B2BEE647}" destId="{84754BC1-DEF2-4AC2-B0BA-27BB1130E52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4CEED-BBB0-46D5-8CA8-57D4851EB22F}">
      <dsp:nvSpPr>
        <dsp:cNvPr id="0" name=""/>
        <dsp:cNvSpPr/>
      </dsp:nvSpPr>
      <dsp:spPr>
        <a:xfrm>
          <a:off x="5732771" y="2370548"/>
          <a:ext cx="2945313" cy="1376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8994"/>
              </a:lnTo>
              <a:lnTo>
                <a:pt x="2945313" y="808994"/>
              </a:lnTo>
              <a:lnTo>
                <a:pt x="2945313" y="137630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493D1-C75B-479D-9C26-574AD268F42B}">
      <dsp:nvSpPr>
        <dsp:cNvPr id="0" name=""/>
        <dsp:cNvSpPr/>
      </dsp:nvSpPr>
      <dsp:spPr>
        <a:xfrm>
          <a:off x="2458326" y="2370548"/>
          <a:ext cx="3274444" cy="1376308"/>
        </a:xfrm>
        <a:custGeom>
          <a:avLst/>
          <a:gdLst/>
          <a:ahLst/>
          <a:cxnLst/>
          <a:rect l="0" t="0" r="0" b="0"/>
          <a:pathLst>
            <a:path>
              <a:moveTo>
                <a:pt x="3274444" y="0"/>
              </a:moveTo>
              <a:lnTo>
                <a:pt x="3274444" y="808994"/>
              </a:lnTo>
              <a:lnTo>
                <a:pt x="0" y="808994"/>
              </a:lnTo>
              <a:lnTo>
                <a:pt x="0" y="137630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51AC5-3AF5-4E71-9F07-9D99C3F85BE6}">
      <dsp:nvSpPr>
        <dsp:cNvPr id="0" name=""/>
        <dsp:cNvSpPr/>
      </dsp:nvSpPr>
      <dsp:spPr>
        <a:xfrm>
          <a:off x="2475633" y="486668"/>
          <a:ext cx="6514274" cy="18838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F07D10-1C05-4DF4-8642-5AF0D2CD8EBB}">
      <dsp:nvSpPr>
        <dsp:cNvPr id="0" name=""/>
        <dsp:cNvSpPr/>
      </dsp:nvSpPr>
      <dsp:spPr>
        <a:xfrm>
          <a:off x="3156071" y="1133083"/>
          <a:ext cx="6514274" cy="1883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b="1" kern="1200" smtClean="0">
              <a:latin typeface="Garamond" panose="02020404030301010803" pitchFamily="18" charset="0"/>
              <a:ea typeface="+mj-ea"/>
              <a:cs typeface="+mj-cs"/>
            </a:rPr>
            <a:t>ROUTING PROTOCOLS</a:t>
          </a:r>
          <a:endParaRPr lang="en-IN" sz="3600" b="1" kern="1200" dirty="0">
            <a:latin typeface="Garamond" panose="02020404030301010803" pitchFamily="18" charset="0"/>
            <a:ea typeface="+mj-ea"/>
            <a:cs typeface="+mj-cs"/>
          </a:endParaRPr>
        </a:p>
      </dsp:txBody>
      <dsp:txXfrm>
        <a:off x="3211248" y="1188260"/>
        <a:ext cx="6403920" cy="1773526"/>
      </dsp:txXfrm>
    </dsp:sp>
    <dsp:sp modelId="{80DD6736-38E4-415F-9B12-D8A4DAAE5CEF}">
      <dsp:nvSpPr>
        <dsp:cNvPr id="0" name=""/>
        <dsp:cNvSpPr/>
      </dsp:nvSpPr>
      <dsp:spPr>
        <a:xfrm>
          <a:off x="5323" y="3746857"/>
          <a:ext cx="4906006" cy="1630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772C7D8-B5E0-4837-A56E-CBBDCF1D3550}">
      <dsp:nvSpPr>
        <dsp:cNvPr id="0" name=""/>
        <dsp:cNvSpPr/>
      </dsp:nvSpPr>
      <dsp:spPr>
        <a:xfrm>
          <a:off x="685760" y="4393272"/>
          <a:ext cx="4906006" cy="1630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b="1" kern="1200" smtClean="0">
              <a:latin typeface="Garamond" panose="02020404030301010803" pitchFamily="18" charset="0"/>
            </a:rPr>
            <a:t>UNICAST</a:t>
          </a:r>
          <a:endParaRPr lang="en-IN" sz="3600" b="1" kern="1200" dirty="0">
            <a:latin typeface="Garamond" panose="02020404030301010803" pitchFamily="18" charset="0"/>
          </a:endParaRPr>
        </a:p>
      </dsp:txBody>
      <dsp:txXfrm>
        <a:off x="733525" y="4441037"/>
        <a:ext cx="4810476" cy="1535273"/>
      </dsp:txXfrm>
    </dsp:sp>
    <dsp:sp modelId="{217DE63C-2B5B-478E-B035-7E8D138E48E4}">
      <dsp:nvSpPr>
        <dsp:cNvPr id="0" name=""/>
        <dsp:cNvSpPr/>
      </dsp:nvSpPr>
      <dsp:spPr>
        <a:xfrm>
          <a:off x="6272204" y="3746857"/>
          <a:ext cx="4811759" cy="1471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709D73-B445-417B-919B-12704D3BACC9}">
      <dsp:nvSpPr>
        <dsp:cNvPr id="0" name=""/>
        <dsp:cNvSpPr/>
      </dsp:nvSpPr>
      <dsp:spPr>
        <a:xfrm>
          <a:off x="6952642" y="4393272"/>
          <a:ext cx="4811759" cy="147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b="1" kern="1200" smtClean="0">
              <a:latin typeface="Garamond" panose="02020404030301010803" pitchFamily="18" charset="0"/>
            </a:rPr>
            <a:t>MULTICAST</a:t>
          </a:r>
          <a:endParaRPr lang="en-IN" sz="3600" b="1" kern="1200" dirty="0">
            <a:latin typeface="Garamond" panose="02020404030301010803" pitchFamily="18" charset="0"/>
          </a:endParaRPr>
        </a:p>
      </dsp:txBody>
      <dsp:txXfrm>
        <a:off x="6995744" y="4436374"/>
        <a:ext cx="4725555" cy="1385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91897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2465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7423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6838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601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6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0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6775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00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7894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80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33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22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864EB0-9692-4637-9ADF-652EFD5C3A9D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29-10-2022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4FD35-20B4-40C4-B72E-8496ECD2BA11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5768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864EB0-9692-4637-9ADF-652EFD5C3A9D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29-10-2022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4FD35-20B4-40C4-B72E-8496ECD2BA11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137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864EB0-9692-4637-9ADF-652EFD5C3A9D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29-10-2022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4FD35-20B4-40C4-B72E-8496ECD2BA11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4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849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864EB0-9692-4637-9ADF-652EFD5C3A9D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29-10-2022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4FD35-20B4-40C4-B72E-8496ECD2BA11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623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864EB0-9692-4637-9ADF-652EFD5C3A9D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29-10-2022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4FD35-20B4-40C4-B72E-8496ECD2BA11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403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864EB0-9692-4637-9ADF-652EFD5C3A9D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29-10-2022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4FD35-20B4-40C4-B72E-8496ECD2BA11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60702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864EB0-9692-4637-9ADF-652EFD5C3A9D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29-10-2022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4FD35-20B4-40C4-B72E-8496ECD2BA11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3363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864EB0-9692-4637-9ADF-652EFD5C3A9D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29-10-2022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4FD35-20B4-40C4-B72E-8496ECD2BA11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8237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864EB0-9692-4637-9ADF-652EFD5C3A9D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29-10-2022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4FD35-20B4-40C4-B72E-8496ECD2BA11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0284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864EB0-9692-4637-9ADF-652EFD5C3A9D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29-10-2022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4FD35-20B4-40C4-B72E-8496ECD2BA11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9468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864EB0-9692-4637-9ADF-652EFD5C3A9D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29-10-2022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4FD35-20B4-40C4-B72E-8496ECD2BA11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88410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864EB0-9692-4637-9ADF-652EFD5C3A9D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29-10-2022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4FD35-20B4-40C4-B72E-8496ECD2BA11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4349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864EB0-9692-4637-9ADF-652EFD5C3A9D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29-10-2022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4FD35-20B4-40C4-B72E-8496ECD2BA11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117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449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864EB0-9692-4637-9ADF-652EFD5C3A9D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29-10-2022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4FD35-20B4-40C4-B72E-8496ECD2BA11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54479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864EB0-9692-4637-9ADF-652EFD5C3A9D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29-10-2022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4FD35-20B4-40C4-B72E-8496ECD2BA11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001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864EB0-9692-4637-9ADF-652EFD5C3A9D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29-10-2022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4FD35-20B4-40C4-B72E-8496ECD2BA11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10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4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0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0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4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6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6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5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864EB0-9692-4637-9ADF-652EFD5C3A9D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29-10-2022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4FD35-20B4-40C4-B72E-8496ECD2BA11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0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 sz="3600" b="1" i="0" u="none" strike="noStrike" cap="none" dirty="0">
                <a:solidFill>
                  <a:srgbClr val="0070C0"/>
                </a:solidFill>
                <a:latin typeface="Garamond" panose="02020404030301010803" pitchFamily="18" charset="0"/>
                <a:ea typeface="Century Gothic"/>
                <a:cs typeface="Century Gothic"/>
                <a:sym typeface="Century Gothic"/>
              </a:rPr>
              <a:t>DISTANCE VECTOR ROUTING ALGORITHM</a:t>
            </a:r>
            <a:endParaRPr sz="3600" b="1" i="0" u="none" strike="noStrike" cap="none" dirty="0">
              <a:solidFill>
                <a:srgbClr val="0070C0"/>
              </a:solidFill>
              <a:latin typeface="Garamond" panose="02020404030301010803" pitchFamily="18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Prepared by</a:t>
            </a:r>
          </a:p>
          <a:p>
            <a:r>
              <a:rPr lang="en-US" b="1" dirty="0">
                <a:solidFill>
                  <a:srgbClr val="FFC000"/>
                </a:solidFill>
              </a:rPr>
              <a:t>Dr. </a:t>
            </a:r>
            <a:r>
              <a:rPr lang="en-US" b="1" dirty="0" err="1">
                <a:solidFill>
                  <a:srgbClr val="FFC000"/>
                </a:solidFill>
              </a:rPr>
              <a:t>Sharada</a:t>
            </a:r>
            <a:r>
              <a:rPr lang="en-US" b="1" dirty="0">
                <a:solidFill>
                  <a:srgbClr val="FFC000"/>
                </a:solidFill>
              </a:rPr>
              <a:t> M. Kori</a:t>
            </a:r>
          </a:p>
          <a:p>
            <a:r>
              <a:rPr lang="en-US" b="1" dirty="0">
                <a:solidFill>
                  <a:srgbClr val="FFC000"/>
                </a:solidFill>
              </a:rPr>
              <a:t>Associate Professor, Department of Computer Science &amp; Engineering, KLS GIT, </a:t>
            </a:r>
            <a:r>
              <a:rPr lang="en-US" b="1" dirty="0" err="1">
                <a:solidFill>
                  <a:srgbClr val="FFC000"/>
                </a:solidFill>
              </a:rPr>
              <a:t>Belagavi</a:t>
            </a:r>
            <a:endParaRPr lang="en-IN" b="1" dirty="0">
              <a:solidFill>
                <a:srgbClr val="FFC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147337"/>
            <a:ext cx="8911687" cy="737246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METRIC</a:t>
            </a:r>
            <a:endParaRPr lang="en-IN" b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0" y="665923"/>
            <a:ext cx="11910853" cy="6450494"/>
          </a:xfrm>
        </p:spPr>
        <p:txBody>
          <a:bodyPr>
            <a:normAutofit fontScale="92500"/>
          </a:bodyPr>
          <a:lstStyle/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A router receives a packet from a network and passes it to another network.</a:t>
            </a:r>
          </a:p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A router is usually attached to several networks.</a:t>
            </a:r>
          </a:p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When it receives a packet, to which network should it pass the packet?</a:t>
            </a:r>
          </a:p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The decision is based on </a:t>
            </a:r>
            <a:r>
              <a:rPr lang="en-IN" sz="3600" b="1" i="1" dirty="0" smtClean="0">
                <a:solidFill>
                  <a:srgbClr val="FF0000"/>
                </a:solidFill>
                <a:latin typeface="Garamond" panose="02020404030301010803" pitchFamily="18" charset="0"/>
                <a:ea typeface="+mj-ea"/>
                <a:cs typeface="+mj-cs"/>
              </a:rPr>
              <a:t>optimization.</a:t>
            </a:r>
          </a:p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A </a:t>
            </a:r>
            <a:r>
              <a:rPr lang="en-IN" sz="3600" b="1" i="1" dirty="0">
                <a:solidFill>
                  <a:srgbClr val="FF0000"/>
                </a:solidFill>
                <a:latin typeface="Garamond" panose="02020404030301010803" pitchFamily="18" charset="0"/>
                <a:ea typeface="+mj-ea"/>
                <a:cs typeface="+mj-cs"/>
              </a:rPr>
              <a:t>metric</a:t>
            </a: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 is a cost assigned for passing through a network.</a:t>
            </a:r>
          </a:p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3600" b="1" i="1" dirty="0" smtClean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rPr>
              <a:t>The total metric of a particular route is equal to the sum of the metrics of the networks that comprise the route.</a:t>
            </a:r>
          </a:p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The </a:t>
            </a: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metric assigned to each network depends on the type of protocol.</a:t>
            </a:r>
          </a:p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Ex: Routing Information Protocol treat all networks as equal. (</a:t>
            </a:r>
            <a:r>
              <a:rPr lang="en-IN" sz="3600" b="1" i="1" dirty="0" smtClean="0">
                <a:solidFill>
                  <a:srgbClr val="FF0000"/>
                </a:solidFill>
                <a:latin typeface="Garamond" panose="02020404030301010803" pitchFamily="18" charset="0"/>
                <a:ea typeface="+mj-ea"/>
                <a:cs typeface="+mj-cs"/>
              </a:rPr>
              <a:t>one hop count)</a:t>
            </a:r>
          </a:p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endParaRPr lang="en-IN" sz="3600" dirty="0" smtClean="0">
              <a:solidFill>
                <a:srgbClr val="0070C0"/>
              </a:solidFill>
              <a:latin typeface="Garamond" panose="02020404030301010803" pitchFamily="18" charset="0"/>
              <a:ea typeface="+mj-ea"/>
              <a:cs typeface="+mj-cs"/>
            </a:endParaRPr>
          </a:p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endParaRPr lang="en-IN" sz="3600" dirty="0">
              <a:solidFill>
                <a:srgbClr val="0070C0"/>
              </a:solidFill>
              <a:latin typeface="Garamond" panose="02020404030301010803" pitchFamily="18" charset="0"/>
              <a:ea typeface="+mj-ea"/>
              <a:cs typeface="+mj-cs"/>
            </a:endParaRPr>
          </a:p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endParaRPr lang="en-IN" sz="3600" b="1" i="1" dirty="0" smtClean="0">
              <a:solidFill>
                <a:schemeClr val="accent5">
                  <a:lumMod val="75000"/>
                </a:schemeClr>
              </a:solidFill>
              <a:latin typeface="Garamond" panose="02020404030301010803" pitchFamily="18" charset="0"/>
              <a:ea typeface="+mj-ea"/>
              <a:cs typeface="+mj-cs"/>
            </a:endParaRPr>
          </a:p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endParaRPr lang="en-IN" sz="3600" dirty="0" smtClean="0">
              <a:solidFill>
                <a:srgbClr val="0070C0"/>
              </a:solidFill>
              <a:latin typeface="Garamond" panose="02020404030301010803" pitchFamily="18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147337"/>
            <a:ext cx="8911687" cy="1280890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INTERIOR AND EXTERIOR ROUTING</a:t>
            </a:r>
            <a:endParaRPr lang="en-IN" b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5678" y="787782"/>
            <a:ext cx="11770167" cy="5709911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An autonomous system(AS) is a group of networks and routers under the authority of a single administration.</a:t>
            </a:r>
          </a:p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Routing inside an autonomous system is referred to as </a:t>
            </a:r>
            <a:r>
              <a:rPr lang="en-IN" sz="3600" b="1" i="1" dirty="0" smtClean="0">
                <a:solidFill>
                  <a:srgbClr val="FF0000"/>
                </a:solidFill>
                <a:latin typeface="Garamond" panose="02020404030301010803" pitchFamily="18" charset="0"/>
                <a:ea typeface="+mj-ea"/>
                <a:cs typeface="+mj-cs"/>
              </a:rPr>
              <a:t>interior routing.</a:t>
            </a:r>
          </a:p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Routing between autonomous system is referred to as </a:t>
            </a:r>
            <a:r>
              <a:rPr lang="en-IN" sz="3600" b="1" i="1" dirty="0">
                <a:solidFill>
                  <a:srgbClr val="FF0000"/>
                </a:solidFill>
                <a:latin typeface="Garamond" panose="02020404030301010803" pitchFamily="18" charset="0"/>
                <a:ea typeface="+mj-ea"/>
                <a:cs typeface="+mj-cs"/>
              </a:rPr>
              <a:t>exterior routing</a:t>
            </a:r>
            <a:r>
              <a:rPr lang="en-IN" sz="3600" b="1" i="1" dirty="0" smtClean="0">
                <a:solidFill>
                  <a:srgbClr val="FF0000"/>
                </a:solidFill>
                <a:latin typeface="Garamond" panose="02020404030301010803" pitchFamily="18" charset="0"/>
                <a:ea typeface="+mj-ea"/>
                <a:cs typeface="+mj-cs"/>
              </a:rPr>
              <a:t>.</a:t>
            </a:r>
          </a:p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endParaRPr lang="en-IN" sz="3600" b="1" i="1" dirty="0">
              <a:solidFill>
                <a:srgbClr val="FF0000"/>
              </a:solidFill>
              <a:latin typeface="Garamond" panose="02020404030301010803" pitchFamily="18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6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147337"/>
            <a:ext cx="8911687" cy="1280890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DISTANCE VECTOR ROUTING </a:t>
            </a:r>
            <a:endParaRPr lang="en-IN" b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5678" y="787782"/>
            <a:ext cx="11770167" cy="5709911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buClr>
                <a:srgbClr val="7030A0"/>
              </a:buClr>
              <a:buSzPct val="50000"/>
              <a:buNone/>
            </a:pPr>
            <a:r>
              <a:rPr lang="en-IN" sz="3600" b="1" i="1" dirty="0" smtClean="0">
                <a:solidFill>
                  <a:srgbClr val="FF0000"/>
                </a:solidFill>
                <a:latin typeface="Garamond" panose="02020404030301010803" pitchFamily="18" charset="0"/>
                <a:ea typeface="+mj-ea"/>
                <a:cs typeface="+mj-cs"/>
              </a:rPr>
              <a:t>Three key points</a:t>
            </a: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 in understanding the working of Distance Vector Routing are as follows:</a:t>
            </a:r>
          </a:p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  <a:latin typeface="Garamond" panose="02020404030301010803" pitchFamily="18" charset="0"/>
                <a:ea typeface="+mj-ea"/>
                <a:cs typeface="+mj-cs"/>
              </a:rPr>
              <a:t>Sharing knowledge about the entire autonomous system: </a:t>
            </a:r>
          </a:p>
          <a:p>
            <a:pPr lvl="1"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34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Each router shares its knowledge about </a:t>
            </a:r>
            <a:r>
              <a:rPr lang="en-IN" sz="3400" dirty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the entire autonomous </a:t>
            </a:r>
            <a:r>
              <a:rPr lang="en-IN" sz="34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system with its neighbours.</a:t>
            </a:r>
          </a:p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3600" b="1" dirty="0">
                <a:solidFill>
                  <a:srgbClr val="FF0000"/>
                </a:solidFill>
                <a:latin typeface="Garamond" panose="02020404030301010803" pitchFamily="18" charset="0"/>
                <a:ea typeface="+mj-ea"/>
                <a:cs typeface="+mj-cs"/>
              </a:rPr>
              <a:t>Sharing only with neighbours:</a:t>
            </a:r>
          </a:p>
          <a:p>
            <a:pPr lvl="1"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34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Each router sends its knowledge only to neighbours.</a:t>
            </a:r>
          </a:p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3600" b="1" i="1" dirty="0" smtClean="0">
                <a:solidFill>
                  <a:srgbClr val="FF0000"/>
                </a:solidFill>
                <a:latin typeface="Garamond" panose="02020404030301010803" pitchFamily="18" charset="0"/>
                <a:ea typeface="+mj-ea"/>
                <a:cs typeface="+mj-cs"/>
              </a:rPr>
              <a:t>Sharing at regular intervals.</a:t>
            </a:r>
          </a:p>
          <a:p>
            <a:pPr lvl="1"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34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Each router sends its knowledge to its neighbours at fixed intervals for example, every 30ms.</a:t>
            </a:r>
          </a:p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endParaRPr lang="en-IN" sz="3600" dirty="0" smtClean="0">
              <a:solidFill>
                <a:srgbClr val="0070C0"/>
              </a:solidFill>
              <a:latin typeface="Garamond" panose="02020404030301010803" pitchFamily="18" charset="0"/>
              <a:ea typeface="+mj-ea"/>
              <a:cs typeface="+mj-cs"/>
            </a:endParaRPr>
          </a:p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endParaRPr lang="en-IN" sz="3600" dirty="0">
              <a:solidFill>
                <a:srgbClr val="0070C0"/>
              </a:solidFill>
              <a:latin typeface="Garamond" panose="02020404030301010803" pitchFamily="18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8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DISTANCE VECTOR ROUTING</a:t>
            </a:r>
            <a:endParaRPr lang="en-IN" b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82" y="1525126"/>
            <a:ext cx="11120414" cy="5004883"/>
          </a:xfrm>
        </p:spPr>
        <p:txBody>
          <a:bodyPr/>
          <a:lstStyle/>
          <a:p>
            <a:pPr algn="just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Adaptive/Dynamic </a:t>
            </a:r>
            <a:r>
              <a:rPr lang="en-IN" sz="28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Algorithm.</a:t>
            </a:r>
            <a:endParaRPr lang="en-IN" sz="2800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algn="just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Route decisions will change dynamically in </a:t>
            </a:r>
            <a:r>
              <a:rPr lang="en-IN" sz="28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milliseconds.</a:t>
            </a:r>
            <a:endParaRPr lang="en-IN" sz="2800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algn="just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Each Router maintains a table called “Vector”</a:t>
            </a:r>
          </a:p>
          <a:p>
            <a:pPr algn="just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Vector contains </a:t>
            </a:r>
            <a:r>
              <a:rPr lang="en-IN" sz="28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number of Hops </a:t>
            </a: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&amp; </a:t>
            </a:r>
            <a:r>
              <a:rPr lang="en-IN" sz="28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delays.</a:t>
            </a:r>
            <a:endParaRPr lang="en-IN" sz="2800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algn="just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Table has the best known distance for each </a:t>
            </a:r>
            <a:r>
              <a:rPr lang="en-IN" sz="28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router.</a:t>
            </a:r>
            <a:endParaRPr lang="en-IN" sz="2800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algn="just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Tables are updated by exchanging information with </a:t>
            </a:r>
            <a:r>
              <a:rPr lang="en-IN" sz="28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neighbours.</a:t>
            </a:r>
            <a:endParaRPr lang="en-IN" sz="2800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DISTANCE VECTOR ROUTING</a:t>
            </a:r>
            <a:endParaRPr lang="en-IN" b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82" y="1525126"/>
            <a:ext cx="11120414" cy="5004883"/>
          </a:xfrm>
        </p:spPr>
        <p:txBody>
          <a:bodyPr/>
          <a:lstStyle/>
          <a:p>
            <a:pPr algn="just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Each router knows the best distance to reach another </a:t>
            </a:r>
            <a:r>
              <a:rPr lang="en-IN" sz="28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router.</a:t>
            </a:r>
            <a:endParaRPr lang="en-IN" sz="2800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algn="just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Also known as Bellman Ford </a:t>
            </a:r>
            <a:r>
              <a:rPr lang="en-IN" sz="28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Algorithm.</a:t>
            </a:r>
            <a:endParaRPr lang="en-IN" sz="2800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algn="just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Each router’s table has one entry for one </a:t>
            </a:r>
            <a:r>
              <a:rPr lang="en-IN" sz="28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router.</a:t>
            </a:r>
            <a:endParaRPr lang="en-IN" sz="2800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algn="just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Each entry has two parts</a:t>
            </a:r>
          </a:p>
          <a:p>
            <a:pPr lvl="1" algn="just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2600" dirty="0">
                <a:solidFill>
                  <a:srgbClr val="FF0000"/>
                </a:solidFill>
                <a:latin typeface="Garamond" panose="02020404030301010803" pitchFamily="18" charset="0"/>
              </a:rPr>
              <a:t>Preferred outgoing line for each </a:t>
            </a:r>
            <a:r>
              <a:rPr lang="en-IN" sz="26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router.</a:t>
            </a:r>
            <a:endParaRPr lang="en-IN" sz="26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lvl="1" algn="just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2600" dirty="0">
                <a:solidFill>
                  <a:srgbClr val="FF0000"/>
                </a:solidFill>
                <a:latin typeface="Garamond" panose="02020404030301010803" pitchFamily="18" charset="0"/>
              </a:rPr>
              <a:t>Estimated distance to destination </a:t>
            </a:r>
            <a:r>
              <a:rPr lang="en-IN" sz="26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router.</a:t>
            </a:r>
            <a:endParaRPr lang="en-IN" sz="26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algn="just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Distance is basically considered by </a:t>
            </a:r>
            <a:r>
              <a:rPr lang="en-IN" sz="28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number of hops.</a:t>
            </a:r>
            <a:endParaRPr lang="en-IN" sz="2800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7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DISTANCE VECTOR ROUTING TABLE INITIALIZATION- EXAMPLE</a:t>
            </a:r>
            <a:endParaRPr lang="en-IN" b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643" y="1779104"/>
            <a:ext cx="9770165" cy="46273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2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993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DISTANCE VECTOR ROUTING TABLE INITIALIZATION- EXAMPLE</a:t>
            </a:r>
            <a:endParaRPr lang="en-IN" b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2090" y="2133600"/>
            <a:ext cx="6449646" cy="3778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80" y="1779099"/>
            <a:ext cx="1127858" cy="4938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967" y="1773003"/>
            <a:ext cx="1127858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8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993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FINAL DISTANCE VECTOR ROUTING TABLE</a:t>
            </a:r>
            <a:endParaRPr lang="en-IN" b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630" y="2133600"/>
            <a:ext cx="6996565" cy="3778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1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ALGORITHM</a:t>
            </a:r>
            <a:endParaRPr lang="en-IN" b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82" y="1525126"/>
            <a:ext cx="11120414" cy="5004883"/>
          </a:xfrm>
        </p:spPr>
        <p:txBody>
          <a:bodyPr/>
          <a:lstStyle/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IN" dirty="0">
                <a:solidFill>
                  <a:srgbClr val="0070C0"/>
                </a:solidFill>
              </a:rPr>
              <a:t>1</a:t>
            </a: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. S</a:t>
            </a:r>
            <a:r>
              <a:rPr lang="en-IN" sz="28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end </a:t>
            </a: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my routing table to all my </a:t>
            </a:r>
            <a:r>
              <a:rPr lang="en-IN" sz="28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neighbours </a:t>
            </a: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whenever my link table </a:t>
            </a:r>
            <a:r>
              <a:rPr lang="en-IN" sz="28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changes.</a:t>
            </a:r>
            <a:endParaRPr lang="en-IN" sz="2800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IN" sz="28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2</a:t>
            </a: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. W</a:t>
            </a:r>
            <a:r>
              <a:rPr lang="en-IN" sz="28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hen </a:t>
            </a: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I get a routing table from a </a:t>
            </a:r>
            <a:r>
              <a:rPr lang="en-IN" sz="28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neighbour </a:t>
            </a: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on port </a:t>
            </a:r>
            <a:r>
              <a:rPr lang="en-IN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P</a:t>
            </a: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 with link metric </a:t>
            </a:r>
            <a:r>
              <a:rPr lang="en-IN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M:</a:t>
            </a:r>
          </a:p>
          <a:p>
            <a:pPr lvl="1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add </a:t>
            </a:r>
            <a:r>
              <a:rPr lang="en-IN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L</a:t>
            </a: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 to each of the </a:t>
            </a:r>
            <a:r>
              <a:rPr lang="en-IN" sz="28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neighbour's metrics.</a:t>
            </a:r>
          </a:p>
          <a:p>
            <a:pPr lvl="1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for each entry </a:t>
            </a:r>
            <a:r>
              <a:rPr lang="en-IN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(D, P', M') </a:t>
            </a: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in the updated </a:t>
            </a:r>
            <a:r>
              <a:rPr lang="en-IN" sz="28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neighbour's </a:t>
            </a: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table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	</a:t>
            </a:r>
            <a:r>
              <a:rPr lang="en-IN" sz="28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  </a:t>
            </a:r>
            <a:r>
              <a:rPr lang="en-IN" sz="2800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i</a:t>
            </a: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) if I do not have an entry for </a:t>
            </a:r>
            <a:r>
              <a:rPr lang="en-IN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D</a:t>
            </a: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, add </a:t>
            </a:r>
            <a:r>
              <a:rPr lang="en-IN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(D, P, M') </a:t>
            </a: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to my routing </a:t>
            </a:r>
            <a:r>
              <a:rPr lang="en-IN" sz="28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table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 </a:t>
            </a:r>
            <a:r>
              <a:rPr lang="en-IN" sz="28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     ii</a:t>
            </a: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) if I have an entry for </a:t>
            </a:r>
            <a:r>
              <a:rPr lang="en-IN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D</a:t>
            </a: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 with metric </a:t>
            </a:r>
            <a:r>
              <a:rPr lang="en-IN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M"</a:t>
            </a: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, add </a:t>
            </a:r>
            <a:r>
              <a:rPr lang="en-IN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(D, P, M') </a:t>
            </a: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to my routing </a:t>
            </a:r>
            <a:endParaRPr lang="en-IN" sz="2800" dirty="0" smtClean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 </a:t>
            </a:r>
            <a:r>
              <a:rPr lang="en-IN" sz="28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         table </a:t>
            </a:r>
            <a:r>
              <a:rPr lang="en-IN" sz="2800" dirty="0">
                <a:solidFill>
                  <a:srgbClr val="0070C0"/>
                </a:solidFill>
                <a:latin typeface="Garamond" panose="02020404030301010803" pitchFamily="18" charset="0"/>
              </a:rPr>
              <a:t>if </a:t>
            </a:r>
            <a:r>
              <a:rPr lang="en-IN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M' &lt; M“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IN" sz="28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3. If my routing table has changed, send all the new entries to all my neighbours.</a:t>
            </a:r>
          </a:p>
          <a:p>
            <a:pPr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1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147337"/>
            <a:ext cx="8911687" cy="1280890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SOURCE CODE</a:t>
            </a:r>
            <a:endParaRPr lang="en-IN" b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716" y="894735"/>
            <a:ext cx="8790039" cy="55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0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spcBef>
                <a:spcPts val="0"/>
              </a:spcBef>
              <a:buClr>
                <a:srgbClr val="262626"/>
              </a:buClr>
              <a:buSzPts val="5400"/>
            </a:pPr>
            <a:r>
              <a:rPr lang="en-US" b="1" dirty="0">
                <a:solidFill>
                  <a:srgbClr val="0070C0"/>
                </a:solidFill>
                <a:latin typeface="Garamond" panose="02020404030301010803" pitchFamily="18" charset="0"/>
                <a:ea typeface="Century Gothic"/>
                <a:cs typeface="Century Gothic"/>
                <a:sym typeface="Century Gothic"/>
              </a:rPr>
              <a:t>OBJECTIVE</a:t>
            </a:r>
            <a:endParaRPr b="1" dirty="0">
              <a:solidFill>
                <a:srgbClr val="0070C0"/>
              </a:solidFill>
              <a:latin typeface="Garamond" panose="02020404030301010803" pitchFamily="18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spcBef>
                <a:spcPts val="0"/>
              </a:spcBef>
              <a:buClr>
                <a:srgbClr val="262626"/>
              </a:buClr>
              <a:buSzPts val="5400"/>
              <a:buNone/>
            </a:pPr>
            <a:r>
              <a:rPr lang="en-US" sz="3600" dirty="0">
                <a:solidFill>
                  <a:srgbClr val="0070C0"/>
                </a:solidFill>
                <a:latin typeface="Garamond" panose="02020404030301010803" pitchFamily="18" charset="0"/>
                <a:ea typeface="Century Gothic"/>
                <a:cs typeface="Century Gothic"/>
              </a:rPr>
              <a:t>To implement Distance Vector Routing algorithm to find suitable path for transmission</a:t>
            </a:r>
            <a:endParaRPr sz="3600" dirty="0">
              <a:solidFill>
                <a:srgbClr val="0070C0"/>
              </a:solidFill>
              <a:latin typeface="Garamond" panose="02020404030301010803" pitchFamily="18" charset="0"/>
              <a:ea typeface="Century Gothic"/>
              <a:cs typeface="Century Gothic"/>
            </a:endParaRPr>
          </a:p>
          <a:p>
            <a:pPr marL="342900" marR="0" lvl="0" indent="-1905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05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05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05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05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05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05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05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05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fld>
            <a:endParaRPr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147337"/>
            <a:ext cx="8911687" cy="1280890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SOURCE CODE</a:t>
            </a:r>
            <a:endParaRPr lang="en-IN" b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967" y="943897"/>
            <a:ext cx="9871587" cy="550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7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147337"/>
            <a:ext cx="8911687" cy="1280890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SOURCE CODE</a:t>
            </a:r>
            <a:endParaRPr lang="en-IN" b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903" y="787782"/>
            <a:ext cx="9409471" cy="569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5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147337"/>
            <a:ext cx="8911687" cy="1280890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SOURCE CODE</a:t>
            </a:r>
            <a:endParaRPr lang="en-IN" b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156" y="1152907"/>
            <a:ext cx="10138889" cy="547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3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147337"/>
            <a:ext cx="8911687" cy="1280890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SOURCE CODE</a:t>
            </a:r>
            <a:endParaRPr lang="en-IN" b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089" y="875071"/>
            <a:ext cx="9547123" cy="54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147337"/>
            <a:ext cx="8911687" cy="1280890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SOURCE CODE</a:t>
            </a:r>
            <a:endParaRPr lang="en-IN" b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135" y="787782"/>
            <a:ext cx="9743768" cy="567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6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147337"/>
            <a:ext cx="8911687" cy="1280890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  <a:latin typeface="Garamond" panose="02020404030301010803" pitchFamily="18" charset="0"/>
              </a:rPr>
              <a:t>EXPECTED </a:t>
            </a:r>
            <a:r>
              <a:rPr lang="en-IN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OUTPUT</a:t>
            </a:r>
            <a:endParaRPr lang="en-IN" b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807" y="767666"/>
            <a:ext cx="9773264" cy="60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147337"/>
            <a:ext cx="8911687" cy="1280890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  <a:latin typeface="Garamond" panose="02020404030301010803" pitchFamily="18" charset="0"/>
              </a:rPr>
              <a:t>EXPECTED </a:t>
            </a:r>
            <a:r>
              <a:rPr lang="en-IN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OUTPUT</a:t>
            </a:r>
            <a:endParaRPr lang="en-IN" b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252" y="1896264"/>
            <a:ext cx="9606115" cy="37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8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147337"/>
            <a:ext cx="8911687" cy="1280890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  <a:latin typeface="Garamond" panose="02020404030301010803" pitchFamily="18" charset="0"/>
              </a:rPr>
              <a:t>EXPECTED </a:t>
            </a:r>
            <a:r>
              <a:rPr lang="en-IN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OUTPUT</a:t>
            </a:r>
            <a:endParaRPr lang="en-IN" b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6490" y="973394"/>
            <a:ext cx="8396749" cy="565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147337"/>
            <a:ext cx="8911687" cy="1280890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  <a:latin typeface="Garamond" panose="02020404030301010803" pitchFamily="18" charset="0"/>
              </a:rPr>
              <a:t>EXPECTED </a:t>
            </a:r>
            <a:r>
              <a:rPr lang="en-IN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OUTPUT</a:t>
            </a:r>
            <a:endParaRPr lang="en-IN" b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0465" y="2308396"/>
            <a:ext cx="5732895" cy="342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4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147337"/>
            <a:ext cx="8911687" cy="1280890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  <a:latin typeface="Garamond" panose="02020404030301010803" pitchFamily="18" charset="0"/>
              </a:rPr>
              <a:t>EXPECTED </a:t>
            </a:r>
            <a:r>
              <a:rPr lang="en-IN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OUTPUT</a:t>
            </a:r>
            <a:endParaRPr lang="en-IN" b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0465" y="2165345"/>
            <a:ext cx="5732895" cy="37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8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36" y="0"/>
            <a:ext cx="8911687" cy="1280890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INTRODUCTION</a:t>
            </a:r>
            <a:endParaRPr lang="en-IN" b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0" y="1280890"/>
            <a:ext cx="11770167" cy="5709911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An internet is a combination of networks connected by </a:t>
            </a:r>
            <a:r>
              <a:rPr lang="en-IN" sz="3600" b="1" i="1" dirty="0" smtClean="0">
                <a:solidFill>
                  <a:srgbClr val="FF0000"/>
                </a:solidFill>
                <a:latin typeface="Garamond" panose="02020404030301010803" pitchFamily="18" charset="0"/>
                <a:ea typeface="+mj-ea"/>
                <a:cs typeface="+mj-cs"/>
              </a:rPr>
              <a:t>routers.</a:t>
            </a:r>
          </a:p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When a packet goes from source to destination, it will probably pass through many routers until it reaches the router attached to the </a:t>
            </a: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destination </a:t>
            </a:r>
            <a:r>
              <a:rPr lang="en-IN" sz="3600" dirty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network</a:t>
            </a: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.</a:t>
            </a:r>
          </a:p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A </a:t>
            </a:r>
            <a:r>
              <a:rPr lang="en-IN" sz="3600" dirty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router </a:t>
            </a: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consults a </a:t>
            </a:r>
            <a:r>
              <a:rPr lang="en-IN" sz="3600" b="1" i="1" dirty="0">
                <a:solidFill>
                  <a:srgbClr val="FF0000"/>
                </a:solidFill>
                <a:latin typeface="Garamond" panose="02020404030301010803" pitchFamily="18" charset="0"/>
                <a:ea typeface="+mj-ea"/>
                <a:cs typeface="+mj-cs"/>
              </a:rPr>
              <a:t>routing table </a:t>
            </a: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when a packet is ready to be forwarded.</a:t>
            </a:r>
          </a:p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The routing table specifies the </a:t>
            </a:r>
            <a:r>
              <a:rPr lang="en-IN" sz="3600" b="1" i="1" dirty="0">
                <a:solidFill>
                  <a:srgbClr val="FF0000"/>
                </a:solidFill>
                <a:latin typeface="Garamond" panose="02020404030301010803" pitchFamily="18" charset="0"/>
                <a:ea typeface="+mj-ea"/>
                <a:cs typeface="+mj-cs"/>
              </a:rPr>
              <a:t>optimum path </a:t>
            </a: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for the packet.</a:t>
            </a:r>
          </a:p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The table can be either </a:t>
            </a:r>
            <a:r>
              <a:rPr lang="en-IN" sz="3600" b="1" i="1" dirty="0">
                <a:solidFill>
                  <a:srgbClr val="FF0000"/>
                </a:solidFill>
                <a:latin typeface="Garamond" panose="02020404030301010803" pitchFamily="18" charset="0"/>
                <a:ea typeface="+mj-ea"/>
                <a:cs typeface="+mj-cs"/>
              </a:rPr>
              <a:t>static</a:t>
            </a: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 or </a:t>
            </a:r>
            <a:r>
              <a:rPr lang="en-IN" sz="3600" b="1" i="1" dirty="0">
                <a:solidFill>
                  <a:srgbClr val="FF0000"/>
                </a:solidFill>
                <a:latin typeface="Garamond" panose="02020404030301010803" pitchFamily="18" charset="0"/>
                <a:ea typeface="+mj-ea"/>
                <a:cs typeface="+mj-cs"/>
              </a:rPr>
              <a:t>dynamic</a:t>
            </a: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.</a:t>
            </a:r>
          </a:p>
          <a:p>
            <a:pPr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endParaRPr lang="en-IN" sz="3600" dirty="0">
              <a:solidFill>
                <a:srgbClr val="0070C0"/>
              </a:solidFill>
              <a:latin typeface="Garamond" panose="02020404030301010803" pitchFamily="18" charset="0"/>
              <a:ea typeface="+mj-ea"/>
              <a:cs typeface="+mj-cs"/>
            </a:endParaRPr>
          </a:p>
          <a:p>
            <a:pPr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endParaRPr lang="en-IN" sz="3600" b="1" dirty="0" smtClean="0">
              <a:solidFill>
                <a:srgbClr val="0070C0"/>
              </a:solidFill>
              <a:latin typeface="Garamond" panose="02020404030301010803" pitchFamily="18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147337"/>
            <a:ext cx="8911687" cy="1280890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  <a:latin typeface="Garamond" panose="02020404030301010803" pitchFamily="18" charset="0"/>
              </a:rPr>
              <a:t>EXPECTED </a:t>
            </a:r>
            <a:r>
              <a:rPr lang="en-IN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OUTPUT</a:t>
            </a:r>
            <a:endParaRPr lang="en-IN" b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0465" y="2308396"/>
            <a:ext cx="5732895" cy="342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9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147337"/>
            <a:ext cx="8911687" cy="1280890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  <a:latin typeface="Garamond" panose="02020404030301010803" pitchFamily="18" charset="0"/>
              </a:rPr>
              <a:t>EXPECTED </a:t>
            </a:r>
            <a:r>
              <a:rPr lang="en-IN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OUTPUT</a:t>
            </a:r>
            <a:endParaRPr lang="en-IN" b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0297" y="2133600"/>
            <a:ext cx="491323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6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the session students will be able to:</a:t>
            </a:r>
          </a:p>
          <a:p>
            <a:pPr lvl="1"/>
            <a:r>
              <a:rPr lang="en-US" dirty="0" smtClean="0"/>
              <a:t>Understand the concept of Distance Vector Routing.</a:t>
            </a:r>
          </a:p>
          <a:p>
            <a:pPr lvl="1"/>
            <a:r>
              <a:rPr lang="en-US" dirty="0" smtClean="0"/>
              <a:t>Implement ‘</a:t>
            </a:r>
            <a:r>
              <a:rPr lang="en-US" dirty="0" smtClean="0"/>
              <a:t>C’ </a:t>
            </a:r>
            <a:r>
              <a:rPr lang="en-US" dirty="0" smtClean="0"/>
              <a:t>program to find the shortest path between the two nodes.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REFERENCES</a:t>
            </a:r>
            <a:endParaRPr lang="en-IN" b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1235"/>
            <a:ext cx="11140292" cy="46101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1. </a:t>
            </a:r>
            <a:r>
              <a:rPr lang="en-IN" sz="3200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Behrouz</a:t>
            </a:r>
            <a:r>
              <a:rPr lang="en-IN" sz="3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</a:t>
            </a:r>
            <a:r>
              <a:rPr lang="en-IN" sz="3200" dirty="0" err="1">
                <a:solidFill>
                  <a:srgbClr val="0070C0"/>
                </a:solidFill>
                <a:latin typeface="Garamond" panose="02020404030301010803" pitchFamily="18" charset="0"/>
              </a:rPr>
              <a:t>Forouzon</a:t>
            </a:r>
            <a:r>
              <a:rPr lang="en-IN" sz="3200" dirty="0">
                <a:solidFill>
                  <a:srgbClr val="0070C0"/>
                </a:solidFill>
                <a:latin typeface="Garamond" panose="02020404030301010803" pitchFamily="18" charset="0"/>
              </a:rPr>
              <a:t> - Data Communications and Networking, McGraw Hill Edition </a:t>
            </a:r>
            <a:endParaRPr lang="en-IN" sz="3200" dirty="0" smtClean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IN" sz="3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2. </a:t>
            </a:r>
            <a:r>
              <a:rPr lang="en-IN" sz="3200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Anany</a:t>
            </a:r>
            <a:r>
              <a:rPr lang="en-IN" sz="3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</a:t>
            </a:r>
            <a:r>
              <a:rPr lang="en-IN" sz="3200" dirty="0" err="1">
                <a:solidFill>
                  <a:srgbClr val="0070C0"/>
                </a:solidFill>
                <a:latin typeface="Garamond" panose="02020404030301010803" pitchFamily="18" charset="0"/>
              </a:rPr>
              <a:t>Levitin</a:t>
            </a:r>
            <a:r>
              <a:rPr lang="en-IN" sz="3200" dirty="0">
                <a:solidFill>
                  <a:srgbClr val="0070C0"/>
                </a:solidFill>
                <a:latin typeface="Garamond" panose="02020404030301010803" pitchFamily="18" charset="0"/>
              </a:rPr>
              <a:t> </a:t>
            </a:r>
            <a:r>
              <a:rPr lang="en-IN" sz="3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-Introduction </a:t>
            </a:r>
            <a:r>
              <a:rPr lang="en-IN" sz="3200" dirty="0">
                <a:solidFill>
                  <a:srgbClr val="0070C0"/>
                </a:solidFill>
                <a:latin typeface="Garamond" panose="02020404030301010803" pitchFamily="18" charset="0"/>
              </a:rPr>
              <a:t>to the design &amp; analysis of </a:t>
            </a:r>
            <a:r>
              <a:rPr lang="en-IN" sz="3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algorithms.</a:t>
            </a:r>
          </a:p>
          <a:p>
            <a:pPr marL="0" indent="0" algn="just">
              <a:buNone/>
            </a:pPr>
            <a:r>
              <a:rPr lang="en-IN" sz="3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3. Thomas H. </a:t>
            </a:r>
            <a:r>
              <a:rPr lang="en-IN" sz="3200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Cormen</a:t>
            </a:r>
            <a:r>
              <a:rPr lang="en-IN" sz="3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, Charles E. </a:t>
            </a:r>
            <a:r>
              <a:rPr lang="en-IN" sz="3200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Leiserson</a:t>
            </a:r>
            <a:r>
              <a:rPr lang="en-IN" sz="3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, Ronald L. </a:t>
            </a:r>
            <a:r>
              <a:rPr lang="en-IN" sz="3200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Rivest</a:t>
            </a:r>
            <a:r>
              <a:rPr lang="en-IN" sz="3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, Clifford Stein- Introduction to Algorithms.</a:t>
            </a:r>
          </a:p>
          <a:p>
            <a:pPr marL="0" indent="0" algn="just">
              <a:buNone/>
            </a:pPr>
            <a:r>
              <a:rPr lang="en-IN" sz="3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4. Mark </a:t>
            </a:r>
            <a:r>
              <a:rPr lang="en-IN" sz="3200" dirty="0">
                <a:solidFill>
                  <a:srgbClr val="0070C0"/>
                </a:solidFill>
                <a:latin typeface="Garamond" panose="02020404030301010803" pitchFamily="18" charset="0"/>
              </a:rPr>
              <a:t>Allen </a:t>
            </a:r>
            <a:r>
              <a:rPr lang="en-IN" sz="3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Weiss -Data </a:t>
            </a:r>
            <a:r>
              <a:rPr lang="en-IN" sz="3200" dirty="0">
                <a:solidFill>
                  <a:srgbClr val="0070C0"/>
                </a:solidFill>
                <a:latin typeface="Garamond" panose="02020404030301010803" pitchFamily="18" charset="0"/>
              </a:rPr>
              <a:t>Structures and Algorithm Analysis in </a:t>
            </a:r>
            <a:r>
              <a:rPr lang="en-IN" sz="3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Java.</a:t>
            </a:r>
            <a:endParaRPr lang="en-IN" sz="32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39" y="128484"/>
            <a:ext cx="8911687" cy="1280890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ROUTER CONNECTING DEVICES/ NETWORKS</a:t>
            </a:r>
            <a:endParaRPr lang="en-IN" b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0" y="1812921"/>
            <a:ext cx="7643192" cy="4228441"/>
          </a:xfr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4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62626"/>
              </a:buClr>
              <a:buSzPts val="5400"/>
            </a:pPr>
            <a:r>
              <a:rPr lang="en-IN" b="1" dirty="0" smtClean="0">
                <a:solidFill>
                  <a:srgbClr val="0070C0"/>
                </a:solidFill>
                <a:latin typeface="Garamond" panose="02020404030301010803" pitchFamily="18" charset="0"/>
                <a:ea typeface="Century Gothic"/>
                <a:cs typeface="Century Gothic"/>
              </a:rPr>
              <a:t>STATIC VERSUS DYNAMIC ROUTING TABLE</a:t>
            </a:r>
            <a:endParaRPr lang="en-IN" b="1" dirty="0">
              <a:solidFill>
                <a:srgbClr val="0070C0"/>
              </a:solidFill>
              <a:latin typeface="Garamond" panose="02020404030301010803" pitchFamily="18" charset="0"/>
              <a:ea typeface="Century Gothic"/>
              <a:cs typeface="Century Gothic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31812" y="2097621"/>
            <a:ext cx="3992732" cy="576262"/>
          </a:xfrm>
        </p:spPr>
        <p:txBody>
          <a:bodyPr/>
          <a:lstStyle/>
          <a:p>
            <a:r>
              <a:rPr lang="en-IN" sz="3600" b="1" dirty="0">
                <a:solidFill>
                  <a:srgbClr val="0070C0"/>
                </a:solidFill>
                <a:latin typeface="Garamond" panose="02020404030301010803" pitchFamily="18" charset="0"/>
                <a:ea typeface="Century Gothic"/>
                <a:cs typeface="Century Gothic"/>
              </a:rPr>
              <a:t>Static Table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9027" y="2737245"/>
            <a:ext cx="5047136" cy="3304117"/>
          </a:xfrm>
        </p:spPr>
        <p:txBody>
          <a:bodyPr>
            <a:normAutofit/>
          </a:bodyPr>
          <a:lstStyle/>
          <a:p>
            <a:pPr algn="just"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rgbClr val="0070C0"/>
                </a:solidFill>
                <a:latin typeface="Garamond" panose="02020404030301010803" pitchFamily="18" charset="0"/>
                <a:ea typeface="Century Gothic"/>
                <a:cs typeface="Century Gothic"/>
              </a:rPr>
              <a:t>Does not change frequently</a:t>
            </a: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Century Gothic"/>
                <a:cs typeface="Century Gothic"/>
              </a:rPr>
              <a:t>.</a:t>
            </a:r>
          </a:p>
          <a:p>
            <a:pPr algn="just"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endParaRPr lang="en-IN" sz="3600" dirty="0" smtClean="0">
              <a:solidFill>
                <a:srgbClr val="0070C0"/>
              </a:solidFill>
              <a:latin typeface="Garamond" panose="02020404030301010803" pitchFamily="18" charset="0"/>
              <a:ea typeface="Century Gothic"/>
              <a:cs typeface="Century Gothic"/>
            </a:endParaRPr>
          </a:p>
          <a:p>
            <a:pPr algn="just"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endParaRPr lang="en-IN" sz="3600" dirty="0">
              <a:solidFill>
                <a:srgbClr val="0070C0"/>
              </a:solidFill>
              <a:latin typeface="Garamond" panose="02020404030301010803" pitchFamily="18" charset="0"/>
              <a:ea typeface="Century Gothic"/>
              <a:cs typeface="Century Gothic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612975" y="2097621"/>
            <a:ext cx="4185618" cy="576262"/>
          </a:xfrm>
        </p:spPr>
        <p:txBody>
          <a:bodyPr/>
          <a:lstStyle/>
          <a:p>
            <a:r>
              <a:rPr lang="en-IN" sz="3600" b="1" dirty="0">
                <a:solidFill>
                  <a:srgbClr val="0070C0"/>
                </a:solidFill>
                <a:latin typeface="Garamond" panose="02020404030301010803" pitchFamily="18" charset="0"/>
                <a:ea typeface="Century Gothic"/>
                <a:cs typeface="Century Gothic"/>
              </a:rPr>
              <a:t>Dynamic Table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5206163" y="2627914"/>
            <a:ext cx="6768999" cy="3304117"/>
          </a:xfrm>
        </p:spPr>
        <p:txBody>
          <a:bodyPr>
            <a:normAutofit/>
          </a:bodyPr>
          <a:lstStyle/>
          <a:p>
            <a:pPr algn="just"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rgbClr val="0070C0"/>
                </a:solidFill>
                <a:latin typeface="Garamond" panose="02020404030301010803" pitchFamily="18" charset="0"/>
                <a:ea typeface="Century Gothic"/>
                <a:cs typeface="Century Gothic"/>
              </a:rPr>
              <a:t>Updated automatically where there is a change somewhere in the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8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147337"/>
            <a:ext cx="8911687" cy="1280890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DYNAMIC ROUTING TABLE</a:t>
            </a:r>
            <a:endParaRPr lang="en-IN" b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5495" y="1571578"/>
            <a:ext cx="11770167" cy="5709911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An internet needs dynamic routing table in order to incorporate changes into the table whenever there is a change in internet.</a:t>
            </a:r>
          </a:p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They need to be updated when the </a:t>
            </a:r>
            <a:r>
              <a:rPr lang="en-IN" sz="3600" b="1" i="1" dirty="0">
                <a:solidFill>
                  <a:srgbClr val="FF0000"/>
                </a:solidFill>
                <a:latin typeface="Garamond" panose="02020404030301010803" pitchFamily="18" charset="0"/>
                <a:ea typeface="+mj-ea"/>
                <a:cs typeface="+mj-cs"/>
              </a:rPr>
              <a:t>route is down</a:t>
            </a: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, or when a </a:t>
            </a:r>
            <a:r>
              <a:rPr lang="en-IN" sz="3600" b="1" i="1" dirty="0">
                <a:solidFill>
                  <a:srgbClr val="FF0000"/>
                </a:solidFill>
                <a:latin typeface="Garamond" panose="02020404030301010803" pitchFamily="18" charset="0"/>
                <a:ea typeface="+mj-ea"/>
                <a:cs typeface="+mj-cs"/>
              </a:rPr>
              <a:t>better route is created</a:t>
            </a: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8189"/>
            <a:ext cx="8911687" cy="1280890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ROUTING PROTOCOLS</a:t>
            </a:r>
            <a:endParaRPr lang="en-IN" b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35373" y="1428227"/>
            <a:ext cx="11770167" cy="5709911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Routing Protocol is </a:t>
            </a:r>
            <a:r>
              <a:rPr lang="en-IN" sz="3600" dirty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a combination of </a:t>
            </a:r>
            <a:r>
              <a:rPr lang="en-IN" sz="3600" b="1" i="1" dirty="0">
                <a:solidFill>
                  <a:srgbClr val="FF0000"/>
                </a:solidFill>
                <a:latin typeface="Garamond" panose="02020404030301010803" pitchFamily="18" charset="0"/>
                <a:ea typeface="+mj-ea"/>
                <a:cs typeface="+mj-cs"/>
              </a:rPr>
              <a:t>rules </a:t>
            </a:r>
            <a:r>
              <a:rPr lang="en-IN" sz="3600" dirty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and </a:t>
            </a:r>
            <a:r>
              <a:rPr lang="en-IN" sz="3600" b="1" i="1" dirty="0">
                <a:solidFill>
                  <a:srgbClr val="FF0000"/>
                </a:solidFill>
                <a:latin typeface="Garamond" panose="02020404030301010803" pitchFamily="18" charset="0"/>
                <a:ea typeface="+mj-ea"/>
                <a:cs typeface="+mj-cs"/>
              </a:rPr>
              <a:t>procedures </a:t>
            </a:r>
            <a:r>
              <a:rPr lang="en-IN" sz="3600" dirty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that lets routers in the internet inform one another of changes.</a:t>
            </a:r>
          </a:p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Have been created in response to the demand for dynamic routing tables.</a:t>
            </a:r>
          </a:p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It allows routers to share whatever they know about the internet or neighbourhood.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147337"/>
            <a:ext cx="8911687" cy="1280890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TYPES OF DYNAMIC ROUTING </a:t>
            </a:r>
            <a:endParaRPr lang="en-IN" b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358608"/>
              </p:ext>
            </p:extLst>
          </p:nvPr>
        </p:nvGraphicFramePr>
        <p:xfrm>
          <a:off x="0" y="1093304"/>
          <a:ext cx="11769725" cy="6106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2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147337"/>
            <a:ext cx="8911687" cy="1280890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UNICAST ROUTING</a:t>
            </a:r>
            <a:endParaRPr lang="en-IN" b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10915" y="1551700"/>
            <a:ext cx="11770167" cy="5709911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In unicast communication, there is one source and one destination.</a:t>
            </a:r>
          </a:p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The router forwards the received packet through only of its ports (the one belonging to the optimum path) as defined in the routing table.</a:t>
            </a:r>
          </a:p>
          <a:p>
            <a:pPr algn="just">
              <a:spcBef>
                <a:spcPct val="0"/>
              </a:spcBef>
              <a:buClr>
                <a:srgbClr val="7030A0"/>
              </a:buClr>
              <a:buSzPct val="50000"/>
              <a:buFont typeface="Wingdings" panose="05000000000000000000" pitchFamily="2" charset="2"/>
              <a:buChar char="v"/>
            </a:pPr>
            <a:r>
              <a:rPr lang="en-IN" sz="3600" dirty="0" smtClean="0">
                <a:solidFill>
                  <a:srgbClr val="0070C0"/>
                </a:solidFill>
                <a:latin typeface="Garamond" panose="02020404030301010803" pitchFamily="18" charset="0"/>
                <a:ea typeface="+mj-ea"/>
                <a:cs typeface="+mj-cs"/>
              </a:rPr>
              <a:t>The router may discard the packet if it cannot find the destination address in its routing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6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418</TotalTime>
  <Words>885</Words>
  <Application>Microsoft Office PowerPoint</Application>
  <PresentationFormat>Widescreen</PresentationFormat>
  <Paragraphs>146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Century Gothic</vt:lpstr>
      <vt:lpstr>Arial</vt:lpstr>
      <vt:lpstr>Wingdings</vt:lpstr>
      <vt:lpstr>Calibri</vt:lpstr>
      <vt:lpstr>Garamond</vt:lpstr>
      <vt:lpstr>Wingdings 3</vt:lpstr>
      <vt:lpstr>Noto Sans Symbols</vt:lpstr>
      <vt:lpstr>Wisp</vt:lpstr>
      <vt:lpstr>1_Wisp</vt:lpstr>
      <vt:lpstr>DISTANCE VECTOR ROUTING ALGORITHM</vt:lpstr>
      <vt:lpstr>OBJECTIVE</vt:lpstr>
      <vt:lpstr>INTRODUCTION</vt:lpstr>
      <vt:lpstr>ROUTER CONNECTING DEVICES/ NETWORKS</vt:lpstr>
      <vt:lpstr>STATIC VERSUS DYNAMIC ROUTING TABLE</vt:lpstr>
      <vt:lpstr>DYNAMIC ROUTING TABLE</vt:lpstr>
      <vt:lpstr>ROUTING PROTOCOLS</vt:lpstr>
      <vt:lpstr>TYPES OF DYNAMIC ROUTING </vt:lpstr>
      <vt:lpstr>UNICAST ROUTING</vt:lpstr>
      <vt:lpstr>METRIC</vt:lpstr>
      <vt:lpstr>INTERIOR AND EXTERIOR ROUTING</vt:lpstr>
      <vt:lpstr>DISTANCE VECTOR ROUTING </vt:lpstr>
      <vt:lpstr>DISTANCE VECTOR ROUTING</vt:lpstr>
      <vt:lpstr>DISTANCE VECTOR ROUTING</vt:lpstr>
      <vt:lpstr>DISTANCE VECTOR ROUTING TABLE INITIALIZATION- EXAMPLE</vt:lpstr>
      <vt:lpstr>DISTANCE VECTOR ROUTING TABLE INITIALIZATION- EXAMPLE</vt:lpstr>
      <vt:lpstr>FINAL DISTANCE VECTOR ROUTING TABLE</vt:lpstr>
      <vt:lpstr>ALGORITHM</vt:lpstr>
      <vt:lpstr>SOURCE CODE</vt:lpstr>
      <vt:lpstr>SOURCE CODE</vt:lpstr>
      <vt:lpstr>SOURCE CODE</vt:lpstr>
      <vt:lpstr>SOURCE CODE</vt:lpstr>
      <vt:lpstr>SOURCE CODE</vt:lpstr>
      <vt:lpstr>SOURCE CODE</vt:lpstr>
      <vt:lpstr>EXPECTED OUTPUT</vt:lpstr>
      <vt:lpstr>EXPECTED OUTPUT</vt:lpstr>
      <vt:lpstr>EXPECTED OUTPUT</vt:lpstr>
      <vt:lpstr>EXPECTED OUTPUT</vt:lpstr>
      <vt:lpstr>EXPECTED OUTPUT</vt:lpstr>
      <vt:lpstr>EXPECTED OUTPUT</vt:lpstr>
      <vt:lpstr>EXPECTED OUTPUT</vt:lpstr>
      <vt:lpstr>Learning outcome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VECTOR ROUTING ALGORITHM</dc:title>
  <dc:creator>Mahesh</dc:creator>
  <cp:lastModifiedBy>admin</cp:lastModifiedBy>
  <cp:revision>166</cp:revision>
  <dcterms:modified xsi:type="dcterms:W3CDTF">2022-10-29T07:56:38Z</dcterms:modified>
</cp:coreProperties>
</file>