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09A791-DE4F-4587-92F1-4D0B723FCAE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Canadian Companies that</a:t>
            </a:r>
            <a:r>
              <a:rPr lang="en-US" baseline="0" dirty="0"/>
              <a:t> use Unity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Employees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Behaviour Interactive(Monctreal, QC)</c:v>
                </c:pt>
                <c:pt idx="1">
                  <c:v>Gogii Games(Moncton,NB)</c:v>
                </c:pt>
                <c:pt idx="2">
                  <c:v>Bioware(Edmonton, AB)</c:v>
                </c:pt>
                <c:pt idx="3">
                  <c:v>Beenox(Quebec City, QC)</c:v>
                </c:pt>
                <c:pt idx="4">
                  <c:v>Big Blue Bubble(London, Ontario)</c:v>
                </c:pt>
                <c:pt idx="5">
                  <c:v>HB Studios(Lunenburg, NS)</c:v>
                </c:pt>
                <c:pt idx="6">
                  <c:v>Electronic Arts(Vancouver, BC)</c:v>
                </c:pt>
                <c:pt idx="7">
                  <c:v>WB Games(Montreal, QC)</c:v>
                </c:pt>
                <c:pt idx="8">
                  <c:v>International Game Tehnology(Moncton, NB)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600</c:v>
                </c:pt>
                <c:pt idx="1">
                  <c:v>30</c:v>
                </c:pt>
                <c:pt idx="2">
                  <c:v>800</c:v>
                </c:pt>
                <c:pt idx="3">
                  <c:v>330</c:v>
                </c:pt>
                <c:pt idx="4">
                  <c:v>125</c:v>
                </c:pt>
                <c:pt idx="5">
                  <c:v>80</c:v>
                </c:pt>
                <c:pt idx="6">
                  <c:v>1300</c:v>
                </c:pt>
                <c:pt idx="7">
                  <c:v>330</c:v>
                </c:pt>
                <c:pt idx="8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C3-4ECA-B688-16CFB106F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2228696"/>
        <c:axId val="512231648"/>
      </c:barChart>
      <c:catAx>
        <c:axId val="512228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31648"/>
        <c:crosses val="autoZero"/>
        <c:auto val="1"/>
        <c:lblAlgn val="ctr"/>
        <c:lblOffset val="100"/>
        <c:noMultiLvlLbl val="0"/>
      </c:catAx>
      <c:valAx>
        <c:axId val="51223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28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6C219-B721-4CF5-AC88-1B7F81CFA66D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C167-11C2-4567-9068-D2BA824B5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36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AF16-E0FA-4D10-A2B5-F571EAC4D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18FCD-6025-447A-8E11-592D67A6A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EF6E-AB0E-4192-AA09-3B49AB1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7A71-8885-4C5B-84DD-A41E474C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21849-4156-44D5-BBF9-74CF3593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7AFC-A547-47CA-95FC-31E9ED70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875EE-CC9F-4151-8863-39DDBC1B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98E7-63AE-4914-B190-FDF062D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4A8A-960D-4CE2-9974-9D981649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D083-8F56-483B-A4A4-0FBE8D11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1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EEE27-D869-44C4-A3C1-B59DDCFFC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B20E4-5D63-4413-B0D2-E4E6D1D4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DA60F-D5B8-49FA-BA51-56FAA560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43CB-EEBB-4002-BD65-D5AAAA9F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2CCE-DD69-457C-B05C-CD932EEF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77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3784-77B2-4FF9-A659-05F85D98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A30E-E5BD-4997-B563-DDC642EF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385E-6F0B-4F97-8A42-703A6F1E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CBFDF-F564-400A-AEA2-27615C4E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226F-3F19-41DB-9A14-142C8498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407D-A682-403A-BC4B-9493A492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4BE5-D9C2-4368-9E2C-E761617E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FCCC-661B-4E2D-B85C-6D4464C7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EE59-021D-47CC-AED8-D1736688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9A3F-9CC8-4D66-9F9D-F91B3E1E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26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5FF5-03B8-44CA-8E50-5B1C73EB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4694-C9F7-49B1-BF0D-D16ADD54C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81ED-8923-4490-9145-B418604F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A2656-BAD4-4F79-96B1-16AA51C4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F0231-B463-4BDE-A217-03BDAAF5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D9B01-4C11-43B5-B20D-2374E489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24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0405-46A4-4925-B356-A143DF7E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0F79A-C4A0-4E2D-90F2-1C823D67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D5F4-DEF7-4DFA-AE80-111F3E809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D3359-B142-463D-A11B-445289EEE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D5617-9B2B-440F-9D1C-0BE9707F8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FADF1-AC91-482B-A014-A4014817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5DBCE-4F3C-4B3B-A639-A6706D52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07F13-BE01-44A1-8325-ED041DD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69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038F-9C8E-4A9A-AE7E-15270747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6D90-3EF8-4068-9B4E-148C1CA8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ABDD7-BA28-4B37-9EE4-5A7A90D6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D2949-D75E-4B92-A685-569D49FE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23ECA-C2E3-48A8-9568-2BCC3D53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6A59D-7EEE-464F-BCD1-DF155887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2BF4F-6311-4A91-8D14-5F79391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67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91FA-C486-49F4-8D61-0093DDFB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83B4-5279-45B0-B264-AE4D046B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F80B6-60D4-4B4C-96D8-78174828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3EAA5-C684-4B32-9615-3EC828E2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75AF5-F750-4345-917F-82C5D981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33E2-55CD-45D0-AC7B-6F3DB3B5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51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E97A-72AA-4E28-8BCA-9D44EDAE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72A65-68C0-484B-8606-335598A03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25339-3EA3-44A2-9642-6727999E6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A7F64-A9FA-4991-B8AC-B29B2A7A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E597A-5FF4-4E48-B896-6AA252FA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7200-01F5-4DDB-A0F9-D884CB4E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02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D79AB-32A5-43A6-BD2A-3DD69E2D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6308-029E-4499-9322-E3A0C0B0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1761-FFEA-43EB-85EB-C69DC9F10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DE82-89BF-4613-82DE-2452B8C08DC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372A-AAEF-4F5B-B9CE-FD461C712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6AF5-AE90-498B-B054-F9D46288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BD28-D908-462A-B333-5079386FA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89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ZwUHqoxWhk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E1DE6A-18FA-43A0-A004-A96D425A0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7A594-1156-4343-A6C6-0AEC0238B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F9082-DFB1-4908-A9BF-F367B0DDC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981" y="891540"/>
            <a:ext cx="4492277" cy="5071109"/>
          </a:xfrm>
        </p:spPr>
        <p:txBody>
          <a:bodyPr anchor="ctr">
            <a:normAutofit/>
          </a:bodyPr>
          <a:lstStyle/>
          <a:p>
            <a:pPr algn="r"/>
            <a:r>
              <a:rPr lang="en-CA" b="1" dirty="0">
                <a:solidFill>
                  <a:srgbClr val="FFFFFF"/>
                </a:solidFill>
                <a:latin typeface="HP Simplified" panose="020B0604020204020204" pitchFamily="34" charset="0"/>
              </a:rPr>
              <a:t>The Unity Game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0B57F-670F-439A-976B-A4E445809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4184" y="2199640"/>
            <a:ext cx="4775438" cy="2214338"/>
          </a:xfrm>
        </p:spPr>
        <p:txBody>
          <a:bodyPr anchor="ctr">
            <a:normAutofit/>
          </a:bodyPr>
          <a:lstStyle/>
          <a:p>
            <a:pPr algn="l"/>
            <a:r>
              <a:rPr lang="en-CA" sz="2000"/>
              <a:t>By Sean Gillis and Shaelyn Hooley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B8551-2CBB-4D65-A9E0-120D17D50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8F526-CB18-4D56-86BD-339CA52B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Unity Games Engine: </a:t>
            </a:r>
            <a:b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</a:br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Physics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F5FE-83BD-4C2F-9DEB-089A62ED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r>
              <a:rPr lang="en-CA" sz="2000" dirty="0"/>
              <a:t>Pre-made, editable components</a:t>
            </a:r>
          </a:p>
          <a:p>
            <a:r>
              <a:rPr lang="en-CA" sz="2000" dirty="0"/>
              <a:t>Simulates things like collisions or falls</a:t>
            </a:r>
          </a:p>
          <a:p>
            <a:r>
              <a:rPr lang="en-CA" sz="2000" dirty="0"/>
              <a:t>Scripts can make objects dynamic</a:t>
            </a:r>
          </a:p>
        </p:txBody>
      </p:sp>
    </p:spTree>
    <p:extLst>
      <p:ext uri="{BB962C8B-B14F-4D97-AF65-F5344CB8AC3E}">
        <p14:creationId xmlns:p14="http://schemas.microsoft.com/office/powerpoint/2010/main" val="232561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50647-F791-4A7F-BC42-C8EF8485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Game Engine: </a:t>
            </a:r>
            <a:br>
              <a:rPr lang="en-CA" sz="4800" b="1" dirty="0">
                <a:solidFill>
                  <a:srgbClr val="FFFFFF"/>
                </a:solidFill>
              </a:rPr>
            </a:br>
            <a:r>
              <a:rPr lang="en-CA" sz="4800" b="1" dirty="0">
                <a:solidFill>
                  <a:srgbClr val="FFFFFF"/>
                </a:solidFill>
              </a:rPr>
              <a:t>GUI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F3D3-197A-448A-BB2E-A39248D5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r>
              <a:rPr lang="en-CA" sz="2000" dirty="0"/>
              <a:t>Unity UI</a:t>
            </a:r>
          </a:p>
          <a:p>
            <a:pPr lvl="1"/>
            <a:r>
              <a:rPr lang="en-CA" sz="1600" dirty="0"/>
              <a:t>Game Object-based UI system</a:t>
            </a:r>
          </a:p>
          <a:p>
            <a:pPr lvl="1"/>
            <a:r>
              <a:rPr lang="en-CA" sz="1600" dirty="0"/>
              <a:t>Includes features such as creating Canvas, positioning and animating elements</a:t>
            </a:r>
          </a:p>
        </p:txBody>
      </p:sp>
    </p:spTree>
    <p:extLst>
      <p:ext uri="{BB962C8B-B14F-4D97-AF65-F5344CB8AC3E}">
        <p14:creationId xmlns:p14="http://schemas.microsoft.com/office/powerpoint/2010/main" val="194257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7092F-C34D-4AAF-A9BC-B8913FD5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Game Engine:</a:t>
            </a:r>
            <a:br>
              <a:rPr lang="en-CA" sz="4800" b="1" dirty="0">
                <a:solidFill>
                  <a:srgbClr val="FFFFFF"/>
                </a:solidFill>
              </a:rPr>
            </a:br>
            <a:r>
              <a:rPr lang="en-CA" sz="4800" b="1" dirty="0">
                <a:solidFill>
                  <a:srgbClr val="FFFFFF"/>
                </a:solidFill>
              </a:rPr>
              <a:t>Scripting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338C-B613-4545-A6FC-D0397ECF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r>
              <a:rPr lang="en-CA" sz="2000" dirty="0"/>
              <a:t>Most critical part of Unity development as from our perspective</a:t>
            </a:r>
          </a:p>
          <a:p>
            <a:r>
              <a:rPr lang="en-CA" sz="2000" dirty="0"/>
              <a:t>Scripting is where we program what each object does</a:t>
            </a:r>
          </a:p>
        </p:txBody>
      </p:sp>
    </p:spTree>
    <p:extLst>
      <p:ext uri="{BB962C8B-B14F-4D97-AF65-F5344CB8AC3E}">
        <p14:creationId xmlns:p14="http://schemas.microsoft.com/office/powerpoint/2010/main" val="356240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1D641-7CF1-457E-AD3D-7867DAE4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Development:</a:t>
            </a:r>
            <a:br>
              <a:rPr lang="en-CA" sz="4800" b="1" dirty="0">
                <a:solidFill>
                  <a:srgbClr val="FFFFFF"/>
                </a:solidFill>
              </a:rPr>
            </a:br>
            <a:r>
              <a:rPr lang="en-CA" sz="4800" b="1" dirty="0">
                <a:solidFill>
                  <a:srgbClr val="FFFFFF"/>
                </a:solidFill>
              </a:rPr>
              <a:t>Screens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1965-D3D9-43CE-986F-CC921BC8A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Interfaces</a:t>
            </a:r>
          </a:p>
          <a:p>
            <a:r>
              <a:rPr lang="en-CA" sz="2000" dirty="0"/>
              <a:t>Scene screen</a:t>
            </a:r>
          </a:p>
          <a:p>
            <a:r>
              <a:rPr lang="en-CA" sz="2000" dirty="0"/>
              <a:t>Game screen</a:t>
            </a:r>
          </a:p>
          <a:p>
            <a:r>
              <a:rPr lang="en-CA" sz="2000" dirty="0"/>
              <a:t>Hierarchy screen</a:t>
            </a:r>
          </a:p>
          <a:p>
            <a:r>
              <a:rPr lang="en-CA" sz="2000" dirty="0"/>
              <a:t>Inspector screen</a:t>
            </a:r>
          </a:p>
          <a:p>
            <a:r>
              <a:rPr lang="en-CA" sz="2000" dirty="0"/>
              <a:t>Project screen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598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324AD-7536-4E52-9552-897648A4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Development:</a:t>
            </a:r>
            <a:br>
              <a:rPr lang="en-CA" sz="4800" b="1" dirty="0">
                <a:solidFill>
                  <a:srgbClr val="FFFFFF"/>
                </a:solidFill>
              </a:rPr>
            </a:br>
            <a:r>
              <a:rPr lang="en-CA" sz="4800" b="1" dirty="0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23C1-2434-4BC5-9B4E-3234464E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3787" y="2049018"/>
            <a:ext cx="4883855" cy="39136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Toolbar</a:t>
            </a:r>
          </a:p>
          <a:p>
            <a:r>
              <a:rPr lang="en-CA" sz="2000" dirty="0"/>
              <a:t>Hand Tool</a:t>
            </a:r>
          </a:p>
          <a:p>
            <a:r>
              <a:rPr lang="en-CA" sz="2000" dirty="0"/>
              <a:t>Move Tool</a:t>
            </a:r>
          </a:p>
          <a:p>
            <a:r>
              <a:rPr lang="en-CA" sz="2000" dirty="0"/>
              <a:t>Rotate Tool</a:t>
            </a:r>
          </a:p>
          <a:p>
            <a:r>
              <a:rPr lang="en-CA" sz="2000" dirty="0"/>
              <a:t>Scale Tool</a:t>
            </a:r>
          </a:p>
          <a:p>
            <a:r>
              <a:rPr lang="en-CA" sz="2000" dirty="0"/>
              <a:t>Combine Tool</a:t>
            </a:r>
          </a:p>
          <a:p>
            <a:r>
              <a:rPr lang="en-CA" sz="2000" dirty="0"/>
              <a:t>Custom Tool</a:t>
            </a:r>
          </a:p>
          <a:p>
            <a:r>
              <a:rPr lang="en-CA" sz="2000" dirty="0"/>
              <a:t>Pivot/Center Tool</a:t>
            </a:r>
          </a:p>
          <a:p>
            <a:r>
              <a:rPr lang="en-CA" sz="2000" dirty="0"/>
              <a:t>Global/Local Tool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1130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53066-1CEF-45AA-9A7F-5776F8F8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Engine:</a:t>
            </a:r>
            <a:br>
              <a:rPr lang="en-CA" sz="4800" b="1" dirty="0">
                <a:solidFill>
                  <a:srgbClr val="FFFFFF"/>
                </a:solidFill>
              </a:rPr>
            </a:br>
            <a:r>
              <a:rPr lang="en-CA" sz="4800" b="1" dirty="0">
                <a:solidFill>
                  <a:srgbClr val="FFFFFF"/>
                </a:solidFill>
              </a:rPr>
              <a:t>Practical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0BFA-1E77-471F-B740-39F602CB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Initial Steps</a:t>
            </a:r>
          </a:p>
          <a:p>
            <a:r>
              <a:rPr lang="en-CA" sz="2000" dirty="0"/>
              <a:t>Setup</a:t>
            </a:r>
          </a:p>
          <a:p>
            <a:pPr lvl="1"/>
            <a:r>
              <a:rPr lang="en-CA" sz="1600" dirty="0"/>
              <a:t>Unity version, Visual Studio Unity Tool</a:t>
            </a:r>
            <a:endParaRPr lang="en-CA" sz="400" b="1" dirty="0"/>
          </a:p>
          <a:p>
            <a:r>
              <a:rPr lang="en-CA" sz="2000" dirty="0"/>
              <a:t>Camera Resolution</a:t>
            </a:r>
            <a:endParaRPr lang="en-CA" sz="1600" dirty="0"/>
          </a:p>
          <a:p>
            <a:pPr lvl="1"/>
            <a:r>
              <a:rPr lang="en-CA" sz="1600" dirty="0"/>
              <a:t>Pre-designed resolutions</a:t>
            </a:r>
          </a:p>
          <a:p>
            <a:pPr lvl="1"/>
            <a:r>
              <a:rPr lang="en-CA" sz="1600" dirty="0"/>
              <a:t>Creation of custom resolutions</a:t>
            </a:r>
          </a:p>
          <a:p>
            <a:pPr marL="457200" lvl="1" indent="0">
              <a:buNone/>
            </a:pPr>
            <a:endParaRPr lang="en-CA" sz="1600" dirty="0"/>
          </a:p>
          <a:p>
            <a:pPr marL="457200" lvl="1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88624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5D383-E8AD-41C5-B7DF-ED54CE7E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Engine:</a:t>
            </a:r>
            <a:br>
              <a:rPr lang="en-CA" sz="4800" b="1" dirty="0">
                <a:solidFill>
                  <a:srgbClr val="FFFFFF"/>
                </a:solidFill>
              </a:rPr>
            </a:br>
            <a:r>
              <a:rPr lang="en-CA" sz="4800" b="1" dirty="0">
                <a:solidFill>
                  <a:srgbClr val="FFFFFF"/>
                </a:solidFill>
              </a:rPr>
              <a:t>Practical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B145-D2D7-44B0-AF98-C256627D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Tile Palate</a:t>
            </a:r>
          </a:p>
          <a:p>
            <a:r>
              <a:rPr lang="en-CA" sz="2000" dirty="0"/>
              <a:t>Tile map creation</a:t>
            </a:r>
          </a:p>
          <a:p>
            <a:pPr lvl="1"/>
            <a:r>
              <a:rPr lang="en-CA" sz="1600" dirty="0"/>
              <a:t>Window options</a:t>
            </a:r>
          </a:p>
          <a:p>
            <a:r>
              <a:rPr lang="en-CA" sz="2000" dirty="0"/>
              <a:t>Level design</a:t>
            </a:r>
          </a:p>
          <a:p>
            <a:pPr lvl="1"/>
            <a:r>
              <a:rPr lang="en-CA" sz="1600" dirty="0"/>
              <a:t>Manipulation of assets</a:t>
            </a:r>
          </a:p>
        </p:txBody>
      </p:sp>
    </p:spTree>
    <p:extLst>
      <p:ext uri="{BB962C8B-B14F-4D97-AF65-F5344CB8AC3E}">
        <p14:creationId xmlns:p14="http://schemas.microsoft.com/office/powerpoint/2010/main" val="2721131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F424-0D87-4547-B0B7-6415D1F9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Engine: Practical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DD8E-5036-4975-97CC-25D54C3F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Tile-map</a:t>
            </a:r>
          </a:p>
          <a:p>
            <a:r>
              <a:rPr lang="en-CA" sz="2000" dirty="0"/>
              <a:t>Asset/object layers</a:t>
            </a:r>
          </a:p>
          <a:p>
            <a:pPr lvl="1"/>
            <a:r>
              <a:rPr lang="en-CA" sz="1600" dirty="0"/>
              <a:t>Layer hierarchy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05421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8E24D-4D25-4E90-B0D6-0F217F17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Engine: Practical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59F8-4021-43CC-9143-2722FD55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Tile-Map Physics</a:t>
            </a:r>
          </a:p>
          <a:p>
            <a:r>
              <a:rPr lang="en-CA" sz="2000" dirty="0"/>
              <a:t>Colliders</a:t>
            </a:r>
          </a:p>
          <a:p>
            <a:pPr lvl="1"/>
            <a:r>
              <a:rPr lang="en-CA" sz="1600" dirty="0"/>
              <a:t>Rigid body, composite collider</a:t>
            </a:r>
          </a:p>
        </p:txBody>
      </p:sp>
    </p:spTree>
    <p:extLst>
      <p:ext uri="{BB962C8B-B14F-4D97-AF65-F5344CB8AC3E}">
        <p14:creationId xmlns:p14="http://schemas.microsoft.com/office/powerpoint/2010/main" val="101603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5301B-5968-4BD9-BEB6-AD2544FF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Engine: Practical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456D-83DC-4A83-AED3-B17EEFA2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Player</a:t>
            </a:r>
          </a:p>
          <a:p>
            <a:r>
              <a:rPr lang="en-CA" sz="2000" dirty="0"/>
              <a:t>Player assets</a:t>
            </a:r>
          </a:p>
          <a:p>
            <a:pPr lvl="1"/>
            <a:r>
              <a:rPr lang="en-CA" sz="1600" dirty="0"/>
              <a:t>Placing player </a:t>
            </a:r>
          </a:p>
          <a:p>
            <a:pPr lvl="1"/>
            <a:r>
              <a:rPr lang="en-CA" sz="1600" dirty="0"/>
              <a:t>Hierarchy tool</a:t>
            </a:r>
          </a:p>
          <a:p>
            <a:pPr lvl="1"/>
            <a:r>
              <a:rPr lang="en-CA" sz="1600" dirty="0"/>
              <a:t>Player layer</a:t>
            </a:r>
          </a:p>
          <a:p>
            <a:pPr lvl="1"/>
            <a:r>
              <a:rPr lang="en-CA" sz="1600" dirty="0"/>
              <a:t>Player tag</a:t>
            </a:r>
          </a:p>
        </p:txBody>
      </p:sp>
    </p:spTree>
    <p:extLst>
      <p:ext uri="{BB962C8B-B14F-4D97-AF65-F5344CB8AC3E}">
        <p14:creationId xmlns:p14="http://schemas.microsoft.com/office/powerpoint/2010/main" val="10756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FA2A6-1022-414C-8797-CB74931F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Canadian Video Game Industry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0D5D-2F98-4566-8E5D-886CE30A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r>
              <a:rPr lang="en-CA" sz="1400" dirty="0">
                <a:latin typeface="HP Simplified" panose="020B0604020204020204" pitchFamily="34" charset="0"/>
              </a:rPr>
              <a:t>Is a $4 billion dollar industry </a:t>
            </a:r>
          </a:p>
          <a:p>
            <a:r>
              <a:rPr lang="en-CA" sz="1400" dirty="0">
                <a:latin typeface="HP Simplified" panose="020B0604020204020204" pitchFamily="34" charset="0"/>
              </a:rPr>
              <a:t>Directly employs 21800 employees/indirectly employees 40k + </a:t>
            </a:r>
          </a:p>
          <a:p>
            <a:r>
              <a:rPr lang="en-CA" sz="1400" dirty="0">
                <a:latin typeface="HP Simplified" panose="020B0604020204020204" pitchFamily="34" charset="0"/>
              </a:rPr>
              <a:t>472 companies where video game development is either part or it’s main source of revenue. </a:t>
            </a:r>
          </a:p>
          <a:p>
            <a:r>
              <a:rPr lang="en-CA" sz="1400" dirty="0">
                <a:latin typeface="HP Simplified" panose="020B0604020204020204" pitchFamily="34" charset="0"/>
              </a:rPr>
              <a:t>Majority of video game companies are in Quebec due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000" dirty="0">
                <a:latin typeface="HP Simplified" panose="020B0604020204020204" pitchFamily="34" charset="0"/>
              </a:rPr>
              <a:t>a heavy salary subsidy for technical staff ( government pays between 26.25 and 37.5 percent)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000" dirty="0">
                <a:latin typeface="HP Simplified" panose="020B0604020204020204" pitchFamily="34" charset="0"/>
              </a:rPr>
              <a:t>multinational companies provide critical experience to tech professionals, who in turn, start their own companies with expert-level skills and a strong understanding of the global video game market.</a:t>
            </a:r>
          </a:p>
        </p:txBody>
      </p:sp>
    </p:spTree>
    <p:extLst>
      <p:ext uri="{BB962C8B-B14F-4D97-AF65-F5344CB8AC3E}">
        <p14:creationId xmlns:p14="http://schemas.microsoft.com/office/powerpoint/2010/main" val="262341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37A2F-36E8-420D-AD5E-470E57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Engine: Practical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03E3-7AA8-4491-94B9-052D56B2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Player Physics</a:t>
            </a:r>
          </a:p>
          <a:p>
            <a:r>
              <a:rPr lang="en-CA" sz="2000" dirty="0"/>
              <a:t>Adding collider</a:t>
            </a:r>
          </a:p>
          <a:p>
            <a:pPr lvl="1"/>
            <a:r>
              <a:rPr lang="en-CA" sz="1600" dirty="0"/>
              <a:t>Capsule collider</a:t>
            </a:r>
          </a:p>
          <a:p>
            <a:pPr lvl="1"/>
            <a:r>
              <a:rPr lang="en-CA" sz="1600" dirty="0" err="1"/>
              <a:t>PlayerSlippy</a:t>
            </a:r>
            <a:r>
              <a:rPr lang="en-CA" sz="1600" dirty="0"/>
              <a:t> Material</a:t>
            </a:r>
          </a:p>
          <a:p>
            <a:r>
              <a:rPr lang="en-CA" sz="2000" dirty="0"/>
              <a:t>Player Script</a:t>
            </a:r>
          </a:p>
          <a:p>
            <a:pPr lvl="1"/>
            <a:r>
              <a:rPr lang="en-CA" sz="1600" dirty="0"/>
              <a:t>Player controller</a:t>
            </a:r>
          </a:p>
        </p:txBody>
      </p:sp>
    </p:spTree>
    <p:extLst>
      <p:ext uri="{BB962C8B-B14F-4D97-AF65-F5344CB8AC3E}">
        <p14:creationId xmlns:p14="http://schemas.microsoft.com/office/powerpoint/2010/main" val="3401143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05CFB-3F24-49FC-B189-49FD2A6A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Engine: Practical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E9CE-5988-4214-8902-D90D93E6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Ground Point</a:t>
            </a:r>
          </a:p>
          <a:p>
            <a:r>
              <a:rPr lang="en-CA" sz="2000" dirty="0"/>
              <a:t>Layer set up</a:t>
            </a:r>
          </a:p>
          <a:p>
            <a:r>
              <a:rPr lang="en-CA" sz="2000" dirty="0"/>
              <a:t>Placement</a:t>
            </a:r>
          </a:p>
        </p:txBody>
      </p:sp>
    </p:spTree>
    <p:extLst>
      <p:ext uri="{BB962C8B-B14F-4D97-AF65-F5344CB8AC3E}">
        <p14:creationId xmlns:p14="http://schemas.microsoft.com/office/powerpoint/2010/main" val="2371576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9FCC1-3F30-443B-AA31-8120C709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rgbClr val="FFFFFF"/>
                </a:solidFill>
              </a:rPr>
              <a:t>Unity Engine: Practical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86E5-E75C-40F4-A851-84DC5D59A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Animation Tool</a:t>
            </a:r>
          </a:p>
          <a:p>
            <a:r>
              <a:rPr lang="en-CA" sz="2000" dirty="0" err="1"/>
              <a:t>Player_Idle</a:t>
            </a:r>
            <a:endParaRPr lang="en-CA" sz="2000" dirty="0"/>
          </a:p>
          <a:p>
            <a:pPr lvl="1"/>
            <a:r>
              <a:rPr lang="en-CA" sz="1600" dirty="0"/>
              <a:t>Setup</a:t>
            </a:r>
          </a:p>
          <a:p>
            <a:r>
              <a:rPr lang="en-CA" sz="2000" dirty="0" err="1"/>
              <a:t>Player_Jump</a:t>
            </a:r>
            <a:endParaRPr lang="en-CA" sz="2000" dirty="0"/>
          </a:p>
          <a:p>
            <a:pPr lvl="1"/>
            <a:r>
              <a:rPr lang="en-CA" sz="1600" dirty="0"/>
              <a:t>Setup</a:t>
            </a:r>
          </a:p>
          <a:p>
            <a:r>
              <a:rPr lang="en-CA" sz="2000" dirty="0" err="1"/>
              <a:t>Player_Run</a:t>
            </a:r>
            <a:endParaRPr lang="en-CA" sz="2000" dirty="0"/>
          </a:p>
          <a:p>
            <a:pPr lvl="1"/>
            <a:r>
              <a:rPr lang="en-CA" sz="16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33335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4D94F-3721-49BE-A1D3-09AA7BA0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Engine: Practical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2BA7-A922-4D74-AB5A-23E6C2A5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Animator Tool</a:t>
            </a:r>
          </a:p>
          <a:p>
            <a:r>
              <a:rPr lang="en-CA" sz="2000" dirty="0"/>
              <a:t>Connection of movement</a:t>
            </a:r>
          </a:p>
          <a:p>
            <a:pPr lvl="1"/>
            <a:r>
              <a:rPr lang="en-CA" sz="1600" dirty="0"/>
              <a:t>Transitions of each action</a:t>
            </a:r>
          </a:p>
        </p:txBody>
      </p:sp>
    </p:spTree>
    <p:extLst>
      <p:ext uri="{BB962C8B-B14F-4D97-AF65-F5344CB8AC3E}">
        <p14:creationId xmlns:p14="http://schemas.microsoft.com/office/powerpoint/2010/main" val="45174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EDDB3-496F-45B8-8F7E-237E44B5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</a:rPr>
              <a:t>Unity Engine: Practical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D190-CA08-4F49-9E6F-5C0159C8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Camera</a:t>
            </a:r>
          </a:p>
          <a:p>
            <a:r>
              <a:rPr lang="en-CA" sz="2000" dirty="0" err="1"/>
              <a:t>CameraController</a:t>
            </a:r>
            <a:r>
              <a:rPr lang="en-CA" sz="2000" dirty="0"/>
              <a:t> Script</a:t>
            </a:r>
          </a:p>
          <a:p>
            <a:pPr lvl="1"/>
            <a:r>
              <a:rPr lang="en-CA" sz="1600" dirty="0"/>
              <a:t>C</a:t>
            </a:r>
            <a:r>
              <a:rPr lang="en-CA" sz="1600"/>
              <a:t># functions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67782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E1DE6A-18FA-43A0-A004-A96D425A0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87A594-1156-4343-A6C6-0AEC0238B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AE9F6-BC44-4001-841E-19DFE91C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1" y="891540"/>
            <a:ext cx="3961881" cy="50711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HP Simplified" panose="020B0604020204020204" pitchFamily="34" charset="0"/>
              </a:rPr>
              <a:t>Canadian Video Game Industry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B8551-2CBB-4D65-A9E0-120D17D50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FB91A2-8044-460C-BA72-B6BD8A22F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074985"/>
              </p:ext>
            </p:extLst>
          </p:nvPr>
        </p:nvGraphicFramePr>
        <p:xfrm>
          <a:off x="6094406" y="798990"/>
          <a:ext cx="6197600" cy="5417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7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20198-8E86-4F2A-973C-2F4A9A27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Game Engines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8284-AEB7-4F26-807A-9D48A629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r>
              <a:rPr lang="en-CA" sz="2000" dirty="0">
                <a:latin typeface="HP Simplified" panose="020B0604020204020204" pitchFamily="34" charset="0"/>
              </a:rPr>
              <a:t>Framework for game development</a:t>
            </a:r>
          </a:p>
          <a:p>
            <a:pPr lvl="1"/>
            <a:r>
              <a:rPr lang="en-CA" sz="1600" dirty="0">
                <a:latin typeface="HP Simplified" panose="020B0604020204020204" pitchFamily="34" charset="0"/>
              </a:rPr>
              <a:t>Import assets (2D and 3D)</a:t>
            </a:r>
          </a:p>
          <a:p>
            <a:pPr lvl="1"/>
            <a:r>
              <a:rPr lang="en-CA" sz="1600" dirty="0">
                <a:latin typeface="HP Simplified" panose="020B0604020204020204" pitchFamily="34" charset="0"/>
              </a:rPr>
              <a:t>Manipulate those assets</a:t>
            </a:r>
          </a:p>
          <a:p>
            <a:pPr lvl="1"/>
            <a:r>
              <a:rPr lang="en-CA" sz="1600" dirty="0">
                <a:latin typeface="HP Simplified" panose="020B0604020204020204" pitchFamily="34" charset="0"/>
              </a:rPr>
              <a:t>Add lighting</a:t>
            </a:r>
          </a:p>
          <a:p>
            <a:pPr lvl="1"/>
            <a:r>
              <a:rPr lang="en-CA" sz="1600" dirty="0">
                <a:latin typeface="HP Simplified" panose="020B0604020204020204" pitchFamily="34" charset="0"/>
              </a:rPr>
              <a:t>Add audio</a:t>
            </a:r>
          </a:p>
          <a:p>
            <a:pPr lvl="1"/>
            <a:r>
              <a:rPr lang="en-CA" sz="1600" dirty="0">
                <a:latin typeface="HP Simplified" panose="020B0604020204020204" pitchFamily="34" charset="0"/>
              </a:rPr>
              <a:t>Create special effects </a:t>
            </a:r>
          </a:p>
          <a:p>
            <a:pPr lvl="1"/>
            <a:r>
              <a:rPr lang="en-CA" sz="1600" dirty="0">
                <a:latin typeface="HP Simplified" panose="020B0604020204020204" pitchFamily="34" charset="0"/>
              </a:rPr>
              <a:t>Physics</a:t>
            </a:r>
          </a:p>
          <a:p>
            <a:pPr lvl="1"/>
            <a:r>
              <a:rPr lang="en-CA" sz="1600" dirty="0">
                <a:latin typeface="HP Simplified" panose="020B0604020204020204" pitchFamily="34" charset="0"/>
              </a:rPr>
              <a:t>Debug options</a:t>
            </a:r>
          </a:p>
          <a:p>
            <a:pPr lvl="1"/>
            <a:endParaRPr lang="en-CA" sz="1600" dirty="0">
              <a:latin typeface="HP Simplified" panose="020B0604020204020204" pitchFamily="34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HP Simplified" panose="020B0604020204020204" pitchFamily="34" charset="0"/>
              </a:rPr>
              <a:t>* All depends on the Engine</a:t>
            </a:r>
          </a:p>
          <a:p>
            <a:pPr lvl="1"/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3221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EDD41-832A-48A8-AA23-3A721B5A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History of Unity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64EF-D8CB-473B-948F-E0DCD7D1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655" y="1491218"/>
            <a:ext cx="4240790" cy="4084819"/>
          </a:xfrm>
        </p:spPr>
        <p:txBody>
          <a:bodyPr anchor="ctr">
            <a:normAutofit/>
          </a:bodyPr>
          <a:lstStyle/>
          <a:p>
            <a:r>
              <a:rPr lang="en-CA" sz="2000" dirty="0">
                <a:latin typeface="HP Simplified" panose="020B0604020204020204" pitchFamily="34" charset="0"/>
              </a:rPr>
              <a:t>Developed by Over the Edge Entertainment (now Unity Technologies)</a:t>
            </a:r>
          </a:p>
          <a:p>
            <a:r>
              <a:rPr lang="en-CA" sz="2000" dirty="0">
                <a:latin typeface="HP Simplified" panose="020B0604020204020204" pitchFamily="34" charset="0"/>
              </a:rPr>
              <a:t>Was the engine for their first game, </a:t>
            </a:r>
            <a:r>
              <a:rPr lang="en-CA" sz="2000" dirty="0" err="1">
                <a:latin typeface="HP Simplified" panose="020B0604020204020204" pitchFamily="34" charset="0"/>
              </a:rPr>
              <a:t>GooBall</a:t>
            </a:r>
            <a:r>
              <a:rPr lang="en-CA" sz="2000" dirty="0">
                <a:latin typeface="HP Simplified" panose="020B0604020204020204" pitchFamily="34" charset="0"/>
              </a:rPr>
              <a:t> (Commercial Failure)</a:t>
            </a:r>
          </a:p>
          <a:p>
            <a:r>
              <a:rPr lang="en-CA" sz="2000" dirty="0">
                <a:latin typeface="HP Simplified" panose="020B0604020204020204" pitchFamily="34" charset="0"/>
              </a:rPr>
              <a:t>Company shifted from game development to engine development</a:t>
            </a:r>
          </a:p>
          <a:p>
            <a:r>
              <a:rPr lang="en-CA" sz="2000" dirty="0">
                <a:latin typeface="HP Simplified" panose="020B0604020204020204" pitchFamily="34" charset="0"/>
              </a:rPr>
              <a:t>One of the first game engines that fully supported </a:t>
            </a:r>
            <a:r>
              <a:rPr lang="en-CA" sz="2000" dirty="0" err="1">
                <a:latin typeface="HP Simplified" panose="020B0604020204020204" pitchFamily="34" charset="0"/>
              </a:rPr>
              <a:t>IPhone</a:t>
            </a:r>
            <a:r>
              <a:rPr lang="en-CA" sz="2000" dirty="0">
                <a:latin typeface="HP Simplified" panose="020B0604020204020204" pitchFamily="34" charset="0"/>
              </a:rPr>
              <a:t> platform. </a:t>
            </a:r>
          </a:p>
        </p:txBody>
      </p:sp>
    </p:spTree>
    <p:extLst>
      <p:ext uri="{BB962C8B-B14F-4D97-AF65-F5344CB8AC3E}">
        <p14:creationId xmlns:p14="http://schemas.microsoft.com/office/powerpoint/2010/main" val="402175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521F2-FF54-4802-8170-315F3E62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History of Unity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nline Media 5" title="Goo Ball Madness">
            <a:hlinkClick r:id="" action="ppaction://media"/>
            <a:extLst>
              <a:ext uri="{FF2B5EF4-FFF2-40B4-BE49-F238E27FC236}">
                <a16:creationId xmlns:a16="http://schemas.microsoft.com/office/drawing/2014/main" id="{2FAB0B7A-3E9C-4E31-8A67-BE189527283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89688" y="1371600"/>
            <a:ext cx="5487987" cy="41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E735F-A504-4B8E-8B79-EF8CD1B0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Unity Game Engine:</a:t>
            </a:r>
            <a:b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</a:br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Graphics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7E37-6D99-479A-99CA-BC6D89E5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endParaRPr lang="en-CA" sz="2000" dirty="0">
              <a:latin typeface="HP Simplified" panose="020B0604020204020204" pitchFamily="34" charset="0"/>
            </a:endParaRPr>
          </a:p>
          <a:p>
            <a:r>
              <a:rPr lang="en-CA" sz="2000" dirty="0">
                <a:latin typeface="HP Simplified" panose="020B0604020204020204" pitchFamily="34" charset="0"/>
              </a:rPr>
              <a:t>Use prebuilt rendering templates</a:t>
            </a:r>
          </a:p>
          <a:p>
            <a:pPr lvl="1"/>
            <a:r>
              <a:rPr lang="en-CA" sz="1600" dirty="0">
                <a:latin typeface="HP Simplified" panose="020B0604020204020204" pitchFamily="34" charset="0"/>
              </a:rPr>
              <a:t>Universal Render Pipeline</a:t>
            </a:r>
          </a:p>
          <a:p>
            <a:pPr lvl="1"/>
            <a:r>
              <a:rPr lang="en-CA" sz="1600" dirty="0">
                <a:latin typeface="HP Simplified" panose="020B0604020204020204" pitchFamily="34" charset="0"/>
              </a:rPr>
              <a:t>High Definition Pipeline</a:t>
            </a:r>
          </a:p>
          <a:p>
            <a:pPr marL="457200" lvl="1" indent="0">
              <a:buNone/>
            </a:pPr>
            <a:endParaRPr lang="en-CA" sz="1600" dirty="0">
              <a:latin typeface="HP Simplified" panose="020B0604020204020204" pitchFamily="34" charset="0"/>
            </a:endParaRPr>
          </a:p>
          <a:p>
            <a:r>
              <a:rPr lang="en-CA" sz="2000" dirty="0">
                <a:latin typeface="HP Simplified" panose="020B0604020204020204" pitchFamily="34" charset="0"/>
              </a:rPr>
              <a:t>Customize from scratch</a:t>
            </a:r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9007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F7447-560F-4D70-B116-1B8C8E0B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Unity Game Engine:</a:t>
            </a:r>
            <a:b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</a:br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Audio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2A31-81A6-413C-874B-C2951ADB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r>
              <a:rPr lang="en-CA" sz="2000" dirty="0"/>
              <a:t>3D spatial sound</a:t>
            </a:r>
          </a:p>
          <a:p>
            <a:r>
              <a:rPr lang="en-CA" sz="2000" dirty="0"/>
              <a:t>Real-time mixing</a:t>
            </a:r>
          </a:p>
          <a:p>
            <a:r>
              <a:rPr lang="en-CA" sz="2000" dirty="0"/>
              <a:t>Hierarchies of mixers</a:t>
            </a:r>
          </a:p>
          <a:p>
            <a:r>
              <a:rPr lang="en-CA" sz="2000" dirty="0"/>
              <a:t>Pre-defined effects</a:t>
            </a:r>
          </a:p>
        </p:txBody>
      </p:sp>
    </p:spTree>
    <p:extLst>
      <p:ext uri="{BB962C8B-B14F-4D97-AF65-F5344CB8AC3E}">
        <p14:creationId xmlns:p14="http://schemas.microsoft.com/office/powerpoint/2010/main" val="71004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85CD202-E866-43A8-B901-12711AF9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0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89130-D470-4C69-A292-906AFE80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Unity Game Engine:</a:t>
            </a:r>
            <a:b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</a:br>
            <a:r>
              <a:rPr lang="en-CA" sz="4800" b="1" dirty="0">
                <a:solidFill>
                  <a:srgbClr val="FFFFFF"/>
                </a:solidFill>
                <a:latin typeface="HP Simplified" panose="020B0604020204020204" pitchFamily="34" charset="0"/>
              </a:rPr>
              <a:t>Networking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C582B7C-8DDB-4319-B3A9-523724E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FCC-FC1F-4A50-B07C-E3A15480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9" y="1384686"/>
            <a:ext cx="4240790" cy="4084819"/>
          </a:xfrm>
        </p:spPr>
        <p:txBody>
          <a:bodyPr anchor="ctr">
            <a:normAutofit/>
          </a:bodyPr>
          <a:lstStyle/>
          <a:p>
            <a:r>
              <a:rPr lang="en-CA" sz="2000" dirty="0"/>
              <a:t>Component workflow, similar to actual development</a:t>
            </a:r>
          </a:p>
          <a:p>
            <a:r>
              <a:rPr lang="en-CA" sz="2000" dirty="0"/>
              <a:t>Flexible</a:t>
            </a:r>
          </a:p>
          <a:p>
            <a:r>
              <a:rPr lang="en-CA" sz="2000" dirty="0"/>
              <a:t>Supported by Unity</a:t>
            </a:r>
          </a:p>
        </p:txBody>
      </p:sp>
    </p:spTree>
    <p:extLst>
      <p:ext uri="{BB962C8B-B14F-4D97-AF65-F5344CB8AC3E}">
        <p14:creationId xmlns:p14="http://schemas.microsoft.com/office/powerpoint/2010/main" val="30797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P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490</Words>
  <Application>Microsoft Office PowerPoint</Application>
  <PresentationFormat>Widescreen</PresentationFormat>
  <Paragraphs>128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HP Simplified</vt:lpstr>
      <vt:lpstr>Office Theme</vt:lpstr>
      <vt:lpstr>The Unity Game Engine</vt:lpstr>
      <vt:lpstr>Canadian Video Game Industry</vt:lpstr>
      <vt:lpstr>Canadian Video Game Industry</vt:lpstr>
      <vt:lpstr>Game Engines</vt:lpstr>
      <vt:lpstr>History of Unity</vt:lpstr>
      <vt:lpstr>History of Unity</vt:lpstr>
      <vt:lpstr>Unity Game Engine: Graphics</vt:lpstr>
      <vt:lpstr>Unity Game Engine: Audio</vt:lpstr>
      <vt:lpstr>Unity Game Engine: Networking</vt:lpstr>
      <vt:lpstr>Unity Games Engine:  Physics</vt:lpstr>
      <vt:lpstr>Unity Game Engine:  GUI</vt:lpstr>
      <vt:lpstr>Unity Game Engine: Scripting</vt:lpstr>
      <vt:lpstr>Unity Development: Screens</vt:lpstr>
      <vt:lpstr>Unity Development: Tools</vt:lpstr>
      <vt:lpstr>Unity Engine: Practical Component</vt:lpstr>
      <vt:lpstr>Unity Engine: Practical Component</vt:lpstr>
      <vt:lpstr>Unity Engine: Practical Component</vt:lpstr>
      <vt:lpstr>Unity Engine: Practical Component</vt:lpstr>
      <vt:lpstr>Unity Engine: Practical Component</vt:lpstr>
      <vt:lpstr>Unity Engine: Practical Component</vt:lpstr>
      <vt:lpstr>Unity Engine: Practical Component</vt:lpstr>
      <vt:lpstr>Unity Engine: Practical Component</vt:lpstr>
      <vt:lpstr>Unity Engine: Practical Component</vt:lpstr>
      <vt:lpstr>Unity Engine: Practical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Unity Game Engine</dc:title>
  <dc:creator>seanfwgillis@gmail.com</dc:creator>
  <cp:lastModifiedBy>seanfwgillis@gmail.com</cp:lastModifiedBy>
  <cp:revision>2</cp:revision>
  <dcterms:created xsi:type="dcterms:W3CDTF">2020-03-12T21:32:35Z</dcterms:created>
  <dcterms:modified xsi:type="dcterms:W3CDTF">2020-03-12T21:44:00Z</dcterms:modified>
</cp:coreProperties>
</file>