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6" r:id="rId2"/>
    <p:sldId id="259" r:id="rId3"/>
    <p:sldId id="279" r:id="rId4"/>
    <p:sldId id="260" r:id="rId5"/>
    <p:sldId id="278" r:id="rId6"/>
    <p:sldId id="261" r:id="rId7"/>
    <p:sldId id="281" r:id="rId8"/>
    <p:sldId id="286" r:id="rId9"/>
    <p:sldId id="280" r:id="rId10"/>
    <p:sldId id="284" r:id="rId11"/>
    <p:sldId id="285" r:id="rId12"/>
    <p:sldId id="283" r:id="rId13"/>
    <p:sldId id="27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6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B9D4-72A6-4802-B35D-E098E56DD5A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78C9B-E48A-4F7F-A003-98C1F42F9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78C9B-E48A-4F7F-A003-98C1F42F95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78C9B-E48A-4F7F-A003-98C1F42F9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78C9B-E48A-4F7F-A003-98C1F42F9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78C9B-E48A-4F7F-A003-98C1F42F9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5010" y="674878"/>
            <a:ext cx="82219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36292" y="1842516"/>
            <a:ext cx="6807708" cy="3259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401" y="2362327"/>
            <a:ext cx="28327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5401" y="2913710"/>
            <a:ext cx="7287895" cy="155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87104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810852"/>
            <a:ext cx="9906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IoT Based Intelligent Dustbin Monitoring System</a:t>
            </a:r>
            <a:endParaRPr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3500" y="1752600"/>
            <a:ext cx="9525000" cy="492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-635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Jannatul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Ferdaus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(17201117)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-635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       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Hosain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Mohammd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Shafa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khan  (17201020)            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-6350">
              <a:lnSpc>
                <a:spcPct val="107000"/>
              </a:lnSpc>
              <a:spcBef>
                <a:spcPts val="0"/>
              </a:spcBef>
              <a:spcAft>
                <a:spcPts val="415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                             Md. Habibullah Sheikh (17201049)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By</a:t>
            </a:r>
          </a:p>
          <a:p>
            <a:pPr marL="0" marR="0" indent="-635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                         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Shammi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Akhtar</a:t>
            </a:r>
            <a:r>
              <a:rPr lang="en-US" sz="2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-635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                                 Assistant Professor,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-635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Department of  CSE, UAP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-6350">
              <a:lnSpc>
                <a:spcPct val="107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                                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>
              <a:spcBef>
                <a:spcPts val="105"/>
              </a:spcBef>
            </a:pPr>
            <a:endParaRPr lang="en-US" dirty="0"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14418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684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665734"/>
            <a:ext cx="88468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>
                <a:solidFill>
                  <a:srgbClr val="0070C0"/>
                </a:solidFill>
              </a:rPr>
              <a:t>Proposed System</a:t>
            </a:r>
            <a:br>
              <a:rPr lang="en-GB" sz="3000" b="0" dirty="0">
                <a:solidFill>
                  <a:srgbClr val="00B0F0"/>
                </a:solidFill>
              </a:rPr>
            </a:br>
            <a:br>
              <a:rPr lang="en-GB" sz="3000" b="0" dirty="0">
                <a:solidFill>
                  <a:srgbClr val="00B0F0"/>
                </a:solidFill>
              </a:rPr>
            </a:br>
            <a:endParaRPr lang="en-GB" sz="3000" b="0" dirty="0">
              <a:solidFill>
                <a:srgbClr val="00B0F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76400"/>
            <a:ext cx="9448800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endParaRPr lang="en-GB"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C70C9-0A8B-41D4-B6EF-4F61B4038EC2}"/>
              </a:ext>
            </a:extLst>
          </p:cNvPr>
          <p:cNvSpPr txBox="1"/>
          <p:nvPr/>
        </p:nvSpPr>
        <p:spPr>
          <a:xfrm>
            <a:off x="1592580" y="1804132"/>
            <a:ext cx="88468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T</a:t>
            </a:r>
            <a:r>
              <a:rPr lang="en-US" sz="2800" b="0" dirty="0"/>
              <a:t>he proposed system will help to avoid the overflow of dustbin.</a:t>
            </a:r>
            <a:br>
              <a:rPr lang="en-US" sz="2800" b="0" dirty="0"/>
            </a:br>
            <a:br>
              <a:rPr lang="en-GB" sz="2800" b="0" dirty="0"/>
            </a:br>
            <a:r>
              <a:rPr lang="en-GB" sz="2800" dirty="0">
                <a:sym typeface="Wingdings" panose="05000000000000000000" pitchFamily="2" charset="2"/>
              </a:rPr>
              <a:t>W</a:t>
            </a:r>
            <a:r>
              <a:rPr lang="en-US" sz="2800" b="0" dirty="0"/>
              <a:t>e will able to know the real-time information about the level of the dustbin.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dirty="0">
                <a:sym typeface="Wingdings" panose="05000000000000000000" pitchFamily="2" charset="2"/>
              </a:rPr>
              <a:t>W</a:t>
            </a:r>
            <a:r>
              <a:rPr lang="en-US" sz="2800" b="0" dirty="0"/>
              <a:t>hen the dustbin becomes full it will send the message to the Garbage collector immediately.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97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19B0-AC8E-4BE7-947B-EC7CA3CF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5029200" cy="55399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Development tools</a:t>
            </a:r>
            <a:endParaRPr lang="en-US" b="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67A9C-64EA-4F9C-B2D7-5D85CAE39F5A}"/>
              </a:ext>
            </a:extLst>
          </p:cNvPr>
          <p:cNvSpPr txBox="1"/>
          <p:nvPr/>
        </p:nvSpPr>
        <p:spPr>
          <a:xfrm>
            <a:off x="1676400" y="1617107"/>
            <a:ext cx="76962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Hardware:</a:t>
            </a:r>
          </a:p>
          <a:p>
            <a:r>
              <a:rPr lang="en-US" sz="2000" b="0" dirty="0"/>
              <a:t>1.Ultrasonic sensor                 7.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 PCB Board</a:t>
            </a:r>
            <a:br>
              <a:rPr lang="en-US" sz="2000" b="0" dirty="0"/>
            </a:br>
            <a:r>
              <a:rPr lang="en-US" sz="2000" b="0" dirty="0"/>
              <a:t>2.GSM 900                                8.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Jumper wires</a:t>
            </a:r>
            <a:br>
              <a:rPr lang="en-US" sz="2000" b="0" dirty="0"/>
            </a:br>
            <a:r>
              <a:rPr lang="en-US" sz="2000" b="0" dirty="0"/>
              <a:t>3.Arduino UNO                        9.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Header Pins</a:t>
            </a:r>
            <a:br>
              <a:rPr lang="en-US" sz="2000" b="0" dirty="0"/>
            </a:br>
            <a:r>
              <a:rPr lang="en-US" sz="2000" b="0" dirty="0"/>
              <a:t>4.Servo Motor                          10.Dustbin</a:t>
            </a:r>
            <a:br>
              <a:rPr lang="en-US" sz="2000" b="0" dirty="0"/>
            </a:br>
            <a:r>
              <a:rPr lang="en-US" sz="2000" b="0" dirty="0"/>
              <a:t>5.PIR Sensor                             11.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LED</a:t>
            </a:r>
            <a:br>
              <a:rPr lang="en-US" sz="2000" b="0" dirty="0"/>
            </a:br>
            <a:r>
              <a:rPr lang="en-US" sz="2000" b="0" dirty="0"/>
              <a:t>6.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DC Jack</a:t>
            </a:r>
            <a:b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1800" dirty="0"/>
            </a:br>
            <a:r>
              <a:rPr lang="en-US" sz="2400" b="1" dirty="0"/>
              <a:t>Software:</a:t>
            </a:r>
            <a:br>
              <a:rPr lang="en-US" sz="1800" dirty="0"/>
            </a:br>
            <a:r>
              <a:rPr lang="en-US" sz="2000" b="0" dirty="0"/>
              <a:t>Arduino IDE</a:t>
            </a:r>
            <a:br>
              <a:rPr lang="en-US" sz="1800" dirty="0"/>
            </a:br>
            <a:br>
              <a:rPr lang="en-US" sz="1800" dirty="0"/>
            </a:br>
            <a:r>
              <a:rPr lang="en-US" sz="2400" b="1" dirty="0"/>
              <a:t>Language: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2000" b="0" dirty="0"/>
              <a:t>C / C++ 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1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4484" y="643585"/>
            <a:ext cx="64065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>
                <a:solidFill>
                  <a:srgbClr val="0070C0"/>
                </a:solidFill>
                <a:latin typeface="Times New Roman"/>
                <a:cs typeface="Times New Roman"/>
              </a:rPr>
              <a:t>Planning for next Semester</a:t>
            </a:r>
            <a:endParaRPr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748608-B86F-47E0-AF31-97E88F98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70493"/>
              </p:ext>
            </p:extLst>
          </p:nvPr>
        </p:nvGraphicFramePr>
        <p:xfrm>
          <a:off x="1828800" y="1690301"/>
          <a:ext cx="4784408" cy="3666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08">
                  <a:extLst>
                    <a:ext uri="{9D8B030D-6E8A-4147-A177-3AD203B41FA5}">
                      <a16:colId xmlns:a16="http://schemas.microsoft.com/office/drawing/2014/main" val="3765933342"/>
                    </a:ext>
                  </a:extLst>
                </a:gridCol>
              </a:tblGrid>
              <a:tr h="498542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19938"/>
                  </a:ext>
                </a:extLst>
              </a:tr>
              <a:tr h="4946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components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21757"/>
                  </a:ext>
                </a:extLst>
              </a:tr>
              <a:tr h="55929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Setup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7009"/>
                  </a:ext>
                </a:extLst>
              </a:tr>
              <a:tr h="4376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97657"/>
                  </a:ext>
                </a:extLst>
              </a:tr>
              <a:tr h="57725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56708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Fixing &amp; Final Implementation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08911"/>
                  </a:ext>
                </a:extLst>
              </a:tr>
              <a:tr h="3533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Report Writing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953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6207A-6DCD-43E4-A804-91E6F25E9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48455"/>
              </p:ext>
            </p:extLst>
          </p:nvPr>
        </p:nvGraphicFramePr>
        <p:xfrm>
          <a:off x="6613208" y="1690301"/>
          <a:ext cx="4511992" cy="364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992">
                  <a:extLst>
                    <a:ext uri="{9D8B030D-6E8A-4147-A177-3AD203B41FA5}">
                      <a16:colId xmlns:a16="http://schemas.microsoft.com/office/drawing/2014/main" val="2946522542"/>
                    </a:ext>
                  </a:extLst>
                </a:gridCol>
              </a:tblGrid>
              <a:tr h="573223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Time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98494"/>
                  </a:ext>
                </a:extLst>
              </a:tr>
              <a:tr h="4884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 &amp; 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5929"/>
                  </a:ext>
                </a:extLst>
              </a:tr>
              <a:tr h="6459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 &amp; 4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47801"/>
                  </a:ext>
                </a:extLst>
              </a:tr>
              <a:tr h="49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 &amp; 6 &amp; 7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64433"/>
                  </a:ext>
                </a:extLst>
              </a:tr>
              <a:tr h="501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38213"/>
                  </a:ext>
                </a:extLst>
              </a:tr>
              <a:tr h="4738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 &amp; 10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73315"/>
                  </a:ext>
                </a:extLst>
              </a:tr>
              <a:tr h="45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 &amp; 12 &amp; 13 &amp; 14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6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1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13" y="97880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7784" y="978801"/>
            <a:ext cx="885781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Intelligent Dustbin Monitoring System?</a:t>
            </a:r>
            <a:b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b="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7784" y="2133600"/>
            <a:ext cx="4444797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Dustbin Monitoring system is a very innovative system which will help to keep the cities clean.</a:t>
            </a:r>
            <a:endParaRPr lang="en-GB" sz="24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Smart Dustbin and Garbage Monitoring System Using Internet Of Things (IoT)">
            <a:extLst>
              <a:ext uri="{FF2B5EF4-FFF2-40B4-BE49-F238E27FC236}">
                <a16:creationId xmlns:a16="http://schemas.microsoft.com/office/drawing/2014/main" id="{F1FBFC8E-86F8-4673-90B1-356092B7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5486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35" y="981897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927138"/>
            <a:ext cx="84264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dirty="0">
                <a:solidFill>
                  <a:srgbClr val="0070C0"/>
                </a:solidFill>
              </a:rPr>
              <a:t>Motivation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3014" y="1828800"/>
            <a:ext cx="4178185" cy="3902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800" dirty="0">
                <a:latin typeface="Times New Roman"/>
                <a:cs typeface="Times New Roman"/>
              </a:rPr>
              <a:t>In cities avoid unhygienic &amp; ugliness condition we come up a project called Intelligent Dustbin.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Which is a GSM based waste and garbage collection bins overflow indicator systems for smart cities.</a:t>
            </a:r>
            <a:endParaRPr lang="en-US" sz="2800" dirty="0">
              <a:solidFill>
                <a:srgbClr val="695D46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GB" sz="28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CD3FD-8D15-4BAA-A5DE-EC785C7A2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5631871" cy="30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8" y="1019947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6588" y="1019947"/>
            <a:ext cx="52043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0070C0"/>
                </a:solidFill>
                <a:latin typeface="Times New Roman"/>
                <a:cs typeface="Times New Roman"/>
              </a:rPr>
              <a:t>Importance</a:t>
            </a:r>
            <a:endParaRPr spc="-5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CD7F-07BE-4F5E-9928-3AF7053B3505}"/>
              </a:ext>
            </a:extLst>
          </p:cNvPr>
          <p:cNvSpPr txBox="1"/>
          <p:nvPr/>
        </p:nvSpPr>
        <p:spPr>
          <a:xfrm>
            <a:off x="1371600" y="2227066"/>
            <a:ext cx="4876800" cy="235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eeps the surroundings clean and green, free from bad smell of wastes</a:t>
            </a:r>
            <a:endParaRPr lang="en-US" sz="2400" dirty="0"/>
          </a:p>
          <a:p>
            <a:pPr marL="0" marR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educes manpower requirements to handle the garbage collection process</a:t>
            </a:r>
            <a:endParaRPr lang="en-US" sz="2400" dirty="0">
              <a:solidFill>
                <a:srgbClr val="695D46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026" name="Picture 2" descr="KEEP YOUR WORLD CLEAN: IT STARTS WITH YOU! | by Mahnoor Sohail | Medium">
            <a:extLst>
              <a:ext uri="{FF2B5EF4-FFF2-40B4-BE49-F238E27FC236}">
                <a16:creationId xmlns:a16="http://schemas.microsoft.com/office/drawing/2014/main" id="{25678CDD-B421-4C70-829C-7D5A637A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04728"/>
            <a:ext cx="5334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469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951469"/>
            <a:ext cx="77191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 dirty="0">
                <a:solidFill>
                  <a:srgbClr val="0070C0"/>
                </a:solidFill>
              </a:rPr>
              <a:t>Social issues related to the project</a:t>
            </a:r>
            <a:endParaRPr spc="-5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13003" y="1695145"/>
            <a:ext cx="44447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0C0C-68AE-4AF1-99A3-C6D12F4A5988}"/>
              </a:ext>
            </a:extLst>
          </p:cNvPr>
          <p:cNvSpPr txBox="1"/>
          <p:nvPr/>
        </p:nvSpPr>
        <p:spPr>
          <a:xfrm>
            <a:off x="1676400" y="1874728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olves the social issue of waste disposal.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educes the spread of deadly diseases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friendly and sustainable too</a:t>
            </a:r>
            <a:r>
              <a:rPr lang="en-US" sz="2400" dirty="0">
                <a:solidFill>
                  <a:srgbClr val="000000"/>
                </a:solidFill>
                <a:latin typeface="Graduate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30EA8A-E446-41B0-9FAE-3DDE75D8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5334000" cy="30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1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9217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870126"/>
            <a:ext cx="92572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5" dirty="0">
                <a:solidFill>
                  <a:srgbClr val="0070C0"/>
                </a:solidFill>
              </a:rPr>
              <a:t>Health &amp; Safety issues related to the project</a:t>
            </a:r>
            <a:endParaRPr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592580" y="2209800"/>
            <a:ext cx="5113020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ff1"/>
              </a:rPr>
              <a:t>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riority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to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reduce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environmental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pollution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and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to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ensure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the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safety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of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f1"/>
              </a:rPr>
              <a:t>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ealth.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000000"/>
              </a:solidFill>
              <a:effectLst/>
              <a:latin typeface="ff1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ff1"/>
              </a:rPr>
              <a:t>Protects against the virus, bacterial attack.</a:t>
            </a:r>
            <a:endParaRPr lang="en-US" sz="2800" b="0" i="0" dirty="0">
              <a:solidFill>
                <a:srgbClr val="000000"/>
              </a:solidFill>
              <a:effectLst/>
              <a:latin typeface="ff1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The Daily Star Web Edition Vol. 5 Num 97">
            <a:extLst>
              <a:ext uri="{FF2B5EF4-FFF2-40B4-BE49-F238E27FC236}">
                <a16:creationId xmlns:a16="http://schemas.microsoft.com/office/drawing/2014/main" id="{9428470A-BF82-41C0-ACE4-7B20717A5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1"/>
            <a:ext cx="534162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86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858640"/>
            <a:ext cx="5494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>
                <a:solidFill>
                  <a:srgbClr val="0070C0"/>
                </a:solidFill>
              </a:rPr>
              <a:t>Related Existing System</a:t>
            </a:r>
            <a:endParaRPr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B24BD-8664-4DAB-A8F9-688F2A4044D5}"/>
              </a:ext>
            </a:extLst>
          </p:cNvPr>
          <p:cNvSpPr txBox="1"/>
          <p:nvPr/>
        </p:nvSpPr>
        <p:spPr>
          <a:xfrm>
            <a:off x="1592580" y="1828801"/>
            <a:ext cx="816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 Dustbin by using ultrasonic sensor</a:t>
            </a:r>
            <a:endParaRPr lang="en-US" sz="28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6F50B-BBA2-4A28-9FEA-1C247D7E9D67}"/>
              </a:ext>
            </a:extLst>
          </p:cNvPr>
          <p:cNvSpPr txBox="1"/>
          <p:nvPr/>
        </p:nvSpPr>
        <p:spPr>
          <a:xfrm>
            <a:off x="1592580" y="2505432"/>
            <a:ext cx="800862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</a:p>
          <a:p>
            <a:r>
              <a:rPr lang="en-US" sz="2400" dirty="0">
                <a:solidFill>
                  <a:srgbClr val="03030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automatically open the lid.</a:t>
            </a:r>
            <a:br>
              <a:rPr lang="en-US" sz="2400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used easily.</a:t>
            </a:r>
          </a:p>
          <a:p>
            <a:r>
              <a:rPr lang="en-US" sz="2400" dirty="0">
                <a:solidFill>
                  <a:srgbClr val="03030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User friendly system</a:t>
            </a:r>
            <a:br>
              <a:rPr lang="en-US" sz="2400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11" name="Picture 10" descr="How to make Smart Dustbin with Arduino | Arduino Project - YouTube">
            <a:extLst>
              <a:ext uri="{FF2B5EF4-FFF2-40B4-BE49-F238E27FC236}">
                <a16:creationId xmlns:a16="http://schemas.microsoft.com/office/drawing/2014/main" id="{89F3BE76-D7C3-48E9-B33F-562B4E5F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0" y="3505706"/>
            <a:ext cx="4343400" cy="27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8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C08-942D-44F1-8737-E626B56E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5715000" cy="574039"/>
          </a:xfrm>
        </p:spPr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Related Existing System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90389-1286-4AA3-A251-CD6F6C285EC0}"/>
              </a:ext>
            </a:extLst>
          </p:cNvPr>
          <p:cNvSpPr txBox="1"/>
          <p:nvPr/>
        </p:nvSpPr>
        <p:spPr>
          <a:xfrm>
            <a:off x="3657600" y="1662545"/>
            <a:ext cx="3245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highlight>
                  <a:srgbClr val="FFFF00"/>
                </a:highlight>
              </a:rPr>
              <a:t>Waste Container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F001A-EC7D-48AC-A974-4B2E96514EA3}"/>
              </a:ext>
            </a:extLst>
          </p:cNvPr>
          <p:cNvSpPr txBox="1"/>
          <p:nvPr/>
        </p:nvSpPr>
        <p:spPr>
          <a:xfrm>
            <a:off x="1447800" y="2650026"/>
            <a:ext cx="52578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</a:p>
          <a:p>
            <a:r>
              <a:rPr lang="en-US" sz="2400" dirty="0">
                <a:solidFill>
                  <a:srgbClr val="03030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2400" b="0" dirty="0">
                <a:solidFill>
                  <a:srgbClr val="0303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roviding greater accessibility planning proper for disposing of process.</a:t>
            </a:r>
          </a:p>
          <a:p>
            <a:endParaRPr lang="en-US" sz="2400" b="0" dirty="0">
              <a:solidFill>
                <a:srgbClr val="0303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Environmental Pollution.</a:t>
            </a:r>
            <a:endParaRPr lang="en-US" sz="24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3A012-526F-471D-A289-215BB6DAB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45" y="3581400"/>
            <a:ext cx="3519055" cy="29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223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580" y="886222"/>
            <a:ext cx="69418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>
                <a:solidFill>
                  <a:srgbClr val="0070C0"/>
                </a:solidFill>
              </a:rPr>
              <a:t>Limitations with existing System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C39D5-BC4B-4986-889E-EE8C61F5B00F}"/>
              </a:ext>
            </a:extLst>
          </p:cNvPr>
          <p:cNvSpPr txBox="1"/>
          <p:nvPr/>
        </p:nvSpPr>
        <p:spPr>
          <a:xfrm>
            <a:off x="1676400" y="2090172"/>
            <a:ext cx="5105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Don't send a message in case of garbage overflown.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No led indicates whether the dustbin is full or not, So people can’t understand the dustbin is full or empty.</a:t>
            </a:r>
          </a:p>
        </p:txBody>
      </p:sp>
      <p:pic>
        <p:nvPicPr>
          <p:cNvPr id="5" name="Picture 2" descr="Finance News: Latest Financial News, Finance News today in Bangladesh">
            <a:extLst>
              <a:ext uri="{FF2B5EF4-FFF2-40B4-BE49-F238E27FC236}">
                <a16:creationId xmlns:a16="http://schemas.microsoft.com/office/drawing/2014/main" id="{4A878036-E28F-4752-A5A4-B877F3278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56709"/>
            <a:ext cx="5257800" cy="283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4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471</Words>
  <Application>Microsoft Office PowerPoint</Application>
  <PresentationFormat>Widescreen</PresentationFormat>
  <Paragraphs>68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</vt:lpstr>
      <vt:lpstr>ff1</vt:lpstr>
      <vt:lpstr>ff2</vt:lpstr>
      <vt:lpstr>Gothic Uralic</vt:lpstr>
      <vt:lpstr>Graduate</vt:lpstr>
      <vt:lpstr>Open Sans</vt:lpstr>
      <vt:lpstr>Times New Roman</vt:lpstr>
      <vt:lpstr>Wingdings</vt:lpstr>
      <vt:lpstr>Office Theme</vt:lpstr>
      <vt:lpstr>IoT Based Intelligent Dustbin Monitoring System</vt:lpstr>
      <vt:lpstr>What is Intelligent Dustbin Monitoring System? </vt:lpstr>
      <vt:lpstr>Motivation</vt:lpstr>
      <vt:lpstr>Importance</vt:lpstr>
      <vt:lpstr>Social issues related to the project</vt:lpstr>
      <vt:lpstr>Health &amp; Safety issues related to the project</vt:lpstr>
      <vt:lpstr>Related Existing System</vt:lpstr>
      <vt:lpstr>Related Existing System</vt:lpstr>
      <vt:lpstr>Limitations with existing System</vt:lpstr>
      <vt:lpstr>Proposed System  </vt:lpstr>
      <vt:lpstr>Development tools</vt:lpstr>
      <vt:lpstr>Planning for next Semester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User</dc:creator>
  <cp:lastModifiedBy>hp</cp:lastModifiedBy>
  <cp:revision>101</cp:revision>
  <dcterms:created xsi:type="dcterms:W3CDTF">2020-03-10T12:09:17Z</dcterms:created>
  <dcterms:modified xsi:type="dcterms:W3CDTF">2021-06-06T06:45:52Z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2020-03-10T00:00:00Z</vt:filetime>
  </property>
</Properties>
</file>