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198" y="1122363"/>
            <a:ext cx="914518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198" y="3602038"/>
            <a:ext cx="914518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6031" y="365125"/>
            <a:ext cx="262924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309" y="365125"/>
            <a:ext cx="773530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958" y="1709738"/>
            <a:ext cx="1051696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958" y="4589463"/>
            <a:ext cx="1051696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309" y="1825625"/>
            <a:ext cx="518227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000" y="1825625"/>
            <a:ext cx="518227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7" y="365125"/>
            <a:ext cx="1051696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897" y="1681163"/>
            <a:ext cx="515845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897" y="2505075"/>
            <a:ext cx="515845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000" y="1681163"/>
            <a:ext cx="518386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000" y="2505075"/>
            <a:ext cx="518386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7" y="457200"/>
            <a:ext cx="393274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860" y="987425"/>
            <a:ext cx="61730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97" y="2057400"/>
            <a:ext cx="393274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7" y="457200"/>
            <a:ext cx="393274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860" y="987425"/>
            <a:ext cx="61730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97" y="2057400"/>
            <a:ext cx="393274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309" y="365125"/>
            <a:ext cx="105169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309" y="1825625"/>
            <a:ext cx="105169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309" y="6356350"/>
            <a:ext cx="2743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9123" y="6356350"/>
            <a:ext cx="41153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716" y="6356350"/>
            <a:ext cx="2743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34340" y="2783999"/>
            <a:ext cx="1896428" cy="2599373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1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1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Rectangles 5"/>
          <p:cNvSpPr/>
          <p:nvPr/>
        </p:nvSpPr>
        <p:spPr>
          <a:xfrm>
            <a:off x="534829" y="3880326"/>
            <a:ext cx="1631633" cy="609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s 6"/>
          <p:cNvSpPr/>
          <p:nvPr/>
        </p:nvSpPr>
        <p:spPr>
          <a:xfrm>
            <a:off x="537210" y="4609465"/>
            <a:ext cx="1631633" cy="609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Text Box 9"/>
          <p:cNvSpPr txBox="1"/>
          <p:nvPr/>
        </p:nvSpPr>
        <p:spPr>
          <a:xfrm>
            <a:off x="556419" y="4047014"/>
            <a:ext cx="152400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>
                <a:latin typeface="Arial" panose="020B0604020202020204" pitchFamily="34" charset="0"/>
                <a:cs typeface="Arial" panose="020B0604020202020204" pitchFamily="34" charset="0"/>
              </a:rPr>
              <a:t>Hospital 1 CA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556101" y="4776153"/>
            <a:ext cx="1528286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>
                <a:latin typeface="Arial" panose="020B0604020202020204" pitchFamily="34" charset="0"/>
                <a:cs typeface="Arial" panose="020B0604020202020204" pitchFamily="34" charset="0"/>
              </a:rPr>
              <a:t>Hospital 2 CA</a:t>
            </a:r>
          </a:p>
        </p:txBody>
      </p:sp>
      <p:sp>
        <p:nvSpPr>
          <p:cNvPr id="12" name="Rectangles 11"/>
          <p:cNvSpPr/>
          <p:nvPr/>
        </p:nvSpPr>
        <p:spPr>
          <a:xfrm>
            <a:off x="564356" y="2956878"/>
            <a:ext cx="1602105" cy="5824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Text Box 12"/>
          <p:cNvSpPr txBox="1"/>
          <p:nvPr/>
        </p:nvSpPr>
        <p:spPr>
          <a:xfrm>
            <a:off x="592455" y="3081655"/>
            <a:ext cx="152400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>
                <a:latin typeface="Arial" panose="020B0604020202020204" pitchFamily="34" charset="0"/>
                <a:cs typeface="Arial" panose="020B0604020202020204" pitchFamily="34" charset="0"/>
              </a:rPr>
              <a:t>Orderer CA</a:t>
            </a:r>
          </a:p>
        </p:txBody>
      </p:sp>
      <p:sp>
        <p:nvSpPr>
          <p:cNvPr id="15" name="Rectangles 14"/>
          <p:cNvSpPr/>
          <p:nvPr/>
        </p:nvSpPr>
        <p:spPr>
          <a:xfrm>
            <a:off x="308610" y="2494915"/>
            <a:ext cx="2212340" cy="3115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Rectangles 16"/>
          <p:cNvSpPr/>
          <p:nvPr/>
        </p:nvSpPr>
        <p:spPr>
          <a:xfrm>
            <a:off x="3258503" y="2641124"/>
            <a:ext cx="2257901" cy="11215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Orderer</a:t>
            </a:r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(Which receives the endorsed transaction and creates a block then publish it into all the peers)</a:t>
            </a:r>
            <a:endParaRPr lang="en-US" sz="1400"/>
          </a:p>
        </p:txBody>
      </p:sp>
      <p:sp>
        <p:nvSpPr>
          <p:cNvPr id="18" name="Rectangles 17"/>
          <p:cNvSpPr/>
          <p:nvPr/>
        </p:nvSpPr>
        <p:spPr>
          <a:xfrm>
            <a:off x="3258503" y="3968909"/>
            <a:ext cx="1776889" cy="5167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Hospital Peer  1</a:t>
            </a:r>
          </a:p>
        </p:txBody>
      </p:sp>
      <p:sp>
        <p:nvSpPr>
          <p:cNvPr id="19" name="Rectangles 18"/>
          <p:cNvSpPr/>
          <p:nvPr/>
        </p:nvSpPr>
        <p:spPr>
          <a:xfrm>
            <a:off x="3258503" y="4776153"/>
            <a:ext cx="1776413" cy="5719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Hospital Peer  2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2174558" y="3165475"/>
            <a:ext cx="1053465" cy="9048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Right Arrow 23"/>
          <p:cNvSpPr/>
          <p:nvPr/>
        </p:nvSpPr>
        <p:spPr>
          <a:xfrm>
            <a:off x="2183130" y="4181793"/>
            <a:ext cx="1053465" cy="9048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Right Arrow 24"/>
          <p:cNvSpPr/>
          <p:nvPr/>
        </p:nvSpPr>
        <p:spPr>
          <a:xfrm>
            <a:off x="2198846" y="4946174"/>
            <a:ext cx="1053465" cy="9048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1" name="Straight Connector 30"/>
          <p:cNvCxnSpPr/>
          <p:nvPr/>
        </p:nvCxnSpPr>
        <p:spPr>
          <a:xfrm>
            <a:off x="5341620" y="3769360"/>
            <a:ext cx="0" cy="27800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521460" y="6490335"/>
            <a:ext cx="3815080" cy="4445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1521460" y="5601970"/>
            <a:ext cx="15875" cy="93218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33"/>
          <p:cNvSpPr txBox="1"/>
          <p:nvPr/>
        </p:nvSpPr>
        <p:spPr>
          <a:xfrm>
            <a:off x="1936750" y="6025515"/>
            <a:ext cx="35077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Run the orderer and peer using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configtx.yam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l file in Docker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5050790" y="4227195"/>
            <a:ext cx="2908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056505" y="5062220"/>
            <a:ext cx="2908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36"/>
          <p:cNvSpPr txBox="1"/>
          <p:nvPr/>
        </p:nvSpPr>
        <p:spPr>
          <a:xfrm>
            <a:off x="2477135" y="1697990"/>
            <a:ext cx="3503930" cy="7372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Generate the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crypto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fabric-ca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Generate the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network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artefacts(using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Genesis Block ,Channel Tx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" name="Rectangles 1"/>
          <p:cNvSpPr/>
          <p:nvPr/>
        </p:nvSpPr>
        <p:spPr>
          <a:xfrm>
            <a:off x="3197860" y="2494915"/>
            <a:ext cx="5445760" cy="299021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6028690" y="2128520"/>
            <a:ext cx="16357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Hospital Network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5053330" y="4356100"/>
            <a:ext cx="10115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060950" y="5156200"/>
            <a:ext cx="10115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050915" y="4326255"/>
            <a:ext cx="13970" cy="8185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050915" y="4698365"/>
            <a:ext cx="56515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25"/>
          <p:cNvSpPr txBox="1"/>
          <p:nvPr/>
        </p:nvSpPr>
        <p:spPr>
          <a:xfrm>
            <a:off x="6607810" y="4246245"/>
            <a:ext cx="1884680" cy="95313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Hospital-Channel</a:t>
            </a:r>
          </a:p>
          <a:p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(Create a sample </a:t>
            </a:r>
          </a:p>
          <a:p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 for testing</a:t>
            </a:r>
          </a:p>
          <a:p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query)</a:t>
            </a:r>
          </a:p>
        </p:txBody>
      </p:sp>
      <p:sp>
        <p:nvSpPr>
          <p:cNvPr id="28" name="Text Box 27"/>
          <p:cNvSpPr txBox="1"/>
          <p:nvPr/>
        </p:nvSpPr>
        <p:spPr>
          <a:xfrm>
            <a:off x="380365" y="2167255"/>
            <a:ext cx="22409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Certificate Authorities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3510915" y="395605"/>
            <a:ext cx="4596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Hospital Fabric Network</a:t>
            </a:r>
            <a:r>
              <a:rPr lang="en-US"/>
              <a:t> </a:t>
            </a:r>
          </a:p>
        </p:txBody>
      </p:sp>
      <p:sp>
        <p:nvSpPr>
          <p:cNvPr id="30" name="Rectangles 29"/>
          <p:cNvSpPr/>
          <p:nvPr/>
        </p:nvSpPr>
        <p:spPr>
          <a:xfrm>
            <a:off x="9053830" y="741045"/>
            <a:ext cx="2901950" cy="27305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s 37"/>
          <p:cNvSpPr/>
          <p:nvPr/>
        </p:nvSpPr>
        <p:spPr>
          <a:xfrm>
            <a:off x="9520873" y="962184"/>
            <a:ext cx="1776889" cy="5167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Hospital Peer  1</a:t>
            </a:r>
          </a:p>
        </p:txBody>
      </p:sp>
      <p:sp>
        <p:nvSpPr>
          <p:cNvPr id="39" name="Text Box 38"/>
          <p:cNvSpPr txBox="1"/>
          <p:nvPr/>
        </p:nvSpPr>
        <p:spPr>
          <a:xfrm>
            <a:off x="9189720" y="2639695"/>
            <a:ext cx="944245" cy="30670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Level DB</a:t>
            </a:r>
          </a:p>
        </p:txBody>
      </p:sp>
      <p:sp>
        <p:nvSpPr>
          <p:cNvPr id="40" name="Text Box 39"/>
          <p:cNvSpPr txBox="1"/>
          <p:nvPr/>
        </p:nvSpPr>
        <p:spPr>
          <a:xfrm>
            <a:off x="10670540" y="2639695"/>
            <a:ext cx="998855" cy="30670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Ledger</a:t>
            </a:r>
          </a:p>
        </p:txBody>
      </p:sp>
      <p:cxnSp>
        <p:nvCxnSpPr>
          <p:cNvPr id="41" name="Straight Arrow Connector 40"/>
          <p:cNvCxnSpPr>
            <a:stCxn id="38" idx="2"/>
            <a:endCxn id="39" idx="0"/>
          </p:cNvCxnSpPr>
          <p:nvPr/>
        </p:nvCxnSpPr>
        <p:spPr>
          <a:xfrm flipH="1">
            <a:off x="9662160" y="1478915"/>
            <a:ext cx="747395" cy="116078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40" idx="0"/>
          </p:cNvCxnSpPr>
          <p:nvPr/>
        </p:nvCxnSpPr>
        <p:spPr>
          <a:xfrm>
            <a:off x="10394315" y="1490980"/>
            <a:ext cx="775970" cy="114871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Box 43"/>
          <p:cNvSpPr txBox="1"/>
          <p:nvPr/>
        </p:nvSpPr>
        <p:spPr>
          <a:xfrm>
            <a:off x="9037320" y="1694180"/>
            <a:ext cx="11550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Transaction </a:t>
            </a: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History</a:t>
            </a:r>
          </a:p>
        </p:txBody>
      </p:sp>
      <p:sp>
        <p:nvSpPr>
          <p:cNvPr id="45" name="Text Box 44"/>
          <p:cNvSpPr txBox="1"/>
          <p:nvPr/>
        </p:nvSpPr>
        <p:spPr>
          <a:xfrm>
            <a:off x="10742295" y="1723390"/>
            <a:ext cx="12439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Latest</a:t>
            </a: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Transactions </a:t>
            </a:r>
          </a:p>
        </p:txBody>
      </p:sp>
      <p:sp>
        <p:nvSpPr>
          <p:cNvPr id="46" name="Rectangles 45"/>
          <p:cNvSpPr/>
          <p:nvPr/>
        </p:nvSpPr>
        <p:spPr>
          <a:xfrm>
            <a:off x="9097645" y="3759200"/>
            <a:ext cx="2901950" cy="273177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s 46"/>
          <p:cNvSpPr/>
          <p:nvPr/>
        </p:nvSpPr>
        <p:spPr>
          <a:xfrm>
            <a:off x="9564688" y="4024154"/>
            <a:ext cx="1776889" cy="5167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Hospital Peer  2</a:t>
            </a:r>
          </a:p>
        </p:txBody>
      </p:sp>
      <p:sp>
        <p:nvSpPr>
          <p:cNvPr id="48" name="Text Box 47"/>
          <p:cNvSpPr txBox="1"/>
          <p:nvPr/>
        </p:nvSpPr>
        <p:spPr>
          <a:xfrm>
            <a:off x="9233535" y="5701665"/>
            <a:ext cx="944245" cy="30670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Level DB</a:t>
            </a:r>
          </a:p>
        </p:txBody>
      </p:sp>
      <p:sp>
        <p:nvSpPr>
          <p:cNvPr id="49" name="Text Box 48"/>
          <p:cNvSpPr txBox="1"/>
          <p:nvPr/>
        </p:nvSpPr>
        <p:spPr>
          <a:xfrm>
            <a:off x="10714355" y="5701665"/>
            <a:ext cx="998855" cy="30670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Ledger</a:t>
            </a:r>
          </a:p>
        </p:txBody>
      </p:sp>
      <p:cxnSp>
        <p:nvCxnSpPr>
          <p:cNvPr id="50" name="Straight Arrow Connector 49"/>
          <p:cNvCxnSpPr>
            <a:stCxn id="47" idx="2"/>
            <a:endCxn id="48" idx="0"/>
          </p:cNvCxnSpPr>
          <p:nvPr/>
        </p:nvCxnSpPr>
        <p:spPr>
          <a:xfrm flipH="1">
            <a:off x="9705975" y="4540885"/>
            <a:ext cx="747395" cy="116078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49" idx="0"/>
          </p:cNvCxnSpPr>
          <p:nvPr/>
        </p:nvCxnSpPr>
        <p:spPr>
          <a:xfrm>
            <a:off x="10438130" y="4552950"/>
            <a:ext cx="775970" cy="114871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Box 51"/>
          <p:cNvSpPr txBox="1"/>
          <p:nvPr/>
        </p:nvSpPr>
        <p:spPr>
          <a:xfrm>
            <a:off x="9081135" y="4756150"/>
            <a:ext cx="11550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Transaction </a:t>
            </a: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History</a:t>
            </a:r>
          </a:p>
        </p:txBody>
      </p:sp>
      <p:sp>
        <p:nvSpPr>
          <p:cNvPr id="53" name="Text Box 52"/>
          <p:cNvSpPr txBox="1"/>
          <p:nvPr/>
        </p:nvSpPr>
        <p:spPr>
          <a:xfrm>
            <a:off x="10786110" y="4785360"/>
            <a:ext cx="12439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Latest</a:t>
            </a: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Transactions </a:t>
            </a:r>
          </a:p>
        </p:txBody>
      </p:sp>
      <p:sp>
        <p:nvSpPr>
          <p:cNvPr id="54" name="Text Box 53"/>
          <p:cNvSpPr txBox="1"/>
          <p:nvPr/>
        </p:nvSpPr>
        <p:spPr>
          <a:xfrm>
            <a:off x="6741795" y="3705225"/>
            <a:ext cx="16173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Create a channel </a:t>
            </a: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peer binary</a:t>
            </a: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3090" y="6040755"/>
            <a:ext cx="354330" cy="404495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4995" y="3014345"/>
            <a:ext cx="354330" cy="404495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6340" y="962025"/>
            <a:ext cx="554355" cy="534035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6340" y="4021455"/>
            <a:ext cx="554355" cy="534035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9310" y="6003290"/>
            <a:ext cx="420370" cy="47117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9465" y="2957195"/>
            <a:ext cx="420370" cy="4711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s 1"/>
          <p:cNvSpPr/>
          <p:nvPr/>
        </p:nvSpPr>
        <p:spPr>
          <a:xfrm>
            <a:off x="903605" y="2955925"/>
            <a:ext cx="735330" cy="9886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030" y="3051810"/>
            <a:ext cx="205740" cy="45593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-13335" y="3527425"/>
            <a:ext cx="8255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Patient/</a:t>
            </a:r>
          </a:p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Doctor</a:t>
            </a:r>
          </a:p>
        </p:txBody>
      </p:sp>
      <p:sp>
        <p:nvSpPr>
          <p:cNvPr id="12" name="Rectangles 11"/>
          <p:cNvSpPr/>
          <p:nvPr/>
        </p:nvSpPr>
        <p:spPr>
          <a:xfrm>
            <a:off x="2212975" y="2955925"/>
            <a:ext cx="735330" cy="9886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SDK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699895" y="3416935"/>
            <a:ext cx="45783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s 13"/>
          <p:cNvSpPr/>
          <p:nvPr/>
        </p:nvSpPr>
        <p:spPr>
          <a:xfrm>
            <a:off x="5189855" y="2925445"/>
            <a:ext cx="967105" cy="101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Endorser Peer 1</a:t>
            </a:r>
          </a:p>
        </p:txBody>
      </p:sp>
      <p:sp>
        <p:nvSpPr>
          <p:cNvPr id="16" name="Rectangles 15"/>
          <p:cNvSpPr/>
          <p:nvPr/>
        </p:nvSpPr>
        <p:spPr>
          <a:xfrm>
            <a:off x="6355715" y="2259330"/>
            <a:ext cx="967105" cy="98869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Chain Code </a:t>
            </a:r>
          </a:p>
        </p:txBody>
      </p:sp>
      <p:sp>
        <p:nvSpPr>
          <p:cNvPr id="17" name="Rectangles 16"/>
          <p:cNvSpPr/>
          <p:nvPr/>
        </p:nvSpPr>
        <p:spPr>
          <a:xfrm>
            <a:off x="3861435" y="5434330"/>
            <a:ext cx="967105" cy="6477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Orderer</a:t>
            </a:r>
          </a:p>
        </p:txBody>
      </p:sp>
      <p:sp>
        <p:nvSpPr>
          <p:cNvPr id="18" name="Rectangles 17"/>
          <p:cNvSpPr/>
          <p:nvPr/>
        </p:nvSpPr>
        <p:spPr>
          <a:xfrm>
            <a:off x="3724275" y="1611630"/>
            <a:ext cx="967105" cy="6477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Fabric CA</a:t>
            </a:r>
          </a:p>
        </p:txBody>
      </p:sp>
      <p:sp>
        <p:nvSpPr>
          <p:cNvPr id="19" name="Rectangles 18"/>
          <p:cNvSpPr/>
          <p:nvPr/>
        </p:nvSpPr>
        <p:spPr>
          <a:xfrm>
            <a:off x="6355715" y="3527425"/>
            <a:ext cx="967105" cy="988695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Ledger 1</a:t>
            </a:r>
          </a:p>
        </p:txBody>
      </p:sp>
      <p:sp>
        <p:nvSpPr>
          <p:cNvPr id="20" name="Rectangles 19"/>
          <p:cNvSpPr/>
          <p:nvPr/>
        </p:nvSpPr>
        <p:spPr>
          <a:xfrm>
            <a:off x="4507230" y="1104265"/>
            <a:ext cx="967105" cy="6477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Hospital 1</a:t>
            </a:r>
          </a:p>
        </p:txBody>
      </p:sp>
      <p:sp>
        <p:nvSpPr>
          <p:cNvPr id="41" name="Text Box 40"/>
          <p:cNvSpPr txBox="1"/>
          <p:nvPr/>
        </p:nvSpPr>
        <p:spPr>
          <a:xfrm>
            <a:off x="2654300" y="1983740"/>
            <a:ext cx="9937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New User</a:t>
            </a:r>
          </a:p>
        </p:txBody>
      </p:sp>
      <p:cxnSp>
        <p:nvCxnSpPr>
          <p:cNvPr id="59" name="Straight Connector 58"/>
          <p:cNvCxnSpPr>
            <a:stCxn id="12" idx="0"/>
          </p:cNvCxnSpPr>
          <p:nvPr/>
        </p:nvCxnSpPr>
        <p:spPr>
          <a:xfrm flipV="1">
            <a:off x="2580640" y="1867535"/>
            <a:ext cx="14605" cy="1088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579370" y="1883410"/>
            <a:ext cx="11029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2952115" y="3140075"/>
            <a:ext cx="2158365" cy="15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2941955" y="3449955"/>
            <a:ext cx="2158365" cy="15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2983865" y="3731260"/>
            <a:ext cx="2096770" cy="15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445770" y="3416935"/>
            <a:ext cx="45783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Box 65"/>
          <p:cNvSpPr txBox="1"/>
          <p:nvPr/>
        </p:nvSpPr>
        <p:spPr>
          <a:xfrm>
            <a:off x="3104515" y="2893060"/>
            <a:ext cx="16852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1.Connect to peer</a:t>
            </a:r>
          </a:p>
        </p:txBody>
      </p:sp>
      <p:sp>
        <p:nvSpPr>
          <p:cNvPr id="67" name="Text Box 66"/>
          <p:cNvSpPr txBox="1"/>
          <p:nvPr/>
        </p:nvSpPr>
        <p:spPr>
          <a:xfrm>
            <a:off x="3109595" y="3158490"/>
            <a:ext cx="20123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2.Invoke cc(proposal)</a:t>
            </a:r>
          </a:p>
        </p:txBody>
      </p:sp>
      <p:sp>
        <p:nvSpPr>
          <p:cNvPr id="68" name="Text Box 67"/>
          <p:cNvSpPr txBox="1"/>
          <p:nvPr/>
        </p:nvSpPr>
        <p:spPr>
          <a:xfrm>
            <a:off x="3109595" y="3439795"/>
            <a:ext cx="19926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3.Proposal Response</a:t>
            </a:r>
          </a:p>
        </p:txBody>
      </p:sp>
      <p:cxnSp>
        <p:nvCxnSpPr>
          <p:cNvPr id="69" name="Straight Connector 68"/>
          <p:cNvCxnSpPr/>
          <p:nvPr/>
        </p:nvCxnSpPr>
        <p:spPr>
          <a:xfrm flipH="1">
            <a:off x="5593080" y="3944620"/>
            <a:ext cx="4445" cy="625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 flipV="1">
            <a:off x="2564130" y="4570095"/>
            <a:ext cx="3044190" cy="14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2579370" y="3959860"/>
            <a:ext cx="1651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 Box 73"/>
          <p:cNvSpPr txBox="1"/>
          <p:nvPr/>
        </p:nvSpPr>
        <p:spPr>
          <a:xfrm>
            <a:off x="3180080" y="4209415"/>
            <a:ext cx="21107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5.Ledger Update Event</a:t>
            </a:r>
          </a:p>
        </p:txBody>
      </p:sp>
      <p:cxnSp>
        <p:nvCxnSpPr>
          <p:cNvPr id="75" name="Straight Connector 74"/>
          <p:cNvCxnSpPr/>
          <p:nvPr/>
        </p:nvCxnSpPr>
        <p:spPr>
          <a:xfrm flipH="1">
            <a:off x="2315210" y="3933190"/>
            <a:ext cx="15875" cy="1786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2299970" y="5734685"/>
            <a:ext cx="15062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 Box 76"/>
          <p:cNvSpPr txBox="1"/>
          <p:nvPr/>
        </p:nvSpPr>
        <p:spPr>
          <a:xfrm>
            <a:off x="2404745" y="4997450"/>
            <a:ext cx="145796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4.Request that </a:t>
            </a:r>
          </a:p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transaction is </a:t>
            </a:r>
          </a:p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ordered</a:t>
            </a:r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5664200" y="1826895"/>
            <a:ext cx="14605" cy="1088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5669915" y="1821180"/>
            <a:ext cx="1040765" cy="15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6710045" y="1821180"/>
            <a:ext cx="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 Box 83"/>
          <p:cNvSpPr txBox="1"/>
          <p:nvPr/>
        </p:nvSpPr>
        <p:spPr>
          <a:xfrm>
            <a:off x="5587365" y="1323340"/>
            <a:ext cx="22688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2.1.Peer invokes </a:t>
            </a:r>
          </a:p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chaincode with proposal</a:t>
            </a:r>
          </a:p>
        </p:txBody>
      </p:sp>
      <p:cxnSp>
        <p:nvCxnSpPr>
          <p:cNvPr id="85" name="Straight Connector 84"/>
          <p:cNvCxnSpPr>
            <a:stCxn id="16" idx="3"/>
          </p:cNvCxnSpPr>
          <p:nvPr/>
        </p:nvCxnSpPr>
        <p:spPr>
          <a:xfrm>
            <a:off x="7322820" y="2753995"/>
            <a:ext cx="676910" cy="14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7999730" y="2769235"/>
            <a:ext cx="15875" cy="1180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7300595" y="3933190"/>
            <a:ext cx="7302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 Box 87"/>
          <p:cNvSpPr txBox="1"/>
          <p:nvPr/>
        </p:nvSpPr>
        <p:spPr>
          <a:xfrm>
            <a:off x="7971790" y="2960370"/>
            <a:ext cx="216090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2.2.CC generates query</a:t>
            </a:r>
          </a:p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or update </a:t>
            </a:r>
          </a:p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proposalresponse</a:t>
            </a:r>
          </a:p>
        </p:txBody>
      </p:sp>
      <p:cxnSp>
        <p:nvCxnSpPr>
          <p:cNvPr id="3" name="Straight Connector 2"/>
          <p:cNvCxnSpPr>
            <a:stCxn id="17" idx="3"/>
          </p:cNvCxnSpPr>
          <p:nvPr/>
        </p:nvCxnSpPr>
        <p:spPr>
          <a:xfrm>
            <a:off x="4828540" y="5758180"/>
            <a:ext cx="963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5763260" y="4025900"/>
            <a:ext cx="0" cy="1739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4808220" y="5803265"/>
            <a:ext cx="21113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4.1.Transactions</a:t>
            </a:r>
          </a:p>
          <a:p>
            <a:r>
              <a:rPr lang="en-US"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 to peers in blocks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963285" y="3948430"/>
            <a:ext cx="0" cy="1320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947410" y="5252720"/>
            <a:ext cx="916305" cy="15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847840" y="4492625"/>
            <a:ext cx="635" cy="760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6919595" y="4635500"/>
            <a:ext cx="28625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4.2.Peer updates </a:t>
            </a:r>
          </a:p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ledger using transaction blocks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571240" y="702945"/>
            <a:ext cx="6453505" cy="605663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5519420" y="227965"/>
            <a:ext cx="240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BlockChain Network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s 1"/>
          <p:cNvSpPr/>
          <p:nvPr/>
        </p:nvSpPr>
        <p:spPr>
          <a:xfrm>
            <a:off x="1787525" y="1965325"/>
            <a:ext cx="735330" cy="9886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3950" y="2061210"/>
            <a:ext cx="205740" cy="45593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870585" y="2536825"/>
            <a:ext cx="7759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Patient</a:t>
            </a:r>
          </a:p>
        </p:txBody>
      </p:sp>
      <p:sp>
        <p:nvSpPr>
          <p:cNvPr id="12" name="Rectangles 11"/>
          <p:cNvSpPr/>
          <p:nvPr/>
        </p:nvSpPr>
        <p:spPr>
          <a:xfrm>
            <a:off x="3096895" y="1965325"/>
            <a:ext cx="735330" cy="9886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SDK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583815" y="2426335"/>
            <a:ext cx="45783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1329690" y="2426335"/>
            <a:ext cx="45783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s 3"/>
          <p:cNvSpPr/>
          <p:nvPr/>
        </p:nvSpPr>
        <p:spPr>
          <a:xfrm>
            <a:off x="6717665" y="2061210"/>
            <a:ext cx="952500" cy="6477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 Details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4377690" y="563880"/>
            <a:ext cx="24593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CreatePatient</a:t>
            </a:r>
          </a:p>
          <a:p>
            <a:pPr algn="l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To create New Patient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" name="Text Box 13"/>
          <p:cNvSpPr txBox="1"/>
          <p:nvPr/>
        </p:nvSpPr>
        <p:spPr>
          <a:xfrm>
            <a:off x="4377690" y="3978910"/>
            <a:ext cx="22383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UpdatePatientInfo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(Update patient records)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/>
          <p:cNvCxnSpPr>
            <a:stCxn id="12" idx="0"/>
          </p:cNvCxnSpPr>
          <p:nvPr/>
        </p:nvCxnSpPr>
        <p:spPr>
          <a:xfrm flipV="1">
            <a:off x="3464560" y="1063625"/>
            <a:ext cx="14605" cy="901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206615" y="1109345"/>
            <a:ext cx="0" cy="947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463290" y="1078865"/>
            <a:ext cx="3758565" cy="31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2"/>
          </p:cNvCxnSpPr>
          <p:nvPr/>
        </p:nvCxnSpPr>
        <p:spPr>
          <a:xfrm>
            <a:off x="3464560" y="2954020"/>
            <a:ext cx="14605" cy="1013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463290" y="3952240"/>
            <a:ext cx="3836035" cy="15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7283450" y="2755900"/>
            <a:ext cx="0" cy="1180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836035" y="2195195"/>
            <a:ext cx="28886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825875" y="2535555"/>
            <a:ext cx="28886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4023360" y="1263015"/>
            <a:ext cx="25775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grantAccessToDoctor</a:t>
            </a:r>
          </a:p>
          <a:p>
            <a:pPr algn="l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(To Grant Access </a:t>
            </a:r>
          </a:p>
          <a:p>
            <a:pPr algn="l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to Organizations or Doctors </a:t>
            </a:r>
          </a:p>
          <a:p>
            <a:pPr algn="l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By Patient who can update)</a:t>
            </a:r>
          </a:p>
        </p:txBody>
      </p:sp>
      <p:sp>
        <p:nvSpPr>
          <p:cNvPr id="25" name="Text Box 24"/>
          <p:cNvSpPr txBox="1"/>
          <p:nvPr/>
        </p:nvSpPr>
        <p:spPr>
          <a:xfrm>
            <a:off x="3810635" y="2551430"/>
            <a:ext cx="28809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revokeAccessFromDoctor</a:t>
            </a:r>
            <a:endParaRPr lang="en-IN" sz="1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(To Revoke Access </a:t>
            </a:r>
          </a:p>
          <a:p>
            <a:pPr algn="l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From Organizations or Doctors </a:t>
            </a:r>
          </a:p>
          <a:p>
            <a:pPr algn="l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By Patient who can’t update)</a:t>
            </a:r>
          </a:p>
        </p:txBody>
      </p:sp>
      <p:sp>
        <p:nvSpPr>
          <p:cNvPr id="26" name="Rectangles 25"/>
          <p:cNvSpPr/>
          <p:nvPr/>
        </p:nvSpPr>
        <p:spPr>
          <a:xfrm>
            <a:off x="8232775" y="712561"/>
            <a:ext cx="3017520" cy="43541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SAMPLE PATIENT DETAILS</a:t>
            </a:r>
            <a:endParaRPr lang="en-US" b="1" dirty="0"/>
          </a:p>
          <a:p>
            <a:pPr algn="l"/>
            <a:r>
              <a:rPr lang="en-US" dirty="0" err="1"/>
              <a:t>PatientId</a:t>
            </a:r>
            <a:r>
              <a:rPr lang="en-US" dirty="0"/>
              <a:t>: "Patient1",</a:t>
            </a:r>
          </a:p>
          <a:p>
            <a:pPr algn="l"/>
            <a:r>
              <a:rPr lang="en-US" dirty="0"/>
              <a:t>Address: "A1",</a:t>
            </a:r>
          </a:p>
          <a:p>
            <a:pPr algn="l"/>
            <a:r>
              <a:rPr lang="en-US" dirty="0"/>
              <a:t>Telephone: 741258,        </a:t>
            </a:r>
            <a:r>
              <a:rPr lang="en-US" dirty="0" err="1"/>
              <a:t>BloodGroup</a:t>
            </a:r>
            <a:r>
              <a:rPr lang="en-US" dirty="0"/>
              <a:t>: "A1",        </a:t>
            </a:r>
            <a:r>
              <a:rPr lang="en-US" dirty="0" err="1"/>
              <a:t>HealthRecordId</a:t>
            </a:r>
            <a:r>
              <a:rPr lang="en-US" dirty="0"/>
              <a:t>: "EHR1",        Diagnosis: "D1",</a:t>
            </a:r>
          </a:p>
          <a:p>
            <a:pPr algn="l"/>
            <a:r>
              <a:rPr lang="en-US" dirty="0"/>
              <a:t>Medication: "M1",</a:t>
            </a:r>
          </a:p>
          <a:p>
            <a:pPr algn="l"/>
            <a:r>
              <a:rPr lang="en-US" dirty="0" err="1"/>
              <a:t>DoctorAuthorizationList</a:t>
            </a:r>
            <a:r>
              <a:rPr lang="en-US" dirty="0"/>
              <a:t>: ["Doc1"],</a:t>
            </a:r>
          </a:p>
          <a:p>
            <a:pPr algn="l"/>
            <a:r>
              <a:rPr lang="en-US" dirty="0" err="1"/>
              <a:t>OrganisationAuthorizationList</a:t>
            </a:r>
            <a:r>
              <a:rPr lang="en-US" dirty="0"/>
              <a:t>: ["Hospital1"]</a:t>
            </a:r>
          </a:p>
        </p:txBody>
      </p:sp>
      <p:sp>
        <p:nvSpPr>
          <p:cNvPr id="27" name="Rectangles 26"/>
          <p:cNvSpPr/>
          <p:nvPr/>
        </p:nvSpPr>
        <p:spPr>
          <a:xfrm>
            <a:off x="8199755" y="5269230"/>
            <a:ext cx="3075305" cy="8229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OrganisationAuthorizationList</a:t>
            </a:r>
          </a:p>
          <a:p>
            <a:pPr algn="ctr"/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Authorized organizations Who can view the details</a:t>
            </a:r>
            <a:endParaRPr lang="en-US" sz="1400"/>
          </a:p>
        </p:txBody>
      </p:sp>
      <p:sp>
        <p:nvSpPr>
          <p:cNvPr id="28" name="Rectangles 27"/>
          <p:cNvSpPr/>
          <p:nvPr/>
        </p:nvSpPr>
        <p:spPr>
          <a:xfrm>
            <a:off x="4693920" y="5256530"/>
            <a:ext cx="3075305" cy="8229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DoctorAuthorizationList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Authorized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doctorsWho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can view and update the patient details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s 1"/>
          <p:cNvSpPr/>
          <p:nvPr/>
        </p:nvSpPr>
        <p:spPr>
          <a:xfrm>
            <a:off x="2244725" y="1660525"/>
            <a:ext cx="735330" cy="9886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1150" y="1756410"/>
            <a:ext cx="205740" cy="45593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1327785" y="2232025"/>
            <a:ext cx="8547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Doctors</a:t>
            </a:r>
          </a:p>
        </p:txBody>
      </p:sp>
      <p:sp>
        <p:nvSpPr>
          <p:cNvPr id="12" name="Rectangles 11"/>
          <p:cNvSpPr/>
          <p:nvPr/>
        </p:nvSpPr>
        <p:spPr>
          <a:xfrm>
            <a:off x="3554095" y="1318895"/>
            <a:ext cx="735330" cy="18376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SDK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041015" y="2121535"/>
            <a:ext cx="45783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1786890" y="2121535"/>
            <a:ext cx="45783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s 3"/>
          <p:cNvSpPr/>
          <p:nvPr/>
        </p:nvSpPr>
        <p:spPr>
          <a:xfrm>
            <a:off x="8300085" y="1207135"/>
            <a:ext cx="1558925" cy="18014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 Details</a:t>
            </a:r>
          </a:p>
        </p:txBody>
      </p:sp>
      <p:cxnSp>
        <p:nvCxnSpPr>
          <p:cNvPr id="3" name="Straight Connector 2"/>
          <p:cNvCxnSpPr>
            <a:stCxn id="12" idx="0"/>
          </p:cNvCxnSpPr>
          <p:nvPr/>
        </p:nvCxnSpPr>
        <p:spPr>
          <a:xfrm flipV="1">
            <a:off x="3921760" y="651510"/>
            <a:ext cx="6985" cy="667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912870" y="682625"/>
            <a:ext cx="5094605" cy="15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8991600" y="651510"/>
            <a:ext cx="15875" cy="473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12" idx="2"/>
          </p:cNvCxnSpPr>
          <p:nvPr/>
        </p:nvCxnSpPr>
        <p:spPr>
          <a:xfrm>
            <a:off x="3921760" y="3156585"/>
            <a:ext cx="6985" cy="694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912870" y="3820160"/>
            <a:ext cx="5156200" cy="31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9053830" y="2996565"/>
            <a:ext cx="0" cy="823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01490" y="1490345"/>
            <a:ext cx="39293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291330" y="2150745"/>
            <a:ext cx="39293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299585" y="2832100"/>
            <a:ext cx="39293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4084320" y="383540"/>
            <a:ext cx="48895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DoctorReadPatientRecord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(To Read Patient Record </a:t>
            </a:r>
          </a:p>
          <a:p>
            <a:pPr algn="l"/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By Doctor ( Only Authorized Doctors Can able to Read))</a:t>
            </a:r>
          </a:p>
        </p:txBody>
      </p:sp>
      <p:sp>
        <p:nvSpPr>
          <p:cNvPr id="19" name="Text Box 18"/>
          <p:cNvSpPr txBox="1"/>
          <p:nvPr/>
        </p:nvSpPr>
        <p:spPr>
          <a:xfrm>
            <a:off x="4289425" y="990600"/>
            <a:ext cx="391160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UpdatePatientRecordByDoctor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(To Update</a:t>
            </a:r>
          </a:p>
          <a:p>
            <a:pPr algn="l"/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Patient Record By Doctor ( Only Authorized </a:t>
            </a:r>
          </a:p>
          <a:p>
            <a:pPr algn="l"/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Doctors Can able to Update))</a:t>
            </a:r>
          </a:p>
        </p:txBody>
      </p:sp>
      <p:sp>
        <p:nvSpPr>
          <p:cNvPr id="20" name="Text Box 19"/>
          <p:cNvSpPr txBox="1"/>
          <p:nvPr/>
        </p:nvSpPr>
        <p:spPr>
          <a:xfrm>
            <a:off x="4308475" y="1850390"/>
            <a:ext cx="391160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DeletePatientRecord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(To Delete</a:t>
            </a:r>
          </a:p>
          <a:p>
            <a:pPr algn="l"/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Patient Record By Doctor ( Only Authorized </a:t>
            </a:r>
          </a:p>
          <a:p>
            <a:pPr algn="l"/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Doctors Can able to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Delete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</p:txBody>
      </p:sp>
      <p:sp>
        <p:nvSpPr>
          <p:cNvPr id="21" name="Text Box 20"/>
          <p:cNvSpPr txBox="1"/>
          <p:nvPr/>
        </p:nvSpPr>
        <p:spPr>
          <a:xfrm>
            <a:off x="4341495" y="3380105"/>
            <a:ext cx="389953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GetPatientRecordHistory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(ToGet the History </a:t>
            </a:r>
          </a:p>
          <a:p>
            <a:pPr algn="l"/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Of the Record Updates for particular Patient</a:t>
            </a:r>
          </a:p>
          <a:p>
            <a:pPr algn="l"/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(( From Register to Current State )))</a:t>
            </a:r>
          </a:p>
        </p:txBody>
      </p:sp>
      <p:sp>
        <p:nvSpPr>
          <p:cNvPr id="22" name="Text Box 21"/>
          <p:cNvSpPr txBox="1"/>
          <p:nvPr/>
        </p:nvSpPr>
        <p:spPr>
          <a:xfrm>
            <a:off x="4335780" y="2573655"/>
            <a:ext cx="3307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ReadPatientRecord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(To Read </a:t>
            </a:r>
          </a:p>
          <a:p>
            <a:pPr algn="l"/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Specific Patient Record By PatientId)</a:t>
            </a:r>
          </a:p>
        </p:txBody>
      </p:sp>
      <p:sp>
        <p:nvSpPr>
          <p:cNvPr id="23" name="Rectangles 22"/>
          <p:cNvSpPr/>
          <p:nvPr/>
        </p:nvSpPr>
        <p:spPr>
          <a:xfrm>
            <a:off x="2219325" y="4820285"/>
            <a:ext cx="735330" cy="9886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</a:p>
        </p:txBody>
      </p:sp>
      <p:pic>
        <p:nvPicPr>
          <p:cNvPr id="24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0" y="4916170"/>
            <a:ext cx="205740" cy="455930"/>
          </a:xfrm>
          <a:prstGeom prst="rect">
            <a:avLst/>
          </a:prstGeom>
        </p:spPr>
      </p:pic>
      <p:sp>
        <p:nvSpPr>
          <p:cNvPr id="25" name="Text Box 24"/>
          <p:cNvSpPr txBox="1"/>
          <p:nvPr/>
        </p:nvSpPr>
        <p:spPr>
          <a:xfrm>
            <a:off x="1298575" y="5391785"/>
            <a:ext cx="7359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26" name="Rectangles 25"/>
          <p:cNvSpPr/>
          <p:nvPr/>
        </p:nvSpPr>
        <p:spPr>
          <a:xfrm>
            <a:off x="3528695" y="4840605"/>
            <a:ext cx="735330" cy="9493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SDK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015615" y="5281295"/>
            <a:ext cx="45783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761490" y="5281295"/>
            <a:ext cx="45783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s 28"/>
          <p:cNvSpPr/>
          <p:nvPr/>
        </p:nvSpPr>
        <p:spPr>
          <a:xfrm>
            <a:off x="8380730" y="4839335"/>
            <a:ext cx="1558925" cy="9010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 Details</a:t>
            </a:r>
          </a:p>
        </p:txBody>
      </p:sp>
      <p:cxnSp>
        <p:nvCxnSpPr>
          <p:cNvPr id="30" name="Straight Arrow Connector 29"/>
          <p:cNvCxnSpPr>
            <a:stCxn id="26" idx="3"/>
          </p:cNvCxnSpPr>
          <p:nvPr/>
        </p:nvCxnSpPr>
        <p:spPr>
          <a:xfrm>
            <a:off x="4264025" y="5315585"/>
            <a:ext cx="40424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0"/>
          <p:cNvSpPr txBox="1"/>
          <p:nvPr/>
        </p:nvSpPr>
        <p:spPr>
          <a:xfrm>
            <a:off x="4314825" y="4839335"/>
            <a:ext cx="389890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GetAllPatientRecords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(To Get All the Patient </a:t>
            </a:r>
          </a:p>
          <a:p>
            <a:pPr algn="l"/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Records in the System </a:t>
            </a:r>
          </a:p>
          <a:p>
            <a:pPr algn="l"/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( Only Hospital Admins Can Call It ))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408</Words>
  <Application>Microsoft Office PowerPoint</Application>
  <PresentationFormat>Widescreen</PresentationFormat>
  <Paragraphs>111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salaimuniselvam s</cp:lastModifiedBy>
  <cp:revision>7</cp:revision>
  <dcterms:created xsi:type="dcterms:W3CDTF">2023-03-21T15:14:00Z</dcterms:created>
  <dcterms:modified xsi:type="dcterms:W3CDTF">2023-04-05T07:02:07Z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1897AE759C3A420389336A8ED245C7A1</vt:lpwstr>
  </property>
  <property fmtid="{D5CDD505-2E9C-101B-9397-08002B2CF9AE}" pid="3" name="KSOProductBuildVer">
    <vt:lpwstr>1033-11.2.0.11219</vt:lpwstr>
  </property>
</Properties>
</file>