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autoCompressPictures="0">
  <p:sldMasterIdLst>
    <p:sldMasterId id="2147483663" r:id="rId1"/>
    <p:sldMasterId id="2147483659" r:id="rId2"/>
  </p:sldMasterIdLst>
  <p:notesMasterIdLst>
    <p:notesMasterId r:id="rId27"/>
  </p:notesMasterIdLst>
  <p:handoutMasterIdLst>
    <p:handoutMasterId r:id="rId28"/>
  </p:handoutMasterIdLst>
  <p:sldIdLst>
    <p:sldId id="256" r:id="rId3"/>
    <p:sldId id="359" r:id="rId4"/>
    <p:sldId id="257" r:id="rId5"/>
    <p:sldId id="364" r:id="rId6"/>
    <p:sldId id="365" r:id="rId7"/>
    <p:sldId id="366" r:id="rId8"/>
    <p:sldId id="367" r:id="rId9"/>
    <p:sldId id="368" r:id="rId10"/>
    <p:sldId id="369" r:id="rId11"/>
    <p:sldId id="334" r:id="rId12"/>
    <p:sldId id="370" r:id="rId13"/>
    <p:sldId id="371" r:id="rId14"/>
    <p:sldId id="360" r:id="rId15"/>
    <p:sldId id="327" r:id="rId16"/>
    <p:sldId id="346" r:id="rId17"/>
    <p:sldId id="372" r:id="rId18"/>
    <p:sldId id="373" r:id="rId19"/>
    <p:sldId id="374" r:id="rId20"/>
    <p:sldId id="361" r:id="rId21"/>
    <p:sldId id="272" r:id="rId22"/>
    <p:sldId id="375" r:id="rId23"/>
    <p:sldId id="376" r:id="rId24"/>
    <p:sldId id="377" r:id="rId25"/>
    <p:sldId id="378" r:id="rId26"/>
  </p:sldIdLst>
  <p:sldSz cx="9144000" cy="6858000" type="screen4x3"/>
  <p:notesSz cx="6858000" cy="9144000"/>
  <p:embeddedFontLst>
    <p:embeddedFont>
      <p:font typeface="Consolas" panose="020B0609020204030204" pitchFamily="49"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Vendor Notes" id="{2963E63E-9EB6-4F1A-BA1C-B7A613DB634D}">
          <p14:sldIdLst>
            <p14:sldId id="256"/>
            <p14:sldId id="359"/>
            <p14:sldId id="257"/>
            <p14:sldId id="364"/>
            <p14:sldId id="365"/>
            <p14:sldId id="366"/>
            <p14:sldId id="367"/>
            <p14:sldId id="368"/>
            <p14:sldId id="369"/>
            <p14:sldId id="334"/>
            <p14:sldId id="370"/>
            <p14:sldId id="371"/>
            <p14:sldId id="360"/>
            <p14:sldId id="327"/>
            <p14:sldId id="346"/>
            <p14:sldId id="372"/>
            <p14:sldId id="373"/>
            <p14:sldId id="374"/>
            <p14:sldId id="361"/>
          </p14:sldIdLst>
        </p14:section>
        <p14:section name="Template Slides" id="{EDDEA3F5-E0DB-4D0A-A681-008F4231C1F3}">
          <p14:sldIdLst>
            <p14:sldId id="272"/>
            <p14:sldId id="375"/>
            <p14:sldId id="376"/>
            <p14:sldId id="377"/>
            <p14:sldId id="378"/>
          </p14:sldIdLst>
        </p14:section>
      </p14:sectionLst>
    </p:ext>
    <p:ext uri="{EFAFB233-063F-42B5-8137-9DF3F51BA10A}">
      <p15:sldGuideLst xmlns:p15="http://schemas.microsoft.com/office/powerpoint/2012/main">
        <p15:guide id="1" orient="horz" pos="4032" userDrawn="1">
          <p15:clr>
            <a:srgbClr val="A4A3A4"/>
          </p15:clr>
        </p15:guide>
        <p15:guide id="2" pos="26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29" autoAdjust="0"/>
    <p:restoredTop sz="95126" autoAdjust="0"/>
  </p:normalViewPr>
  <p:slideViewPr>
    <p:cSldViewPr snapToGrid="0" snapToObjects="1">
      <p:cViewPr varScale="1">
        <p:scale>
          <a:sx n="81" d="100"/>
          <a:sy n="81" d="100"/>
        </p:scale>
        <p:origin x="762" y="84"/>
      </p:cViewPr>
      <p:guideLst>
        <p:guide orient="horz" pos="4032"/>
        <p:guide pos="264"/>
      </p:guideLst>
    </p:cSldViewPr>
  </p:slideViewPr>
  <p:outlineViewPr>
    <p:cViewPr>
      <p:scale>
        <a:sx n="33" d="100"/>
        <a:sy n="33" d="100"/>
      </p:scale>
      <p:origin x="0" y="-10656"/>
    </p:cViewPr>
  </p:outlineViewPr>
  <p:notesTextViewPr>
    <p:cViewPr>
      <p:scale>
        <a:sx n="3" d="2"/>
        <a:sy n="3" d="2"/>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10/31/2024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dirty="0"/>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endParaRPr dirty="0"/>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1405812B-F8A7-301A-2F08-05B9D54BA550}"/>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9F1FFB82-04AC-A526-B0D2-C4A7B1CAFEE3}"/>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EF1AB630-0561-5009-040E-C6160507F251}"/>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1195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80593AF-13EA-EED1-221E-583384E58315}"/>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0704B31A-D80B-BEB0-6D6C-6B7AAE0B984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0C009751-49F7-2599-AD4F-C439DB2F776B}"/>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518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691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730159E-C456-F158-C367-CC080C41E94F}"/>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CC2F9689-6080-7956-C78A-6514EC8F7D4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2DC04BA-D35A-5A38-9A2E-0FACAF382C9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693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D9392CAE-2A36-99D3-6A5A-25999662C1C6}"/>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258C70E2-099C-6697-E1DD-680FEAB3DA32}"/>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90C90B59-C44B-677B-8B19-8EB5B0E0B109}"/>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36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AFFF766-9F36-4043-515F-424A50F87D5D}"/>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1D72ED8D-BA4E-33BC-FB87-AEDF6149D58F}"/>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FFDD3D82-B576-5334-1A01-89E41024760C}"/>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2696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E97964D-180A-8EAF-0310-11B2C8E07308}"/>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6662617E-EC11-B378-02D2-D30890BE50B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0996A041-EFBD-59F2-1763-531BCD3CF8E0}"/>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369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D284A0B2-0FB3-FFB3-2854-2DF3E78FE3CF}"/>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633FFAB9-D377-8662-A58E-912C9462060F}"/>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1F3659AC-17EF-E581-74E9-21F78F7B4ACE}"/>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78C178F4-7926-817D-296D-5A03B5A04EC5}"/>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226391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E2712E40-D424-876F-0EB9-5B66DBD85134}"/>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0C2BF8EF-A1F7-C774-C9D6-719114F5AE01}"/>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FAFE7875-6DE5-05B0-8200-AB579FB97DBE}"/>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2DAC5C05-F382-3AF7-4F2D-8AA921EA8F1E}"/>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44895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D454DFA9-485B-602C-8B04-8E6E5E8AB129}"/>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2600F673-E016-3F30-78D5-33316097E400}"/>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C34AD8B4-66E3-0683-2625-011C2ACEB3A2}"/>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7ED7280B-20A6-891F-12A5-6D21FF99CF1C}"/>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4202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a:extLst>
            <a:ext uri="{FF2B5EF4-FFF2-40B4-BE49-F238E27FC236}">
              <a16:creationId xmlns:a16="http://schemas.microsoft.com/office/drawing/2014/main" id="{DFDF9C54-B296-E62C-12BD-F77B59C810C8}"/>
            </a:ext>
          </a:extLst>
        </p:cNvPr>
        <p:cNvGrpSpPr/>
        <p:nvPr/>
      </p:nvGrpSpPr>
      <p:grpSpPr>
        <a:xfrm>
          <a:off x="0" y="0"/>
          <a:ext cx="0" cy="0"/>
          <a:chOff x="0" y="0"/>
          <a:chExt cx="0" cy="0"/>
        </a:xfrm>
      </p:grpSpPr>
      <p:sp>
        <p:nvSpPr>
          <p:cNvPr id="208" name="Shape 208">
            <a:extLst>
              <a:ext uri="{FF2B5EF4-FFF2-40B4-BE49-F238E27FC236}">
                <a16:creationId xmlns:a16="http://schemas.microsoft.com/office/drawing/2014/main" id="{FAE54720-E940-2790-7766-9C86BADF5DA6}"/>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09" name="Shape 209">
            <a:extLst>
              <a:ext uri="{FF2B5EF4-FFF2-40B4-BE49-F238E27FC236}">
                <a16:creationId xmlns:a16="http://schemas.microsoft.com/office/drawing/2014/main" id="{1E5DC12D-B3E3-B83A-39EA-6092DE9FF149}"/>
              </a:ext>
            </a:extLst>
          </p:cNvPr>
          <p:cNvSpPr txBox="1">
            <a:spLocks noGrp="1"/>
          </p:cNvSpPr>
          <p:nvPr>
            <p:ph type="body" idx="1"/>
          </p:nvPr>
        </p:nvSpPr>
        <p:spPr>
          <a:xfrm>
            <a:off x="685800" y="4343400"/>
            <a:ext cx="5486399" cy="4114800"/>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chemeClr val="dk1"/>
              </a:buClr>
              <a:buSzPct val="25000"/>
              <a:buFont typeface="Arial"/>
              <a:buNone/>
            </a:pPr>
            <a:endParaRPr lang="en-US" sz="1200" b="0" i="0" u="none" strike="noStrike" cap="none" dirty="0">
              <a:solidFill>
                <a:schemeClr val="dk1"/>
              </a:solidFill>
              <a:latin typeface="Arial"/>
              <a:ea typeface="Arial"/>
              <a:cs typeface="Arial"/>
              <a:sym typeface="Arial"/>
            </a:endParaRPr>
          </a:p>
        </p:txBody>
      </p:sp>
      <p:sp>
        <p:nvSpPr>
          <p:cNvPr id="210" name="Shape 210">
            <a:extLst>
              <a:ext uri="{FF2B5EF4-FFF2-40B4-BE49-F238E27FC236}">
                <a16:creationId xmlns:a16="http://schemas.microsoft.com/office/drawing/2014/main" id="{9B6829FF-E528-630E-ECD9-ED029F130B94}"/>
              </a:ext>
            </a:extLst>
          </p:cNvPr>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24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20206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BB6CE01-79E0-F25B-E2CD-07E666AEE2D0}"/>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828A7EC1-481C-C945-99B6-59FA91639779}"/>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dirty="0"/>
              <a:t>Example:</a:t>
            </a:r>
          </a:p>
          <a:p>
            <a:pPr lvl="0">
              <a:spcBef>
                <a:spcPts val="0"/>
              </a:spcBef>
              <a:buNone/>
            </a:pPr>
            <a:r>
              <a:rPr lang="en-US" dirty="0"/>
              <a:t>Problem: "Find the shortest path between two cities.“</a:t>
            </a:r>
          </a:p>
          <a:p>
            <a:pPr lvl="0">
              <a:spcBef>
                <a:spcPts val="0"/>
              </a:spcBef>
              <a:buNone/>
            </a:pPr>
            <a:r>
              <a:rPr lang="en-US" dirty="0"/>
              <a:t>Clarification: Understand if it involves road distance, number of stops, or both. Identify if there's a limit on the maximum distance or time available.</a:t>
            </a:r>
            <a:endParaRPr dirty="0"/>
          </a:p>
        </p:txBody>
      </p:sp>
      <p:sp>
        <p:nvSpPr>
          <p:cNvPr id="109" name="Shape 109">
            <a:extLst>
              <a:ext uri="{FF2B5EF4-FFF2-40B4-BE49-F238E27FC236}">
                <a16:creationId xmlns:a16="http://schemas.microsoft.com/office/drawing/2014/main" id="{CEB3FB87-FC23-FE8E-0AA9-A1B77004565F}"/>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520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D5448DC3-B894-2BBC-927F-C2FD3E545204}"/>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24321DB9-2FFC-10F0-C608-FF7CE2BDE909}"/>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500" b="1" dirty="0"/>
              <a:t>Example</a:t>
            </a:r>
            <a:r>
              <a:rPr lang="en-US" sz="500" dirty="0"/>
              <a:t>:</a:t>
            </a:r>
          </a:p>
          <a:p>
            <a:pPr>
              <a:buFont typeface="Arial" panose="020B0604020202020204" pitchFamily="34" charset="0"/>
              <a:buChar char="•"/>
            </a:pPr>
            <a:r>
              <a:rPr lang="en-US" sz="500" dirty="0"/>
              <a:t>Plan: For finding the shortest path, you might choose Dijkstra’s algorithm if it’s a weighted graph or BFS if it’s unweighted.</a:t>
            </a:r>
          </a:p>
          <a:p>
            <a:pPr lvl="0">
              <a:spcBef>
                <a:spcPts val="0"/>
              </a:spcBef>
              <a:buNone/>
            </a:pPr>
            <a:endParaRPr lang="en-US" sz="500" dirty="0"/>
          </a:p>
        </p:txBody>
      </p:sp>
      <p:sp>
        <p:nvSpPr>
          <p:cNvPr id="109" name="Shape 109">
            <a:extLst>
              <a:ext uri="{FF2B5EF4-FFF2-40B4-BE49-F238E27FC236}">
                <a16:creationId xmlns:a16="http://schemas.microsoft.com/office/drawing/2014/main" id="{D761AA63-8D5F-C558-BD68-F159CC157EB5}"/>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991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ABFA253-7A6C-597A-286B-B45FA0ABD043}"/>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5B859FD4-667D-3F9B-7C24-9D6FD8A8E85B}"/>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050" b="1" dirty="0"/>
              <a:t>Example</a:t>
            </a:r>
            <a:r>
              <a:rPr lang="en-US" sz="1050" dirty="0"/>
              <a:t>:</a:t>
            </a:r>
          </a:p>
          <a:p>
            <a:pPr>
              <a:buFont typeface="Arial" panose="020B0604020202020204" pitchFamily="34" charset="0"/>
              <a:buChar char="•"/>
            </a:pPr>
            <a:r>
              <a:rPr lang="en-US" sz="1050" dirty="0"/>
              <a:t>For sorting a large dataset, use a </a:t>
            </a:r>
            <a:r>
              <a:rPr lang="en-US" sz="1050" b="1" dirty="0"/>
              <a:t>divide and conquer</a:t>
            </a:r>
            <a:r>
              <a:rPr lang="en-US" sz="1050" dirty="0"/>
              <a:t> approach like Merge Sort, which divides the dataset into smaller parts, sorts each part, and then merges the sorted parts.</a:t>
            </a:r>
          </a:p>
        </p:txBody>
      </p:sp>
      <p:sp>
        <p:nvSpPr>
          <p:cNvPr id="109" name="Shape 109">
            <a:extLst>
              <a:ext uri="{FF2B5EF4-FFF2-40B4-BE49-F238E27FC236}">
                <a16:creationId xmlns:a16="http://schemas.microsoft.com/office/drawing/2014/main" id="{D5DB5850-30B4-9DAA-D4A0-AD47F861E312}"/>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332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8A2613F2-99D3-ACED-D68F-79C40E6A3B5A}"/>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68C80502-D82D-1994-DE0D-0132F347FF95}"/>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050" b="1" dirty="0"/>
              <a:t>Example:</a:t>
            </a:r>
          </a:p>
          <a:p>
            <a:r>
              <a:rPr lang="en-US" sz="1050" b="0" dirty="0"/>
              <a:t>Implementing Dijkstra’s algorithm to find the shortest path between two cities, ensuring the code handles edge cases like disconnected cities or negative weights.</a:t>
            </a:r>
          </a:p>
        </p:txBody>
      </p:sp>
      <p:sp>
        <p:nvSpPr>
          <p:cNvPr id="109" name="Shape 109">
            <a:extLst>
              <a:ext uri="{FF2B5EF4-FFF2-40B4-BE49-F238E27FC236}">
                <a16:creationId xmlns:a16="http://schemas.microsoft.com/office/drawing/2014/main" id="{62A1F919-EC8A-5111-DB10-D741F6F72FCA}"/>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73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9813EC7-33CC-4A12-04CA-9A7855363113}"/>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7C2D2595-9E89-72B5-B674-748FD8C24C97}"/>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3200" b="1" dirty="0"/>
              <a:t>Example</a:t>
            </a:r>
            <a:r>
              <a:rPr lang="en-US" sz="3200" dirty="0"/>
              <a:t>:</a:t>
            </a:r>
          </a:p>
          <a:p>
            <a:pPr>
              <a:buFont typeface="Arial" panose="020B0604020202020204" pitchFamily="34" charset="0"/>
              <a:buChar char="•"/>
            </a:pPr>
            <a:r>
              <a:rPr lang="en-US" sz="3200" dirty="0"/>
              <a:t>For a large network, analyze the time complexity of Dijkstra’s algorithm to ensure it performs efficiently across hundreds or thousands of cities.</a:t>
            </a:r>
          </a:p>
        </p:txBody>
      </p:sp>
      <p:sp>
        <p:nvSpPr>
          <p:cNvPr id="109" name="Shape 109">
            <a:extLst>
              <a:ext uri="{FF2B5EF4-FFF2-40B4-BE49-F238E27FC236}">
                <a16:creationId xmlns:a16="http://schemas.microsoft.com/office/drawing/2014/main" id="{BF9A3D78-B637-213F-D5C7-4121316F145E}"/>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6544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44C2139-5652-72C8-A881-0D54FA52B0B3}"/>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B1DD8FCA-AE59-B887-8BC6-13B77ABFBA86}"/>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2000" b="1" dirty="0"/>
              <a:t>Example</a:t>
            </a:r>
            <a:r>
              <a:rPr lang="en-US" sz="2000" dirty="0"/>
              <a:t>:</a:t>
            </a:r>
          </a:p>
          <a:p>
            <a:pPr>
              <a:buFont typeface="Arial" panose="020B0604020202020204" pitchFamily="34" charset="0"/>
              <a:buChar char="•"/>
            </a:pPr>
            <a:r>
              <a:rPr lang="en-US" sz="2000" dirty="0"/>
              <a:t>Testing Dijkstra’s algorithm with various city maps, including maps with isolated nodes, cyclic paths, and maps of different sizes, to ensure accuracy and efficiency.</a:t>
            </a:r>
          </a:p>
        </p:txBody>
      </p:sp>
      <p:sp>
        <p:nvSpPr>
          <p:cNvPr id="109" name="Shape 109">
            <a:extLst>
              <a:ext uri="{FF2B5EF4-FFF2-40B4-BE49-F238E27FC236}">
                <a16:creationId xmlns:a16="http://schemas.microsoft.com/office/drawing/2014/main" id="{6768C5E4-8DB9-30E6-173F-E243543BD31D}"/>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669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F1E263AD-6FCE-377D-3A81-E1BB70A10F31}"/>
            </a:ext>
          </a:extLst>
        </p:cNvPr>
        <p:cNvGrpSpPr/>
        <p:nvPr/>
      </p:nvGrpSpPr>
      <p:grpSpPr>
        <a:xfrm>
          <a:off x="0" y="0"/>
          <a:ext cx="0" cy="0"/>
          <a:chOff x="0" y="0"/>
          <a:chExt cx="0" cy="0"/>
        </a:xfrm>
      </p:grpSpPr>
      <p:sp>
        <p:nvSpPr>
          <p:cNvPr id="108" name="Shape 108">
            <a:extLst>
              <a:ext uri="{FF2B5EF4-FFF2-40B4-BE49-F238E27FC236}">
                <a16:creationId xmlns:a16="http://schemas.microsoft.com/office/drawing/2014/main" id="{ED2C2D81-C543-5647-7658-F192283E72AA}"/>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109" name="Shape 109">
            <a:extLst>
              <a:ext uri="{FF2B5EF4-FFF2-40B4-BE49-F238E27FC236}">
                <a16:creationId xmlns:a16="http://schemas.microsoft.com/office/drawing/2014/main" id="{A8FA686C-CF86-788C-1EA9-02B74C651998}"/>
              </a:ext>
            </a:extLst>
          </p:cNvPr>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8930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2" name="Shape 14">
            <a:extLst>
              <a:ext uri="{FF2B5EF4-FFF2-40B4-BE49-F238E27FC236}">
                <a16:creationId xmlns:a16="http://schemas.microsoft.com/office/drawing/2014/main" id="{57072B50-169B-C171-CEAE-0093C3F5B411}"/>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5" name="Shape 14">
            <a:extLst>
              <a:ext uri="{FF2B5EF4-FFF2-40B4-BE49-F238E27FC236}">
                <a16:creationId xmlns:a16="http://schemas.microsoft.com/office/drawing/2014/main" id="{FC60D7C3-359F-5225-D027-14FCC75FDF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02789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5" name="Shape 14">
            <a:extLst>
              <a:ext uri="{FF2B5EF4-FFF2-40B4-BE49-F238E27FC236}">
                <a16:creationId xmlns:a16="http://schemas.microsoft.com/office/drawing/2014/main" id="{03A42BFE-1423-D48D-25BD-193BC3CDCC1F}"/>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648721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CBDB2D8-16D4-CEA9-FAF7-C496EA08069E}"/>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18022822-7C98-19BA-DBE9-2D0BAA492DFA}"/>
              </a:ext>
            </a:extLst>
          </p:cNvPr>
          <p:cNvPicPr>
            <a:picLocks noChangeAspect="1"/>
          </p:cNvPicPr>
          <p:nvPr userDrawn="1"/>
        </p:nvPicPr>
        <p:blipFill>
          <a:blip r:embed="rId2"/>
          <a:stretch>
            <a:fillRect/>
          </a:stretch>
        </p:blipFill>
        <p:spPr>
          <a:xfrm>
            <a:off x="457200" y="6146489"/>
            <a:ext cx="705392" cy="565710"/>
          </a:xfrm>
          <a:prstGeom prst="rect">
            <a:avLst/>
          </a:prstGeom>
        </p:spPr>
      </p:pic>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hape 14">
            <a:extLst>
              <a:ext uri="{FF2B5EF4-FFF2-40B4-BE49-F238E27FC236}">
                <a16:creationId xmlns:a16="http://schemas.microsoft.com/office/drawing/2014/main" id="{17C114F5-C85F-1491-631E-4B8756868701}"/>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dirty="0"/>
              <a:t>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dirty="0"/>
              <a:t>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dirty="0"/>
              <a:t>Edit Master text styles</a:t>
            </a:r>
          </a:p>
        </p:txBody>
      </p:sp>
      <p:sp>
        <p:nvSpPr>
          <p:cNvPr id="2" name="Shape 14">
            <a:extLst>
              <a:ext uri="{FF2B5EF4-FFF2-40B4-BE49-F238E27FC236}">
                <a16:creationId xmlns:a16="http://schemas.microsoft.com/office/drawing/2014/main" id="{F200ED2A-977D-C261-CC20-745113997B48}"/>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276906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5C4EBBE2-30EA-6958-9884-4E923ED92803}"/>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26110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2" name="Shape 14">
            <a:extLst>
              <a:ext uri="{FF2B5EF4-FFF2-40B4-BE49-F238E27FC236}">
                <a16:creationId xmlns:a16="http://schemas.microsoft.com/office/drawing/2014/main" id="{7682C8F3-738B-BAF8-8C54-3BB4BDF7276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416443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2" name="Shape 14">
            <a:extLst>
              <a:ext uri="{FF2B5EF4-FFF2-40B4-BE49-F238E27FC236}">
                <a16:creationId xmlns:a16="http://schemas.microsoft.com/office/drawing/2014/main" id="{86E906C6-A261-C194-ABB9-B3F4F47D477A}"/>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01121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2" name="Shape 14">
            <a:extLst>
              <a:ext uri="{FF2B5EF4-FFF2-40B4-BE49-F238E27FC236}">
                <a16:creationId xmlns:a16="http://schemas.microsoft.com/office/drawing/2014/main" id="{6D2100BD-732A-62B7-19A0-ED108F27258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885097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5" name="Shape 14">
            <a:extLst>
              <a:ext uri="{FF2B5EF4-FFF2-40B4-BE49-F238E27FC236}">
                <a16:creationId xmlns:a16="http://schemas.microsoft.com/office/drawing/2014/main" id="{162F4118-6A0F-E2BE-1DDA-DA19553254FB}"/>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1660428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pn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3" name="Shape 14">
            <a:extLst>
              <a:ext uri="{FF2B5EF4-FFF2-40B4-BE49-F238E27FC236}">
                <a16:creationId xmlns:a16="http://schemas.microsoft.com/office/drawing/2014/main" id="{F6B99CB1-718E-D939-8AFA-3B9B71BC816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pic>
        <p:nvPicPr>
          <p:cNvPr id="4" name="Picture 3">
            <a:extLst>
              <a:ext uri="{FF2B5EF4-FFF2-40B4-BE49-F238E27FC236}">
                <a16:creationId xmlns:a16="http://schemas.microsoft.com/office/drawing/2014/main" id="{6AA74238-B139-F5B0-6A4A-9FD98E04998A}"/>
              </a:ext>
            </a:extLst>
          </p:cNvPr>
          <p:cNvPicPr>
            <a:picLocks noChangeAspect="1"/>
          </p:cNvPicPr>
          <p:nvPr userDrawn="1"/>
        </p:nvPicPr>
        <p:blipFill>
          <a:blip r:embed="rId4"/>
          <a:stretch>
            <a:fillRect/>
          </a:stretch>
        </p:blipFill>
        <p:spPr>
          <a:xfrm>
            <a:off x="457200" y="6146489"/>
            <a:ext cx="705392" cy="565710"/>
          </a:xfrm>
          <a:prstGeom prst="rect">
            <a:avLst/>
          </a:prstGeom>
        </p:spPr>
      </p:pic>
      <p:sp>
        <p:nvSpPr>
          <p:cNvPr id="5" name="Copyright">
            <a:extLst>
              <a:ext uri="{FF2B5EF4-FFF2-40B4-BE49-F238E27FC236}">
                <a16:creationId xmlns:a16="http://schemas.microsoft.com/office/drawing/2014/main" id="{2F42F172-F36A-8817-4B38-3E737783E056}"/>
              </a:ext>
            </a:extLst>
          </p:cNvPr>
          <p:cNvSpPr txBox="1"/>
          <p:nvPr userDrawn="1"/>
        </p:nvSpPr>
        <p:spPr>
          <a:xfrm>
            <a:off x="1090744"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6" name="Copyright">
            <a:extLst>
              <a:ext uri="{FF2B5EF4-FFF2-40B4-BE49-F238E27FC236}">
                <a16:creationId xmlns:a16="http://schemas.microsoft.com/office/drawing/2014/main" id="{7D5BE745-A6AB-D64C-71E6-2E743506F001}"/>
              </a:ext>
            </a:extLst>
          </p:cNvPr>
          <p:cNvSpPr txBox="1"/>
          <p:nvPr userDrawn="1"/>
        </p:nvSpPr>
        <p:spPr>
          <a:xfrm>
            <a:off x="5605536"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pic>
        <p:nvPicPr>
          <p:cNvPr id="4" name="Picture 3">
            <a:extLst>
              <a:ext uri="{FF2B5EF4-FFF2-40B4-BE49-F238E27FC236}">
                <a16:creationId xmlns:a16="http://schemas.microsoft.com/office/drawing/2014/main" id="{3EC799AB-B61C-EC9C-9FB6-1AC1A007852E}"/>
              </a:ext>
            </a:extLst>
          </p:cNvPr>
          <p:cNvPicPr>
            <a:picLocks noChangeAspect="1"/>
          </p:cNvPicPr>
          <p:nvPr userDrawn="1"/>
        </p:nvPicPr>
        <p:blipFill>
          <a:blip r:embed="rId12"/>
          <a:stretch>
            <a:fillRect/>
          </a:stretch>
        </p:blipFill>
        <p:spPr>
          <a:xfrm>
            <a:off x="457200" y="6146489"/>
            <a:ext cx="705392" cy="565710"/>
          </a:xfrm>
          <a:prstGeom prst="rect">
            <a:avLst/>
          </a:prstGeom>
        </p:spPr>
      </p:pic>
      <p:sp>
        <p:nvSpPr>
          <p:cNvPr id="7" name="Copyright">
            <a:extLst>
              <a:ext uri="{FF2B5EF4-FFF2-40B4-BE49-F238E27FC236}">
                <a16:creationId xmlns:a16="http://schemas.microsoft.com/office/drawing/2014/main" id="{CBBD624A-2A52-92C4-2E13-2C07163D560E}"/>
              </a:ext>
            </a:extLst>
          </p:cNvPr>
          <p:cNvSpPr txBox="1"/>
          <p:nvPr userDrawn="1"/>
        </p:nvSpPr>
        <p:spPr>
          <a:xfrm>
            <a:off x="1103815" y="6429344"/>
            <a:ext cx="2971800" cy="200054"/>
          </a:xfrm>
          <a:prstGeom prst="rect">
            <a:avLst/>
          </a:prstGeom>
          <a:noFill/>
          <a:ln>
            <a:noFill/>
          </a:ln>
        </p:spPr>
        <p:txBody>
          <a:bodyPr lIns="91425" tIns="45700" rIns="91425" bIns="45700" anchor="ctr"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ACE ENGINEERING COLLEGE</a:t>
            </a:r>
          </a:p>
        </p:txBody>
      </p:sp>
      <p:sp>
        <p:nvSpPr>
          <p:cNvPr id="8" name="Copyright">
            <a:extLst>
              <a:ext uri="{FF2B5EF4-FFF2-40B4-BE49-F238E27FC236}">
                <a16:creationId xmlns:a16="http://schemas.microsoft.com/office/drawing/2014/main" id="{8C9CD9C4-F014-A409-5B40-178D36588E08}"/>
              </a:ext>
            </a:extLst>
          </p:cNvPr>
          <p:cNvSpPr txBox="1"/>
          <p:nvPr userDrawn="1"/>
        </p:nvSpPr>
        <p:spPr>
          <a:xfrm>
            <a:off x="5547134" y="6429343"/>
            <a:ext cx="3139666" cy="185055"/>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1" dirty="0">
                <a:solidFill>
                  <a:schemeClr val="accent1">
                    <a:lumMod val="60000"/>
                    <a:lumOff val="40000"/>
                  </a:schemeClr>
                </a:solidFill>
                <a:latin typeface="Verdana"/>
                <a:ea typeface="Verdana" panose="020B0604030504040204" pitchFamily="34" charset="0"/>
                <a:cs typeface="Verdana" panose="020B0604030504040204" pitchFamily="34" charset="0"/>
              </a:rPr>
              <a:t>Shafakhatullah Khan Mohammed</a:t>
            </a:r>
          </a:p>
        </p:txBody>
      </p:sp>
      <p:sp>
        <p:nvSpPr>
          <p:cNvPr id="2" name="Shape 14">
            <a:extLst>
              <a:ext uri="{FF2B5EF4-FFF2-40B4-BE49-F238E27FC236}">
                <a16:creationId xmlns:a16="http://schemas.microsoft.com/office/drawing/2014/main" id="{CE0B5B1C-8858-43DC-BD75-C546F4738779}"/>
              </a:ext>
            </a:extLst>
          </p:cNvPr>
          <p:cNvSpPr txBox="1">
            <a:spLocks noGrp="1"/>
          </p:cNvSpPr>
          <p:nvPr>
            <p:ph type="sldNum" idx="4"/>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5" name="TextBox 4">
            <a:extLst>
              <a:ext uri="{FF2B5EF4-FFF2-40B4-BE49-F238E27FC236}">
                <a16:creationId xmlns:a16="http://schemas.microsoft.com/office/drawing/2014/main" id="{7169D7E5-8D5C-61DA-1B8F-E5EFEE53DF94}"/>
              </a:ext>
            </a:extLst>
          </p:cNvPr>
          <p:cNvSpPr txBox="1"/>
          <p:nvPr userDrawn="1"/>
        </p:nvSpPr>
        <p:spPr>
          <a:xfrm>
            <a:off x="457200" y="66551"/>
            <a:ext cx="6090129" cy="307777"/>
          </a:xfrm>
          <a:prstGeom prst="rect">
            <a:avLst/>
          </a:prstGeom>
          <a:noFill/>
        </p:spPr>
        <p:txBody>
          <a:bodyPr wrap="none" rtlCol="0">
            <a:spAutoFit/>
          </a:bodyPr>
          <a:lstStyle/>
          <a:p>
            <a:r>
              <a:rPr lang="en-US" b="1" dirty="0">
                <a:solidFill>
                  <a:schemeClr val="accent1"/>
                </a:solidFill>
              </a:rPr>
              <a:t>PTP5.101: Programmer’s Mindset: Problem Solving and Programming</a:t>
            </a:r>
          </a:p>
        </p:txBody>
      </p:sp>
    </p:spTree>
  </p:cSld>
  <p:clrMap bg1="lt1" tx1="dk1" bg2="dk2" tx2="lt2" accent1="accent1" accent2="accent2" accent3="accent3" accent4="accent4" accent5="accent5" accent6="accent6" hlink="hlink" folHlink="folHlink"/>
  <p:sldLayoutIdLst>
    <p:sldLayoutId id="2147483649" r:id="rId1"/>
    <p:sldLayoutId id="2147483676" r:id="rId2"/>
    <p:sldLayoutId id="2147483677" r:id="rId3"/>
    <p:sldLayoutId id="2147483678" r:id="rId4"/>
    <p:sldLayoutId id="2147483679" r:id="rId5"/>
    <p:sldLayoutId id="2147483671" r:id="rId6"/>
    <p:sldLayoutId id="2147483673" r:id="rId7"/>
    <p:sldLayoutId id="2147483670" r:id="rId8"/>
    <p:sldLayoutId id="2147483669" r:id="rId9"/>
    <p:sldLayoutId id="214748365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9" name="Title 1">
            <a:extLst>
              <a:ext uri="{FF2B5EF4-FFF2-40B4-BE49-F238E27FC236}">
                <a16:creationId xmlns:a16="http://schemas.microsoft.com/office/drawing/2014/main" id="{EF3320E2-C54F-408D-B51D-2B0EF2BEA88A}"/>
              </a:ext>
            </a:extLst>
          </p:cNvPr>
          <p:cNvSpPr>
            <a:spLocks noGrp="1"/>
          </p:cNvSpPr>
          <p:nvPr>
            <p:ph type="ctrTitle"/>
          </p:nvPr>
        </p:nvSpPr>
        <p:spPr>
          <a:xfrm>
            <a:off x="685800" y="762000"/>
            <a:ext cx="7772400" cy="2838451"/>
          </a:xfrm>
        </p:spPr>
        <p:txBody>
          <a:bodyPr/>
          <a:lstStyle/>
          <a:p>
            <a:r>
              <a:rPr lang="en-US" dirty="0"/>
              <a:t>MODULE 1: </a:t>
            </a:r>
            <a:r>
              <a:rPr lang="en-US" sz="2400" dirty="0"/>
              <a:t>Introduction to Problem Solving, Abstraction and Decomposition.</a:t>
            </a:r>
            <a:endParaRPr lang="en-US" dirty="0"/>
          </a:p>
        </p:txBody>
      </p:sp>
      <p:sp>
        <p:nvSpPr>
          <p:cNvPr id="10" name="Subtitle 1">
            <a:extLst>
              <a:ext uri="{FF2B5EF4-FFF2-40B4-BE49-F238E27FC236}">
                <a16:creationId xmlns:a16="http://schemas.microsoft.com/office/drawing/2014/main" id="{62B19C9B-D4C0-40C0-8D21-871B1ACD99BF}"/>
              </a:ext>
            </a:extLst>
          </p:cNvPr>
          <p:cNvSpPr>
            <a:spLocks noGrp="1"/>
          </p:cNvSpPr>
          <p:nvPr>
            <p:ph type="subTitle" idx="1"/>
          </p:nvPr>
        </p:nvSpPr>
        <p:spPr>
          <a:xfrm>
            <a:off x="674687" y="3962400"/>
            <a:ext cx="7794625" cy="1752600"/>
          </a:xfrm>
        </p:spPr>
        <p:txBody>
          <a:bodyPr>
            <a:noAutofit/>
          </a:bodyPr>
          <a:lstStyle/>
          <a:p>
            <a:endParaRPr lang="en-US" dirty="0"/>
          </a:p>
          <a:p>
            <a:r>
              <a:rPr lang="en-US" b="1" dirty="0">
                <a:solidFill>
                  <a:schemeClr val="accent1"/>
                </a:solidFill>
              </a:rPr>
              <a:t>PTP5.101: Programmer's Mindset: Problem Solving and Programming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4053637-93CA-2321-6312-F140A1334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032F2-3063-BDDE-CD03-7CE84FC3817B}"/>
              </a:ext>
            </a:extLst>
          </p:cNvPr>
          <p:cNvSpPr>
            <a:spLocks noGrp="1"/>
          </p:cNvSpPr>
          <p:nvPr>
            <p:ph type="title"/>
          </p:nvPr>
        </p:nvSpPr>
        <p:spPr/>
        <p:txBody>
          <a:bodyPr/>
          <a:lstStyle/>
          <a:p>
            <a:r>
              <a:rPr lang="en-US" dirty="0"/>
              <a:t>Working with Problem-solving</a:t>
            </a:r>
          </a:p>
        </p:txBody>
      </p:sp>
      <p:sp>
        <p:nvSpPr>
          <p:cNvPr id="3" name="Text Placeholder 2">
            <a:extLst>
              <a:ext uri="{FF2B5EF4-FFF2-40B4-BE49-F238E27FC236}">
                <a16:creationId xmlns:a16="http://schemas.microsoft.com/office/drawing/2014/main" id="{1B6E2632-5494-4969-AB8C-06BB125F4E43}"/>
              </a:ext>
            </a:extLst>
          </p:cNvPr>
          <p:cNvSpPr>
            <a:spLocks noGrp="1"/>
          </p:cNvSpPr>
          <p:nvPr>
            <p:ph sz="quarter" idx="13"/>
          </p:nvPr>
        </p:nvSpPr>
        <p:spPr/>
        <p:txBody>
          <a:bodyPr/>
          <a:lstStyle/>
          <a:p>
            <a:pPr algn="just"/>
            <a:r>
              <a:rPr lang="en-US" i="0" u="none" strike="noStrike" baseline="0" dirty="0">
                <a:latin typeface="Calibri" panose="020F0502020204030204" pitchFamily="34" charset="0"/>
              </a:rPr>
              <a:t>Scenario: </a:t>
            </a:r>
            <a:r>
              <a:rPr lang="en-US" b="1" i="1" u="none" strike="noStrike" baseline="0" dirty="0">
                <a:latin typeface="Calibri" panose="020F0502020204030204" pitchFamily="34" charset="0"/>
              </a:rPr>
              <a:t>Finding the Shortest Route on Google Maps for a Delivery Truck</a:t>
            </a:r>
          </a:p>
          <a:p>
            <a:pPr algn="just"/>
            <a:r>
              <a:rPr lang="en-US" i="0" u="none" strike="noStrike" baseline="0" dirty="0">
                <a:latin typeface="Calibri" panose="020F0502020204030204" pitchFamily="34" charset="0"/>
              </a:rPr>
              <a:t>   Problem: A delivery truck in Hyderabad needs to deliver products to multiple locations in the city. The objective is to find the shortest route that minimizes fuel consumption and time taken for delivery.</a:t>
            </a:r>
          </a:p>
          <a:p>
            <a:pPr algn="just"/>
            <a:r>
              <a:rPr lang="en-US" i="0" u="none" strike="noStrike" baseline="0" dirty="0">
                <a:latin typeface="Calibri" panose="020F0502020204030204" pitchFamily="34" charset="0"/>
              </a:rPr>
              <a:t>Steps to Solve:</a:t>
            </a:r>
          </a:p>
          <a:p>
            <a:pPr lvl="1" algn="just"/>
            <a:r>
              <a:rPr lang="en-US" sz="1200" b="1" i="0" u="none" strike="noStrike" baseline="0" dirty="0">
                <a:latin typeface="Calibri" panose="020F0502020204030204" pitchFamily="34" charset="0"/>
              </a:rPr>
              <a:t>1. Understand the Problem:</a:t>
            </a:r>
          </a:p>
          <a:p>
            <a:pPr lvl="2" algn="just"/>
            <a:r>
              <a:rPr lang="en-US" sz="1200" b="1" i="0" u="none" strike="noStrike" baseline="0" dirty="0">
                <a:latin typeface="Calibri" panose="020F0502020204030204" pitchFamily="34" charset="0"/>
              </a:rPr>
              <a:t>Inputs: Multiple delivery points in Hyderabad (e.g., address A, B, C, and D).</a:t>
            </a:r>
          </a:p>
          <a:p>
            <a:pPr lvl="2" algn="just"/>
            <a:r>
              <a:rPr lang="en-US" sz="1200" b="1" i="0" u="none" strike="noStrike" baseline="0" dirty="0">
                <a:latin typeface="Calibri" panose="020F0502020204030204" pitchFamily="34" charset="0"/>
              </a:rPr>
              <a:t>Output: The shortest delivery route considering distance and time.</a:t>
            </a:r>
          </a:p>
          <a:p>
            <a:pPr lvl="1" algn="just"/>
            <a:r>
              <a:rPr lang="en-US" sz="1200" b="1" i="0" u="none" strike="noStrike" baseline="0" dirty="0">
                <a:latin typeface="Calibri" panose="020F0502020204030204" pitchFamily="34" charset="0"/>
              </a:rPr>
              <a:t>2. Devise a Plan:</a:t>
            </a:r>
          </a:p>
          <a:p>
            <a:pPr lvl="2" algn="just"/>
            <a:r>
              <a:rPr lang="en-US" sz="1200" b="1" i="0" u="none" strike="noStrike" baseline="0" dirty="0">
                <a:latin typeface="Calibri" panose="020F0502020204030204" pitchFamily="34" charset="0"/>
              </a:rPr>
              <a:t>This is a variant of the Traveling Salesman Problem (TSP). TSP is a classic optimization problem where you have to find the shortest route that visits multiple locations and returns to the starting point.</a:t>
            </a:r>
          </a:p>
          <a:p>
            <a:pPr lvl="2" algn="just"/>
            <a:r>
              <a:rPr lang="en-US" sz="1200" b="1" i="0" u="none" strike="noStrike" baseline="0" dirty="0">
                <a:latin typeface="Calibri" panose="020F0502020204030204" pitchFamily="34" charset="0"/>
              </a:rPr>
              <a:t>Use Google Maps API or a similar tool to get real-time traffic data and distances between points.</a:t>
            </a:r>
          </a:p>
          <a:p>
            <a:pPr lvl="1" algn="just"/>
            <a:r>
              <a:rPr lang="en-US" sz="1200" b="1" i="0" u="none" strike="noStrike" baseline="0" dirty="0">
                <a:latin typeface="Calibri" panose="020F0502020204030204" pitchFamily="34" charset="0"/>
              </a:rPr>
              <a:t>3. Break Down the Problem:</a:t>
            </a:r>
          </a:p>
          <a:p>
            <a:pPr lvl="2" algn="just"/>
            <a:r>
              <a:rPr lang="en-US" sz="1200" b="1" i="0" u="none" strike="noStrike" baseline="0" dirty="0">
                <a:latin typeface="Calibri" panose="020F0502020204030204" pitchFamily="34" charset="0"/>
              </a:rPr>
              <a:t>Get the coordinates of all delivery points.</a:t>
            </a:r>
          </a:p>
          <a:p>
            <a:pPr lvl="2" algn="just"/>
            <a:r>
              <a:rPr lang="en-US" sz="1200" b="1" i="0" u="none" strike="noStrike" baseline="0" dirty="0">
                <a:latin typeface="Calibri" panose="020F0502020204030204" pitchFamily="34" charset="0"/>
              </a:rPr>
              <a:t>Use a routing algorithm like Dijkstra’s algorithm or A* algorithm for optimal route planning based on distances and traffic conditions.</a:t>
            </a:r>
          </a:p>
        </p:txBody>
      </p:sp>
      <p:sp>
        <p:nvSpPr>
          <p:cNvPr id="4" name="Slide Number Placeholder 3">
            <a:extLst>
              <a:ext uri="{FF2B5EF4-FFF2-40B4-BE49-F238E27FC236}">
                <a16:creationId xmlns:a16="http://schemas.microsoft.com/office/drawing/2014/main" id="{2D342F6A-4CA2-A316-8EA3-012EB6DDCD1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10</a:t>
            </a:fld>
            <a:endParaRPr lang="en-US" sz="900" dirty="0"/>
          </a:p>
        </p:txBody>
      </p:sp>
    </p:spTree>
    <p:extLst>
      <p:ext uri="{BB962C8B-B14F-4D97-AF65-F5344CB8AC3E}">
        <p14:creationId xmlns:p14="http://schemas.microsoft.com/office/powerpoint/2010/main" val="2405011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92122F8C-1175-D657-7F33-1C47CC4AD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EC4F4-6D50-5546-E012-60E034229A30}"/>
              </a:ext>
            </a:extLst>
          </p:cNvPr>
          <p:cNvSpPr>
            <a:spLocks noGrp="1"/>
          </p:cNvSpPr>
          <p:nvPr>
            <p:ph type="title"/>
          </p:nvPr>
        </p:nvSpPr>
        <p:spPr/>
        <p:txBody>
          <a:bodyPr/>
          <a:lstStyle/>
          <a:p>
            <a:r>
              <a:rPr lang="en-US" dirty="0"/>
              <a:t>Working with Problem-solving</a:t>
            </a:r>
          </a:p>
        </p:txBody>
      </p:sp>
      <p:sp>
        <p:nvSpPr>
          <p:cNvPr id="3" name="Text Placeholder 2">
            <a:extLst>
              <a:ext uri="{FF2B5EF4-FFF2-40B4-BE49-F238E27FC236}">
                <a16:creationId xmlns:a16="http://schemas.microsoft.com/office/drawing/2014/main" id="{72276E94-9449-624E-1B1D-6B0D1B783DF3}"/>
              </a:ext>
            </a:extLst>
          </p:cNvPr>
          <p:cNvSpPr>
            <a:spLocks noGrp="1"/>
          </p:cNvSpPr>
          <p:nvPr>
            <p:ph sz="quarter" idx="13"/>
          </p:nvPr>
        </p:nvSpPr>
        <p:spPr/>
        <p:txBody>
          <a:bodyPr/>
          <a:lstStyle/>
          <a:p>
            <a:pPr algn="just"/>
            <a:r>
              <a:rPr lang="en-US" i="0" u="none" strike="noStrike" baseline="0" dirty="0">
                <a:latin typeface="Calibri" panose="020F0502020204030204" pitchFamily="34" charset="0"/>
              </a:rPr>
              <a:t>Scenario: </a:t>
            </a:r>
            <a:r>
              <a:rPr lang="en-US" b="1" i="1" u="none" strike="noStrike" baseline="0" dirty="0">
                <a:latin typeface="Calibri" panose="020F0502020204030204" pitchFamily="34" charset="0"/>
              </a:rPr>
              <a:t>Traffic Congestion Management System</a:t>
            </a:r>
          </a:p>
          <a:p>
            <a:pPr algn="just"/>
            <a:r>
              <a:rPr lang="en-US" i="0" u="none" strike="noStrike" baseline="0" dirty="0">
                <a:latin typeface="Calibri" panose="020F0502020204030204" pitchFamily="34" charset="0"/>
              </a:rPr>
              <a:t>Problem: Hyderabad is known for its traffic congestion, especially during peak hours. The goal is to design a system that predicts traffic flow and suggests alternate routes to ease congestion.</a:t>
            </a:r>
          </a:p>
          <a:p>
            <a:pPr algn="just"/>
            <a:r>
              <a:rPr lang="en-US" i="0" u="none" strike="noStrike" baseline="0" dirty="0">
                <a:latin typeface="Calibri" panose="020F0502020204030204" pitchFamily="34" charset="0"/>
              </a:rPr>
              <a:t>Steps to Solve:</a:t>
            </a:r>
          </a:p>
          <a:p>
            <a:pPr lvl="1" algn="just"/>
            <a:r>
              <a:rPr lang="en-US" sz="1400" b="1" i="0" u="none" strike="noStrike" baseline="0" dirty="0">
                <a:latin typeface="Calibri" panose="020F0502020204030204" pitchFamily="34" charset="0"/>
              </a:rPr>
              <a:t>1. Understand the Problem:</a:t>
            </a:r>
            <a:r>
              <a:rPr lang="en-US" sz="1400" i="0" u="none" strike="noStrike" baseline="0" dirty="0">
                <a:latin typeface="Calibri" panose="020F0502020204030204" pitchFamily="34" charset="0"/>
              </a:rPr>
              <a:t> Analyze traffic patterns and congestion areas in Hyderabad (e.g., major roads like Tank Bund, Jubilee Hills, or HITEC City).</a:t>
            </a:r>
          </a:p>
          <a:p>
            <a:pPr lvl="1" algn="just"/>
            <a:r>
              <a:rPr lang="en-US" sz="1400" b="1" i="0" u="none" strike="noStrike" baseline="0" dirty="0">
                <a:latin typeface="Calibri" panose="020F0502020204030204" pitchFamily="34" charset="0"/>
              </a:rPr>
              <a:t>2. Device a Plan: </a:t>
            </a:r>
            <a:r>
              <a:rPr lang="en-US" sz="1400" i="0" u="none" strike="noStrike" baseline="0" dirty="0">
                <a:latin typeface="Calibri" panose="020F0502020204030204" pitchFamily="34" charset="0"/>
              </a:rPr>
              <a:t>Gather data using IoT sensors, cameras, or GPS data from vehicles to measure traffic density and average speeds.</a:t>
            </a:r>
          </a:p>
          <a:p>
            <a:pPr lvl="1" algn="just"/>
            <a:r>
              <a:rPr lang="en-US" sz="1400" b="1" i="0" u="none" strike="noStrike" baseline="0" dirty="0">
                <a:latin typeface="Calibri" panose="020F0502020204030204" pitchFamily="34" charset="0"/>
              </a:rPr>
              <a:t>3. Break Down the Problem:</a:t>
            </a:r>
          </a:p>
          <a:p>
            <a:pPr lvl="2" algn="just"/>
            <a:r>
              <a:rPr lang="en-US" sz="1400" i="0" u="none" strike="noStrike" baseline="0" dirty="0">
                <a:latin typeface="Calibri" panose="020F0502020204030204" pitchFamily="34" charset="0"/>
              </a:rPr>
              <a:t>   Implement a pathfinding algorithm like Dijkstra's or A* algorithm to find the least congested route.</a:t>
            </a:r>
          </a:p>
          <a:p>
            <a:pPr lvl="2" algn="just"/>
            <a:r>
              <a:rPr lang="en-US" sz="1400" i="0" u="none" strike="noStrike" baseline="0" dirty="0">
                <a:latin typeface="Calibri" panose="020F0502020204030204" pitchFamily="34" charset="0"/>
              </a:rPr>
              <a:t>   Use machine learning models to predict traffic based on historical data, weather, or events like festivals.</a:t>
            </a:r>
          </a:p>
        </p:txBody>
      </p:sp>
      <p:sp>
        <p:nvSpPr>
          <p:cNvPr id="4" name="Slide Number Placeholder 3">
            <a:extLst>
              <a:ext uri="{FF2B5EF4-FFF2-40B4-BE49-F238E27FC236}">
                <a16:creationId xmlns:a16="http://schemas.microsoft.com/office/drawing/2014/main" id="{198884A5-0F28-0608-C5D5-636FC5FDDE9C}"/>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11</a:t>
            </a:fld>
            <a:endParaRPr lang="en-US" sz="900" dirty="0"/>
          </a:p>
        </p:txBody>
      </p:sp>
    </p:spTree>
    <p:extLst>
      <p:ext uri="{BB962C8B-B14F-4D97-AF65-F5344CB8AC3E}">
        <p14:creationId xmlns:p14="http://schemas.microsoft.com/office/powerpoint/2010/main" val="146701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67ECF61B-7056-B4BF-2251-94BA05D80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3C571-F66D-2088-A5A6-C3B6732C524A}"/>
              </a:ext>
            </a:extLst>
          </p:cNvPr>
          <p:cNvSpPr>
            <a:spLocks noGrp="1"/>
          </p:cNvSpPr>
          <p:nvPr>
            <p:ph type="title"/>
          </p:nvPr>
        </p:nvSpPr>
        <p:spPr/>
        <p:txBody>
          <a:bodyPr/>
          <a:lstStyle/>
          <a:p>
            <a:r>
              <a:rPr lang="en-US" dirty="0"/>
              <a:t>Working with Problem-solving</a:t>
            </a:r>
          </a:p>
        </p:txBody>
      </p:sp>
      <p:sp>
        <p:nvSpPr>
          <p:cNvPr id="3" name="Text Placeholder 2">
            <a:extLst>
              <a:ext uri="{FF2B5EF4-FFF2-40B4-BE49-F238E27FC236}">
                <a16:creationId xmlns:a16="http://schemas.microsoft.com/office/drawing/2014/main" id="{B0A32037-5D8D-4AF0-DD26-3BA9C123F5F6}"/>
              </a:ext>
            </a:extLst>
          </p:cNvPr>
          <p:cNvSpPr>
            <a:spLocks noGrp="1"/>
          </p:cNvSpPr>
          <p:nvPr>
            <p:ph sz="quarter" idx="13"/>
          </p:nvPr>
        </p:nvSpPr>
        <p:spPr/>
        <p:txBody>
          <a:bodyPr/>
          <a:lstStyle/>
          <a:p>
            <a:pPr algn="just"/>
            <a:r>
              <a:rPr lang="en-US" i="0" u="none" strike="noStrike" baseline="0" dirty="0">
                <a:latin typeface="Calibri" panose="020F0502020204030204" pitchFamily="34" charset="0"/>
              </a:rPr>
              <a:t>Scenario: </a:t>
            </a:r>
            <a:r>
              <a:rPr lang="en-US" b="1" i="1" u="none" strike="noStrike" baseline="0" dirty="0">
                <a:latin typeface="Calibri" panose="020F0502020204030204" pitchFamily="34" charset="0"/>
              </a:rPr>
              <a:t>Train Ticket Reservation System in India</a:t>
            </a:r>
          </a:p>
          <a:p>
            <a:pPr algn="just"/>
            <a:r>
              <a:rPr lang="en-US" i="0" u="none" strike="noStrike" baseline="0" dirty="0">
                <a:latin typeface="Calibri" panose="020F0502020204030204" pitchFamily="34" charset="0"/>
              </a:rPr>
              <a:t>Problem: Indian Railways wants to implement a ticket reservation system that manages train schedules, seat availability, and reservation details efficiently.</a:t>
            </a:r>
          </a:p>
          <a:p>
            <a:pPr algn="just"/>
            <a:r>
              <a:rPr lang="en-US" i="0" u="none" strike="noStrike" baseline="0" dirty="0">
                <a:latin typeface="Calibri" panose="020F0502020204030204" pitchFamily="34" charset="0"/>
              </a:rPr>
              <a:t>Steps to Solve:</a:t>
            </a:r>
          </a:p>
          <a:p>
            <a:pPr lvl="1" algn="just"/>
            <a:r>
              <a:rPr lang="en-US" sz="1400" b="1" i="0" u="none" strike="noStrike" baseline="0" dirty="0">
                <a:latin typeface="Calibri" panose="020F0502020204030204" pitchFamily="34" charset="0"/>
              </a:rPr>
              <a:t>1. Understand the Problem:</a:t>
            </a:r>
          </a:p>
          <a:p>
            <a:pPr lvl="2" algn="just"/>
            <a:r>
              <a:rPr lang="en-US" sz="1400" b="1" i="0" u="none" strike="noStrike" baseline="0" dirty="0">
                <a:latin typeface="Calibri" panose="020F0502020204030204" pitchFamily="34" charset="0"/>
              </a:rPr>
              <a:t>Inputs: Train schedules, number of seats available for each train, and customer reservation requests.</a:t>
            </a:r>
          </a:p>
          <a:p>
            <a:pPr lvl="2" algn="just"/>
            <a:r>
              <a:rPr lang="en-US" sz="1400" b="1" i="0" u="none" strike="noStrike" baseline="0" dirty="0">
                <a:latin typeface="Calibri" panose="020F0502020204030204" pitchFamily="34" charset="0"/>
              </a:rPr>
              <a:t>Output: Seat allocation confirmation, error handling for unavailable seats.</a:t>
            </a:r>
          </a:p>
          <a:p>
            <a:pPr lvl="1" algn="just"/>
            <a:r>
              <a:rPr lang="en-US" sz="1400" b="1" i="0" u="none" strike="noStrike" baseline="0" dirty="0">
                <a:latin typeface="Calibri" panose="020F0502020204030204" pitchFamily="34" charset="0"/>
              </a:rPr>
              <a:t>2. Devise a Plan:</a:t>
            </a:r>
          </a:p>
          <a:p>
            <a:pPr lvl="2" algn="just"/>
            <a:r>
              <a:rPr lang="en-US" sz="1400" b="1" i="0" u="none" strike="noStrike" baseline="0" dirty="0">
                <a:latin typeface="Calibri" panose="020F0502020204030204" pitchFamily="34" charset="0"/>
              </a:rPr>
              <a:t>Database Design: Create a simple database to store trains, stations, schedules, and reservations.</a:t>
            </a:r>
          </a:p>
          <a:p>
            <a:pPr lvl="2" algn="just"/>
            <a:r>
              <a:rPr lang="en-US" sz="1400" b="1" i="0" u="none" strike="noStrike" baseline="0" dirty="0">
                <a:latin typeface="Calibri" panose="020F0502020204030204" pitchFamily="34" charset="0"/>
              </a:rPr>
              <a:t>Algorithm: Implement a system that checks seat availability and confirms bookings or shows an error message if no seats are available.</a:t>
            </a:r>
          </a:p>
          <a:p>
            <a:pPr lvl="1" algn="just"/>
            <a:r>
              <a:rPr lang="en-US" sz="1400" b="1" i="0" u="none" strike="noStrike" baseline="0" dirty="0">
                <a:latin typeface="Calibri" panose="020F0502020204030204" pitchFamily="34" charset="0"/>
              </a:rPr>
              <a:t>3. Break Down the Problem:</a:t>
            </a:r>
          </a:p>
          <a:p>
            <a:pPr lvl="2" algn="just"/>
            <a:r>
              <a:rPr lang="en-US" sz="1400" b="1" i="0" u="none" strike="noStrike" baseline="0" dirty="0">
                <a:latin typeface="Calibri" panose="020F0502020204030204" pitchFamily="34" charset="0"/>
              </a:rPr>
              <a:t>Store train details and available seats.</a:t>
            </a:r>
          </a:p>
          <a:p>
            <a:pPr lvl="2" algn="just"/>
            <a:r>
              <a:rPr lang="en-US" sz="1400" b="1" i="0" u="none" strike="noStrike" baseline="0" dirty="0">
                <a:latin typeface="Calibri" panose="020F0502020204030204" pitchFamily="34" charset="0"/>
              </a:rPr>
              <a:t>When a booking request comes in, check if seats are available and confirm the booking.</a:t>
            </a:r>
          </a:p>
        </p:txBody>
      </p:sp>
      <p:sp>
        <p:nvSpPr>
          <p:cNvPr id="4" name="Slide Number Placeholder 3">
            <a:extLst>
              <a:ext uri="{FF2B5EF4-FFF2-40B4-BE49-F238E27FC236}">
                <a16:creationId xmlns:a16="http://schemas.microsoft.com/office/drawing/2014/main" id="{DAA66A44-E10A-5AB0-E2CB-602474D53CA1}"/>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12</a:t>
            </a:fld>
            <a:endParaRPr lang="en-US" sz="900" dirty="0"/>
          </a:p>
        </p:txBody>
      </p:sp>
    </p:spTree>
    <p:extLst>
      <p:ext uri="{BB962C8B-B14F-4D97-AF65-F5344CB8AC3E}">
        <p14:creationId xmlns:p14="http://schemas.microsoft.com/office/powerpoint/2010/main" val="1143524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F26AEC-D975-E291-825A-E37A5FF1E240}"/>
              </a:ext>
            </a:extLst>
          </p:cNvPr>
          <p:cNvSpPr>
            <a:spLocks noGrp="1"/>
          </p:cNvSpPr>
          <p:nvPr>
            <p:ph type="title"/>
          </p:nvPr>
        </p:nvSpPr>
        <p:spPr/>
        <p:txBody>
          <a:bodyPr/>
          <a:lstStyle/>
          <a:p>
            <a:pPr algn="ctr"/>
            <a:r>
              <a:rPr lang="en-US" dirty="0"/>
              <a:t>Problem Abstraction</a:t>
            </a:r>
          </a:p>
        </p:txBody>
      </p:sp>
      <p:sp>
        <p:nvSpPr>
          <p:cNvPr id="8" name="Text Placeholder 7">
            <a:extLst>
              <a:ext uri="{FF2B5EF4-FFF2-40B4-BE49-F238E27FC236}">
                <a16:creationId xmlns:a16="http://schemas.microsoft.com/office/drawing/2014/main" id="{94F1AB8B-ED72-0273-431E-44CB7756152D}"/>
              </a:ext>
            </a:extLst>
          </p:cNvPr>
          <p:cNvSpPr>
            <a:spLocks noGrp="1"/>
          </p:cNvSpPr>
          <p:nvPr>
            <p:ph type="body" idx="1"/>
          </p:nvPr>
        </p:nvSpPr>
        <p:spPr/>
        <p:txBody>
          <a:bodyPr/>
          <a:lstStyle/>
          <a:p>
            <a:pPr marL="285750" indent="-285750">
              <a:buFont typeface="Wingdings" panose="05000000000000000000" pitchFamily="2" charset="2"/>
              <a:buChar char="ü"/>
            </a:pPr>
            <a:r>
              <a:rPr lang="en-US" dirty="0"/>
              <a:t>Definition of Problem Abstraction</a:t>
            </a:r>
          </a:p>
          <a:p>
            <a:pPr marL="285750" indent="-285750">
              <a:buFont typeface="Wingdings" panose="05000000000000000000" pitchFamily="2" charset="2"/>
              <a:buChar char="ü"/>
            </a:pPr>
            <a:r>
              <a:rPr lang="en-US" dirty="0"/>
              <a:t>Problem Abstraction Steps</a:t>
            </a:r>
          </a:p>
          <a:p>
            <a:pPr marL="285750" indent="-285750">
              <a:buFont typeface="Wingdings" panose="05000000000000000000" pitchFamily="2" charset="2"/>
              <a:buChar char="ü"/>
            </a:pPr>
            <a:r>
              <a:rPr lang="en-US" dirty="0"/>
              <a:t>Applications and Examples</a:t>
            </a:r>
          </a:p>
          <a:p>
            <a:endParaRPr lang="en-US" dirty="0"/>
          </a:p>
        </p:txBody>
      </p:sp>
      <p:sp>
        <p:nvSpPr>
          <p:cNvPr id="6" name="Slide Number Placeholder 5">
            <a:extLst>
              <a:ext uri="{FF2B5EF4-FFF2-40B4-BE49-F238E27FC236}">
                <a16:creationId xmlns:a16="http://schemas.microsoft.com/office/drawing/2014/main" id="{B5873692-2C74-9F59-94EB-B75578A097C3}"/>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13</a:t>
            </a:fld>
            <a:endParaRPr lang="en-US" sz="900" dirty="0"/>
          </a:p>
        </p:txBody>
      </p:sp>
    </p:spTree>
    <p:extLst>
      <p:ext uri="{BB962C8B-B14F-4D97-AF65-F5344CB8AC3E}">
        <p14:creationId xmlns:p14="http://schemas.microsoft.com/office/powerpoint/2010/main" val="2018318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Problem Abstraction</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marL="285750" indent="-285750" algn="just">
              <a:spcBef>
                <a:spcPts val="1200"/>
              </a:spcBef>
            </a:pPr>
            <a:r>
              <a:rPr lang="en-US" sz="2000" b="1" dirty="0"/>
              <a:t>Definition:</a:t>
            </a:r>
            <a:r>
              <a:rPr lang="en-US" sz="2000" dirty="0"/>
              <a:t> Problem abstraction is the process of reducing a complex problem to its fundamental components by ignoring unnecessary details and focusing on the essential aspects. It allows for the creation of a simplified model or representation of the problem.</a:t>
            </a:r>
          </a:p>
          <a:p>
            <a:pPr marL="285750" indent="-285750" algn="just">
              <a:spcBef>
                <a:spcPts val="1200"/>
              </a:spcBef>
            </a:pPr>
            <a:r>
              <a:rPr lang="en-US" sz="2000" b="1" dirty="0"/>
              <a:t>Purpose:</a:t>
            </a:r>
          </a:p>
          <a:p>
            <a:pPr marL="772668" lvl="1" indent="-285750" algn="just">
              <a:spcBef>
                <a:spcPts val="1200"/>
              </a:spcBef>
            </a:pPr>
            <a:r>
              <a:rPr lang="en-US" sz="2000" dirty="0"/>
              <a:t>To make the problem easier to understand and solve by focusing on its core elements.</a:t>
            </a:r>
          </a:p>
          <a:p>
            <a:pPr marL="772668" lvl="1" indent="-285750" algn="just">
              <a:spcBef>
                <a:spcPts val="1200"/>
              </a:spcBef>
            </a:pPr>
            <a:r>
              <a:rPr lang="en-US" sz="2000" dirty="0"/>
              <a:t>To identify the underlying structure of the problem that can be applied to different scenarios.</a:t>
            </a:r>
          </a:p>
        </p:txBody>
      </p:sp>
      <p:sp>
        <p:nvSpPr>
          <p:cNvPr id="4" name="Slide Number Placeholder 3">
            <a:extLst>
              <a:ext uri="{FF2B5EF4-FFF2-40B4-BE49-F238E27FC236}">
                <a16:creationId xmlns:a16="http://schemas.microsoft.com/office/drawing/2014/main" id="{DBA3A54D-5697-66B7-B882-519D0D7B8CA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14</a:t>
            </a:fld>
            <a:endParaRPr lang="en-US" sz="900" dirty="0"/>
          </a:p>
        </p:txBody>
      </p:sp>
    </p:spTree>
    <p:extLst>
      <p:ext uri="{BB962C8B-B14F-4D97-AF65-F5344CB8AC3E}">
        <p14:creationId xmlns:p14="http://schemas.microsoft.com/office/powerpoint/2010/main" val="329302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6E911DD-683E-0D46-F880-B1E80B02A5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1788C-5202-7796-0BBC-4307EA73E7D9}"/>
              </a:ext>
            </a:extLst>
          </p:cNvPr>
          <p:cNvSpPr>
            <a:spLocks noGrp="1"/>
          </p:cNvSpPr>
          <p:nvPr>
            <p:ph type="title"/>
          </p:nvPr>
        </p:nvSpPr>
        <p:spPr/>
        <p:txBody>
          <a:bodyPr/>
          <a:lstStyle/>
          <a:p>
            <a:r>
              <a:rPr lang="en-US" dirty="0"/>
              <a:t>Problem Abstraction Process Steps</a:t>
            </a:r>
          </a:p>
        </p:txBody>
      </p:sp>
      <p:sp>
        <p:nvSpPr>
          <p:cNvPr id="3" name="Text Placeholder 2">
            <a:extLst>
              <a:ext uri="{FF2B5EF4-FFF2-40B4-BE49-F238E27FC236}">
                <a16:creationId xmlns:a16="http://schemas.microsoft.com/office/drawing/2014/main" id="{77F598FB-B769-80A5-BC67-FEF1C883BE81}"/>
              </a:ext>
            </a:extLst>
          </p:cNvPr>
          <p:cNvSpPr>
            <a:spLocks noGrp="1"/>
          </p:cNvSpPr>
          <p:nvPr>
            <p:ph sz="quarter" idx="13"/>
          </p:nvPr>
        </p:nvSpPr>
        <p:spPr>
          <a:xfrm>
            <a:off x="457200" y="1407885"/>
            <a:ext cx="8229600" cy="4525963"/>
          </a:xfrm>
        </p:spPr>
        <p:txBody>
          <a:bodyPr/>
          <a:lstStyle/>
          <a:p>
            <a:pPr marL="285750" indent="-285750" algn="just">
              <a:spcBef>
                <a:spcPts val="1200"/>
              </a:spcBef>
            </a:pPr>
            <a:r>
              <a:rPr lang="en-US" sz="2000" b="1" dirty="0"/>
              <a:t>Identify Key Components:</a:t>
            </a:r>
            <a:r>
              <a:rPr lang="en-US" sz="2000" dirty="0"/>
              <a:t> Strip away extraneous details that are not crucial to the solution.</a:t>
            </a:r>
          </a:p>
          <a:p>
            <a:pPr marL="285750" indent="-285750" algn="just">
              <a:spcBef>
                <a:spcPts val="1200"/>
              </a:spcBef>
            </a:pPr>
            <a:r>
              <a:rPr lang="en-US" sz="2000" b="1" dirty="0"/>
              <a:t>Create an Abstract Model:</a:t>
            </a:r>
            <a:r>
              <a:rPr lang="en-US" sz="2000" dirty="0"/>
              <a:t> Formulate a model or algorithm that captures the essence of the problem.</a:t>
            </a:r>
          </a:p>
          <a:p>
            <a:pPr marL="285750" indent="-285750" algn="just">
              <a:spcBef>
                <a:spcPts val="1200"/>
              </a:spcBef>
            </a:pPr>
            <a:r>
              <a:rPr lang="en-US" sz="2000" b="1" dirty="0"/>
              <a:t>Generalize the Problem:</a:t>
            </a:r>
            <a:r>
              <a:rPr lang="en-US" sz="2000" dirty="0"/>
              <a:t> Ensure that the abstract problem is applicable to a broader range of scenarios.</a:t>
            </a:r>
          </a:p>
        </p:txBody>
      </p:sp>
      <p:sp>
        <p:nvSpPr>
          <p:cNvPr id="4" name="Slide Number Placeholder 3">
            <a:extLst>
              <a:ext uri="{FF2B5EF4-FFF2-40B4-BE49-F238E27FC236}">
                <a16:creationId xmlns:a16="http://schemas.microsoft.com/office/drawing/2014/main" id="{AE1224C0-44A8-C666-E735-D038629DDB38}"/>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15</a:t>
            </a:fld>
            <a:endParaRPr lang="en-US" sz="900" dirty="0"/>
          </a:p>
        </p:txBody>
      </p:sp>
    </p:spTree>
    <p:extLst>
      <p:ext uri="{BB962C8B-B14F-4D97-AF65-F5344CB8AC3E}">
        <p14:creationId xmlns:p14="http://schemas.microsoft.com/office/powerpoint/2010/main" val="33627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7E7D84C1-7F23-6FB2-BD54-9F557AF36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D4B5D8-A045-AB19-3F88-EF02C763F540}"/>
              </a:ext>
            </a:extLst>
          </p:cNvPr>
          <p:cNvSpPr>
            <a:spLocks noGrp="1"/>
          </p:cNvSpPr>
          <p:nvPr>
            <p:ph type="title"/>
          </p:nvPr>
        </p:nvSpPr>
        <p:spPr/>
        <p:txBody>
          <a:bodyPr/>
          <a:lstStyle/>
          <a:p>
            <a:r>
              <a:rPr lang="en-US" dirty="0"/>
              <a:t>Applications and Examples</a:t>
            </a:r>
          </a:p>
        </p:txBody>
      </p:sp>
      <p:sp>
        <p:nvSpPr>
          <p:cNvPr id="3" name="Text Placeholder 2">
            <a:extLst>
              <a:ext uri="{FF2B5EF4-FFF2-40B4-BE49-F238E27FC236}">
                <a16:creationId xmlns:a16="http://schemas.microsoft.com/office/drawing/2014/main" id="{B9BA3BA7-016A-BC1B-4001-942AB96EC8E9}"/>
              </a:ext>
            </a:extLst>
          </p:cNvPr>
          <p:cNvSpPr>
            <a:spLocks noGrp="1"/>
          </p:cNvSpPr>
          <p:nvPr>
            <p:ph sz="quarter" idx="13"/>
          </p:nvPr>
        </p:nvSpPr>
        <p:spPr>
          <a:xfrm>
            <a:off x="457200" y="1407885"/>
            <a:ext cx="8229600" cy="4525963"/>
          </a:xfrm>
        </p:spPr>
        <p:txBody>
          <a:bodyPr/>
          <a:lstStyle/>
          <a:p>
            <a:pPr marL="285750" indent="-285750" algn="just">
              <a:spcBef>
                <a:spcPts val="1200"/>
              </a:spcBef>
            </a:pPr>
            <a:r>
              <a:rPr lang="en-US" sz="1800" b="1" dirty="0"/>
              <a:t>Applications:</a:t>
            </a:r>
          </a:p>
          <a:p>
            <a:pPr marL="772668" lvl="1" indent="-285750" algn="just">
              <a:spcBef>
                <a:spcPts val="1200"/>
              </a:spcBef>
            </a:pPr>
            <a:r>
              <a:rPr lang="en-US" sz="1800" b="1" dirty="0"/>
              <a:t>Algorithm Design:</a:t>
            </a:r>
            <a:r>
              <a:rPr lang="en-US" sz="1800" dirty="0"/>
              <a:t> Abstract problems like sorting, searching, and graph traversal (e.g., a navigation system can be abstracted into a shortest-path problem in graph theory).</a:t>
            </a:r>
          </a:p>
          <a:p>
            <a:pPr marL="772668" lvl="1" indent="-285750" algn="just">
              <a:spcBef>
                <a:spcPts val="1200"/>
              </a:spcBef>
            </a:pPr>
            <a:r>
              <a:rPr lang="en-US" sz="1800" b="1" dirty="0"/>
              <a:t>Machine Learning:</a:t>
            </a:r>
            <a:r>
              <a:rPr lang="en-US" sz="1800" dirty="0"/>
              <a:t> Data is abstracted into features that models can interpret to make predictions.</a:t>
            </a:r>
          </a:p>
          <a:p>
            <a:pPr marL="285750" indent="-285750" algn="just">
              <a:spcBef>
                <a:spcPts val="1200"/>
              </a:spcBef>
            </a:pPr>
            <a:r>
              <a:rPr lang="en-US" sz="1800" b="1" dirty="0"/>
              <a:t>Example 1:</a:t>
            </a:r>
          </a:p>
          <a:p>
            <a:pPr marL="772668" lvl="1" indent="-285750" algn="just">
              <a:spcBef>
                <a:spcPts val="1200"/>
              </a:spcBef>
            </a:pPr>
            <a:r>
              <a:rPr lang="en-US" sz="1800" b="1" dirty="0"/>
              <a:t>Real-world Problem:</a:t>
            </a:r>
            <a:r>
              <a:rPr lang="en-US" sz="1800" dirty="0"/>
              <a:t> Managing a large data set of employee records in a company.</a:t>
            </a:r>
          </a:p>
          <a:p>
            <a:pPr marL="772668" lvl="1" indent="-285750" algn="just">
              <a:spcBef>
                <a:spcPts val="1200"/>
              </a:spcBef>
            </a:pPr>
            <a:r>
              <a:rPr lang="en-US" sz="1800" b="1" dirty="0"/>
              <a:t>Abstracted Problem:</a:t>
            </a:r>
            <a:r>
              <a:rPr lang="en-US" sz="1800" dirty="0"/>
              <a:t> This can be abstracted into a data management problem focusing on searching, updating, and retrieving records efficiently, without worrying about specific employee names, departments, or roles.</a:t>
            </a:r>
          </a:p>
        </p:txBody>
      </p:sp>
      <p:sp>
        <p:nvSpPr>
          <p:cNvPr id="4" name="Slide Number Placeholder 3">
            <a:extLst>
              <a:ext uri="{FF2B5EF4-FFF2-40B4-BE49-F238E27FC236}">
                <a16:creationId xmlns:a16="http://schemas.microsoft.com/office/drawing/2014/main" id="{D2B04734-4580-C5DD-EA3A-5CE25E61DFF1}"/>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16</a:t>
            </a:fld>
            <a:endParaRPr lang="en-US" sz="900" dirty="0"/>
          </a:p>
        </p:txBody>
      </p:sp>
    </p:spTree>
    <p:extLst>
      <p:ext uri="{BB962C8B-B14F-4D97-AF65-F5344CB8AC3E}">
        <p14:creationId xmlns:p14="http://schemas.microsoft.com/office/powerpoint/2010/main" val="391753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2986DA15-E7D9-18A6-3976-EAC73FDBC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019FE-04B9-C366-BEA9-1A51655535F3}"/>
              </a:ext>
            </a:extLst>
          </p:cNvPr>
          <p:cNvSpPr>
            <a:spLocks noGrp="1"/>
          </p:cNvSpPr>
          <p:nvPr>
            <p:ph type="title"/>
          </p:nvPr>
        </p:nvSpPr>
        <p:spPr/>
        <p:txBody>
          <a:bodyPr/>
          <a:lstStyle/>
          <a:p>
            <a:r>
              <a:rPr lang="en-US" dirty="0"/>
              <a:t>Applications and Examples</a:t>
            </a:r>
          </a:p>
        </p:txBody>
      </p:sp>
      <p:sp>
        <p:nvSpPr>
          <p:cNvPr id="3" name="Text Placeholder 2">
            <a:extLst>
              <a:ext uri="{FF2B5EF4-FFF2-40B4-BE49-F238E27FC236}">
                <a16:creationId xmlns:a16="http://schemas.microsoft.com/office/drawing/2014/main" id="{39F5D496-E8ED-58A5-F585-378AA5665D3A}"/>
              </a:ext>
            </a:extLst>
          </p:cNvPr>
          <p:cNvSpPr>
            <a:spLocks noGrp="1"/>
          </p:cNvSpPr>
          <p:nvPr>
            <p:ph sz="quarter" idx="13"/>
          </p:nvPr>
        </p:nvSpPr>
        <p:spPr>
          <a:xfrm>
            <a:off x="457200" y="1407885"/>
            <a:ext cx="8229600" cy="4525963"/>
          </a:xfrm>
        </p:spPr>
        <p:txBody>
          <a:bodyPr/>
          <a:lstStyle/>
          <a:p>
            <a:pPr marL="285750" indent="-285750" algn="just">
              <a:spcBef>
                <a:spcPts val="1200"/>
              </a:spcBef>
            </a:pPr>
            <a:r>
              <a:rPr lang="en-US" sz="1800" b="1" dirty="0"/>
              <a:t>Example 2:</a:t>
            </a:r>
            <a:r>
              <a:rPr lang="en-US" sz="1800" dirty="0"/>
              <a:t> </a:t>
            </a:r>
            <a:r>
              <a:rPr lang="en-US" sz="1800" b="1" i="1" dirty="0"/>
              <a:t>Navigation in a City</a:t>
            </a:r>
          </a:p>
          <a:p>
            <a:pPr marL="772668" lvl="1" indent="-285750" algn="just">
              <a:spcBef>
                <a:spcPts val="1200"/>
              </a:spcBef>
            </a:pPr>
            <a:r>
              <a:rPr lang="en-US" sz="1800" b="1" dirty="0"/>
              <a:t>Real-world Problem: </a:t>
            </a:r>
            <a:r>
              <a:rPr lang="en-US" sz="1800" dirty="0"/>
              <a:t>A ride-sharing app needs to guide drivers through a complex city layout, considering traffic, road types, and numerous possible routes.</a:t>
            </a:r>
          </a:p>
          <a:p>
            <a:pPr marL="772668" lvl="1" indent="-285750" algn="just">
              <a:spcBef>
                <a:spcPts val="1200"/>
              </a:spcBef>
            </a:pPr>
            <a:r>
              <a:rPr lang="en-US" sz="1800" b="1" dirty="0"/>
              <a:t>Abstracted Problem:</a:t>
            </a:r>
            <a:r>
              <a:rPr lang="en-US" sz="1800" dirty="0"/>
              <a:t> The real-world city layout is abstracted into a graph with intersections as nodes and roads as edges, and the goal becomes finding the shortest path between two nodes. By abstracting the city as a graph, unnecessary details like the actual street names or buildings are removed, and only the essential structure needed for pathfinding is retained.</a:t>
            </a:r>
          </a:p>
        </p:txBody>
      </p:sp>
      <p:sp>
        <p:nvSpPr>
          <p:cNvPr id="4" name="Slide Number Placeholder 3">
            <a:extLst>
              <a:ext uri="{FF2B5EF4-FFF2-40B4-BE49-F238E27FC236}">
                <a16:creationId xmlns:a16="http://schemas.microsoft.com/office/drawing/2014/main" id="{9FF7657C-63E7-DF6D-325A-CAE7393F21C1}"/>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17</a:t>
            </a:fld>
            <a:endParaRPr lang="en-US" sz="900" dirty="0"/>
          </a:p>
        </p:txBody>
      </p:sp>
    </p:spTree>
    <p:extLst>
      <p:ext uri="{BB962C8B-B14F-4D97-AF65-F5344CB8AC3E}">
        <p14:creationId xmlns:p14="http://schemas.microsoft.com/office/powerpoint/2010/main" val="3827571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C06AA6F-647B-E5F5-873E-DECA239D9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C822C-EEED-3359-5928-D4F390C8E2D6}"/>
              </a:ext>
            </a:extLst>
          </p:cNvPr>
          <p:cNvSpPr>
            <a:spLocks noGrp="1"/>
          </p:cNvSpPr>
          <p:nvPr>
            <p:ph type="title"/>
          </p:nvPr>
        </p:nvSpPr>
        <p:spPr/>
        <p:txBody>
          <a:bodyPr/>
          <a:lstStyle/>
          <a:p>
            <a:r>
              <a:rPr lang="en-US" dirty="0"/>
              <a:t>Applications and Examples</a:t>
            </a:r>
          </a:p>
        </p:txBody>
      </p:sp>
      <p:sp>
        <p:nvSpPr>
          <p:cNvPr id="3" name="Text Placeholder 2">
            <a:extLst>
              <a:ext uri="{FF2B5EF4-FFF2-40B4-BE49-F238E27FC236}">
                <a16:creationId xmlns:a16="http://schemas.microsoft.com/office/drawing/2014/main" id="{802A2F9F-1495-F3CD-A884-2E1681B53DC7}"/>
              </a:ext>
            </a:extLst>
          </p:cNvPr>
          <p:cNvSpPr>
            <a:spLocks noGrp="1"/>
          </p:cNvSpPr>
          <p:nvPr>
            <p:ph sz="quarter" idx="13"/>
          </p:nvPr>
        </p:nvSpPr>
        <p:spPr>
          <a:xfrm>
            <a:off x="457200" y="1407885"/>
            <a:ext cx="8229600" cy="4525963"/>
          </a:xfrm>
        </p:spPr>
        <p:txBody>
          <a:bodyPr/>
          <a:lstStyle/>
          <a:p>
            <a:pPr marL="285750" indent="-285750" algn="just">
              <a:spcBef>
                <a:spcPts val="1200"/>
              </a:spcBef>
            </a:pPr>
            <a:r>
              <a:rPr lang="en-US" sz="1800" b="1" dirty="0"/>
              <a:t>Example 3:  </a:t>
            </a:r>
            <a:r>
              <a:rPr lang="en-US" sz="1800" b="1" i="1" dirty="0"/>
              <a:t>Banking System Security</a:t>
            </a:r>
          </a:p>
          <a:p>
            <a:pPr marL="772668" lvl="1" indent="-285750" algn="just">
              <a:spcBef>
                <a:spcPts val="1200"/>
              </a:spcBef>
            </a:pPr>
            <a:r>
              <a:rPr lang="en-US" sz="1800" b="1" dirty="0"/>
              <a:t>Real-world Problem: </a:t>
            </a:r>
            <a:r>
              <a:rPr lang="en-US" sz="1800" dirty="0"/>
              <a:t>A bank wants to design a secure system for handling customer transactions that considers multiple authentication factors, various transaction types, and customer risk levels.</a:t>
            </a:r>
          </a:p>
          <a:p>
            <a:pPr marL="772668" lvl="1" indent="-285750" algn="just">
              <a:spcBef>
                <a:spcPts val="1200"/>
              </a:spcBef>
            </a:pPr>
            <a:r>
              <a:rPr lang="en-US" sz="1800" b="1" dirty="0"/>
              <a:t>Abstracted Problem: </a:t>
            </a:r>
            <a:r>
              <a:rPr lang="en-US" sz="1800" dirty="0"/>
              <a:t>This complex scenario is abstracted to a user authentication and authorization problem. Instead of focusing on each specific transaction type or customer detail, the problem is simplified to identifying and verifying the user’s identity and determining their access level to perform actions securely.</a:t>
            </a:r>
          </a:p>
        </p:txBody>
      </p:sp>
      <p:sp>
        <p:nvSpPr>
          <p:cNvPr id="4" name="Slide Number Placeholder 3">
            <a:extLst>
              <a:ext uri="{FF2B5EF4-FFF2-40B4-BE49-F238E27FC236}">
                <a16:creationId xmlns:a16="http://schemas.microsoft.com/office/drawing/2014/main" id="{5EBFBEA8-EF04-CCCB-0C02-37E1CA57C3FE}"/>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18</a:t>
            </a:fld>
            <a:endParaRPr lang="en-US" sz="900" dirty="0"/>
          </a:p>
        </p:txBody>
      </p:sp>
    </p:spTree>
    <p:extLst>
      <p:ext uri="{BB962C8B-B14F-4D97-AF65-F5344CB8AC3E}">
        <p14:creationId xmlns:p14="http://schemas.microsoft.com/office/powerpoint/2010/main" val="74728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36141-68F0-F0E0-D3C9-53B5F591D95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937D445-AEA3-4122-FA13-0EAAA5FF5EAE}"/>
              </a:ext>
            </a:extLst>
          </p:cNvPr>
          <p:cNvSpPr>
            <a:spLocks noGrp="1"/>
          </p:cNvSpPr>
          <p:nvPr>
            <p:ph type="title"/>
          </p:nvPr>
        </p:nvSpPr>
        <p:spPr/>
        <p:txBody>
          <a:bodyPr/>
          <a:lstStyle/>
          <a:p>
            <a:pPr algn="ctr"/>
            <a:r>
              <a:rPr lang="en-US" dirty="0"/>
              <a:t>Problem Decomposition</a:t>
            </a:r>
          </a:p>
        </p:txBody>
      </p:sp>
      <p:sp>
        <p:nvSpPr>
          <p:cNvPr id="8" name="Text Placeholder 7">
            <a:extLst>
              <a:ext uri="{FF2B5EF4-FFF2-40B4-BE49-F238E27FC236}">
                <a16:creationId xmlns:a16="http://schemas.microsoft.com/office/drawing/2014/main" id="{0E539FF2-0DF7-487D-4E51-0FECD9B2C137}"/>
              </a:ext>
            </a:extLst>
          </p:cNvPr>
          <p:cNvSpPr>
            <a:spLocks noGrp="1"/>
          </p:cNvSpPr>
          <p:nvPr>
            <p:ph type="body" idx="1"/>
          </p:nvPr>
        </p:nvSpPr>
        <p:spPr/>
        <p:txBody>
          <a:bodyPr/>
          <a:lstStyle/>
          <a:p>
            <a:pPr marL="285750" indent="-285750">
              <a:buFont typeface="Wingdings" panose="05000000000000000000" pitchFamily="2" charset="2"/>
              <a:buChar char="ü"/>
            </a:pPr>
            <a:r>
              <a:rPr lang="en-US" dirty="0"/>
              <a:t>Definition of Problem Decomposition</a:t>
            </a:r>
          </a:p>
          <a:p>
            <a:pPr marL="285750" indent="-285750">
              <a:buFont typeface="Wingdings" panose="05000000000000000000" pitchFamily="2" charset="2"/>
              <a:buChar char="ü"/>
            </a:pPr>
            <a:r>
              <a:rPr lang="en-US" dirty="0"/>
              <a:t>Problem Decomposition Steps</a:t>
            </a:r>
          </a:p>
          <a:p>
            <a:pPr marL="285750" indent="-285750">
              <a:buFont typeface="Wingdings" panose="05000000000000000000" pitchFamily="2" charset="2"/>
              <a:buChar char="ü"/>
            </a:pPr>
            <a:r>
              <a:rPr lang="en-US" dirty="0"/>
              <a:t>Applications and Examples</a:t>
            </a:r>
          </a:p>
          <a:p>
            <a:endParaRPr lang="en-US" dirty="0"/>
          </a:p>
          <a:p>
            <a:endParaRPr lang="en-US" dirty="0"/>
          </a:p>
        </p:txBody>
      </p:sp>
      <p:sp>
        <p:nvSpPr>
          <p:cNvPr id="6" name="Slide Number Placeholder 5">
            <a:extLst>
              <a:ext uri="{FF2B5EF4-FFF2-40B4-BE49-F238E27FC236}">
                <a16:creationId xmlns:a16="http://schemas.microsoft.com/office/drawing/2014/main" id="{DF20AD43-A082-8A3A-4661-4C677768A77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19</a:t>
            </a:fld>
            <a:endParaRPr lang="en-US" sz="900" dirty="0"/>
          </a:p>
        </p:txBody>
      </p:sp>
    </p:spTree>
    <p:extLst>
      <p:ext uri="{BB962C8B-B14F-4D97-AF65-F5344CB8AC3E}">
        <p14:creationId xmlns:p14="http://schemas.microsoft.com/office/powerpoint/2010/main" val="118973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9ACF73-70D0-7B95-848A-110981192D94}"/>
              </a:ext>
            </a:extLst>
          </p:cNvPr>
          <p:cNvSpPr>
            <a:spLocks noGrp="1"/>
          </p:cNvSpPr>
          <p:nvPr>
            <p:ph type="title"/>
          </p:nvPr>
        </p:nvSpPr>
        <p:spPr/>
        <p:txBody>
          <a:bodyPr/>
          <a:lstStyle/>
          <a:p>
            <a:pPr algn="ctr"/>
            <a:r>
              <a:rPr lang="en-US" dirty="0"/>
              <a:t>Problem-solving</a:t>
            </a:r>
          </a:p>
        </p:txBody>
      </p:sp>
      <p:sp>
        <p:nvSpPr>
          <p:cNvPr id="5" name="Text Placeholder 4">
            <a:extLst>
              <a:ext uri="{FF2B5EF4-FFF2-40B4-BE49-F238E27FC236}">
                <a16:creationId xmlns:a16="http://schemas.microsoft.com/office/drawing/2014/main" id="{7AE4AE8F-3146-27CA-AB18-1B62F965C581}"/>
              </a:ext>
            </a:extLst>
          </p:cNvPr>
          <p:cNvSpPr>
            <a:spLocks noGrp="1"/>
          </p:cNvSpPr>
          <p:nvPr>
            <p:ph type="body" idx="1"/>
          </p:nvPr>
        </p:nvSpPr>
        <p:spPr/>
        <p:txBody>
          <a:bodyPr/>
          <a:lstStyle/>
          <a:p>
            <a:pPr marL="285750" indent="-285750">
              <a:buFont typeface="Wingdings" panose="05000000000000000000" pitchFamily="2" charset="2"/>
              <a:buChar char="ü"/>
            </a:pPr>
            <a:r>
              <a:rPr lang="en-US" dirty="0"/>
              <a:t>Definition of Problem-solving</a:t>
            </a:r>
          </a:p>
          <a:p>
            <a:pPr marL="285750" indent="-285750">
              <a:buFont typeface="Wingdings" panose="05000000000000000000" pitchFamily="2" charset="2"/>
              <a:buChar char="ü"/>
            </a:pPr>
            <a:r>
              <a:rPr lang="en-US" dirty="0"/>
              <a:t>Problem-solving Techniques</a:t>
            </a:r>
          </a:p>
          <a:p>
            <a:pPr marL="285750" indent="-285750">
              <a:buFont typeface="Wingdings" panose="05000000000000000000" pitchFamily="2" charset="2"/>
              <a:buChar char="ü"/>
            </a:pPr>
            <a:r>
              <a:rPr lang="en-US" dirty="0"/>
              <a:t>Working with Problem-solving Scenarios </a:t>
            </a:r>
          </a:p>
        </p:txBody>
      </p:sp>
    </p:spTree>
    <p:extLst>
      <p:ext uri="{BB962C8B-B14F-4D97-AF65-F5344CB8AC3E}">
        <p14:creationId xmlns:p14="http://schemas.microsoft.com/office/powerpoint/2010/main" val="2501857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 name="Title 1">
            <a:extLst>
              <a:ext uri="{FF2B5EF4-FFF2-40B4-BE49-F238E27FC236}">
                <a16:creationId xmlns:a16="http://schemas.microsoft.com/office/drawing/2014/main" id="{505B9C9C-5222-44C2-83C7-063C297830B8}"/>
              </a:ext>
            </a:extLst>
          </p:cNvPr>
          <p:cNvSpPr>
            <a:spLocks noGrp="1"/>
          </p:cNvSpPr>
          <p:nvPr>
            <p:ph type="title"/>
          </p:nvPr>
        </p:nvSpPr>
        <p:spPr/>
        <p:txBody>
          <a:bodyPr/>
          <a:lstStyle/>
          <a:p>
            <a:r>
              <a:rPr lang="en-US" dirty="0"/>
              <a:t>Problem Decomposition</a:t>
            </a:r>
          </a:p>
        </p:txBody>
      </p:sp>
      <p:sp>
        <p:nvSpPr>
          <p:cNvPr id="3" name="Text Placeholder 2">
            <a:extLst>
              <a:ext uri="{FF2B5EF4-FFF2-40B4-BE49-F238E27FC236}">
                <a16:creationId xmlns:a16="http://schemas.microsoft.com/office/drawing/2014/main" id="{BCE5B0A6-16C1-4125-9AA8-71EF020B405F}"/>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sz="2000" b="1" dirty="0"/>
              <a:t>Definition:</a:t>
            </a:r>
            <a:r>
              <a:rPr lang="en-US" sz="2000" dirty="0"/>
              <a:t> Problem decomposition, also known as divide and conquer, is the process of breaking down a complex problem into smaller, more manageable subproblems, solving each subproblem independently, and combining the solutions to solve the overall problem.</a:t>
            </a:r>
          </a:p>
          <a:p>
            <a:pPr marL="285750" indent="-285750" algn="just">
              <a:spcBef>
                <a:spcPts val="1200"/>
              </a:spcBef>
            </a:pPr>
            <a:r>
              <a:rPr lang="en-US" sz="2000" b="1" dirty="0"/>
              <a:t>Purpose:</a:t>
            </a:r>
          </a:p>
          <a:p>
            <a:pPr marL="772668" lvl="1" indent="-285750" algn="just">
              <a:spcBef>
                <a:spcPts val="1200"/>
              </a:spcBef>
            </a:pPr>
            <a:r>
              <a:rPr lang="en-US" sz="2000" dirty="0"/>
              <a:t>To simplify the problem by working on its parts.</a:t>
            </a:r>
          </a:p>
          <a:p>
            <a:pPr marL="772668" lvl="1" indent="-285750" algn="just">
              <a:spcBef>
                <a:spcPts val="1200"/>
              </a:spcBef>
            </a:pPr>
            <a:r>
              <a:rPr lang="en-US" sz="2000" dirty="0"/>
              <a:t>To solve each smaller problem more efficiently, and then integrate the results into a complete solution.</a:t>
            </a:r>
            <a:endParaRPr lang="en-US" sz="1800" dirty="0"/>
          </a:p>
        </p:txBody>
      </p:sp>
      <p:sp>
        <p:nvSpPr>
          <p:cNvPr id="4" name="Slide Number Placeholder 3">
            <a:extLst>
              <a:ext uri="{FF2B5EF4-FFF2-40B4-BE49-F238E27FC236}">
                <a16:creationId xmlns:a16="http://schemas.microsoft.com/office/drawing/2014/main" id="{966FB199-4DCE-0573-F6D6-00CD4BAA38F2}"/>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20</a:t>
            </a:fld>
            <a:endParaRPr 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67672EA4-04C7-BB58-BEDA-22968D796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53C73E-F8CF-71BE-F4F0-84264E86ADDE}"/>
              </a:ext>
            </a:extLst>
          </p:cNvPr>
          <p:cNvSpPr>
            <a:spLocks noGrp="1"/>
          </p:cNvSpPr>
          <p:nvPr>
            <p:ph type="title"/>
          </p:nvPr>
        </p:nvSpPr>
        <p:spPr/>
        <p:txBody>
          <a:bodyPr/>
          <a:lstStyle/>
          <a:p>
            <a:r>
              <a:rPr lang="en-US" sz="3200" dirty="0"/>
              <a:t>Problem Decomposition Process Steps</a:t>
            </a:r>
          </a:p>
        </p:txBody>
      </p:sp>
      <p:sp>
        <p:nvSpPr>
          <p:cNvPr id="3" name="Text Placeholder 2">
            <a:extLst>
              <a:ext uri="{FF2B5EF4-FFF2-40B4-BE49-F238E27FC236}">
                <a16:creationId xmlns:a16="http://schemas.microsoft.com/office/drawing/2014/main" id="{ABEC11ED-EC24-B6D4-16F6-CC76A482E35B}"/>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sz="2000" b="1" dirty="0"/>
              <a:t>Break Down the Problem:</a:t>
            </a:r>
            <a:r>
              <a:rPr lang="en-US" sz="2000" dirty="0"/>
              <a:t> Split the problem into smaller, well-defined components.</a:t>
            </a:r>
          </a:p>
          <a:p>
            <a:pPr marL="285750" indent="-285750" algn="just">
              <a:spcBef>
                <a:spcPts val="1200"/>
              </a:spcBef>
            </a:pPr>
            <a:r>
              <a:rPr lang="en-US" sz="2000" b="1" dirty="0"/>
              <a:t>Solve Subproblems:</a:t>
            </a:r>
            <a:r>
              <a:rPr lang="en-US" sz="2000" dirty="0"/>
              <a:t> Tackle each subproblem using the most appropriate technique (e.g., recursion, dynamic programming, etc.).</a:t>
            </a:r>
          </a:p>
          <a:p>
            <a:pPr marL="285750" indent="-285750" algn="just">
              <a:spcBef>
                <a:spcPts val="1200"/>
              </a:spcBef>
            </a:pPr>
            <a:r>
              <a:rPr lang="en-US" sz="2000" b="1" dirty="0"/>
              <a:t>Combine Solutions:</a:t>
            </a:r>
            <a:r>
              <a:rPr lang="en-US" sz="2000" dirty="0"/>
              <a:t> Integrate the solutions of subproblems to form the complete solution to the original problem.</a:t>
            </a:r>
            <a:endParaRPr lang="en-US" sz="1800" dirty="0"/>
          </a:p>
        </p:txBody>
      </p:sp>
      <p:sp>
        <p:nvSpPr>
          <p:cNvPr id="4" name="Slide Number Placeholder 3">
            <a:extLst>
              <a:ext uri="{FF2B5EF4-FFF2-40B4-BE49-F238E27FC236}">
                <a16:creationId xmlns:a16="http://schemas.microsoft.com/office/drawing/2014/main" id="{E87C9285-82FE-7251-8CC3-565B8A8EB89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21</a:t>
            </a:fld>
            <a:endParaRPr lang="en-US" sz="900" dirty="0"/>
          </a:p>
        </p:txBody>
      </p:sp>
    </p:spTree>
    <p:extLst>
      <p:ext uri="{BB962C8B-B14F-4D97-AF65-F5344CB8AC3E}">
        <p14:creationId xmlns:p14="http://schemas.microsoft.com/office/powerpoint/2010/main" val="193670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5DFF4501-5E94-D42B-8530-850AE2553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B9BC8-044D-62E1-3EB4-EC14FF02F726}"/>
              </a:ext>
            </a:extLst>
          </p:cNvPr>
          <p:cNvSpPr>
            <a:spLocks noGrp="1"/>
          </p:cNvSpPr>
          <p:nvPr>
            <p:ph type="title"/>
          </p:nvPr>
        </p:nvSpPr>
        <p:spPr/>
        <p:txBody>
          <a:bodyPr/>
          <a:lstStyle/>
          <a:p>
            <a:r>
              <a:rPr lang="en-US" sz="3200" dirty="0"/>
              <a:t>Applications and Examples</a:t>
            </a:r>
          </a:p>
        </p:txBody>
      </p:sp>
      <p:sp>
        <p:nvSpPr>
          <p:cNvPr id="3" name="Text Placeholder 2">
            <a:extLst>
              <a:ext uri="{FF2B5EF4-FFF2-40B4-BE49-F238E27FC236}">
                <a16:creationId xmlns:a16="http://schemas.microsoft.com/office/drawing/2014/main" id="{617249B6-A469-DF08-F584-351E745EFC0C}"/>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b="1" dirty="0"/>
              <a:t>Applications:</a:t>
            </a:r>
          </a:p>
          <a:p>
            <a:pPr marL="285750" indent="-285750" algn="just">
              <a:spcBef>
                <a:spcPts val="1200"/>
              </a:spcBef>
            </a:pPr>
            <a:r>
              <a:rPr lang="en-US" b="1" dirty="0"/>
              <a:t>Software Development:</a:t>
            </a:r>
            <a:r>
              <a:rPr lang="en-US" dirty="0"/>
              <a:t> Modular programming, where a large software application is decomposed into smaller functions, modules, or classes.</a:t>
            </a:r>
          </a:p>
          <a:p>
            <a:pPr marL="285750" indent="-285750" algn="just">
              <a:spcBef>
                <a:spcPts val="1200"/>
              </a:spcBef>
            </a:pPr>
            <a:r>
              <a:rPr lang="en-US" b="1" dirty="0"/>
              <a:t>Algorithm Design: </a:t>
            </a:r>
            <a:r>
              <a:rPr lang="en-US" dirty="0"/>
              <a:t>Many algorithms, such as Merge Sort and Quick Sort, decompose the data into smaller chunks to sort and merge them effectively.</a:t>
            </a:r>
          </a:p>
          <a:p>
            <a:pPr marL="285750" indent="-285750" algn="just">
              <a:spcBef>
                <a:spcPts val="1200"/>
              </a:spcBef>
            </a:pPr>
            <a:r>
              <a:rPr lang="en-US" b="1" dirty="0"/>
              <a:t>Project Management:</a:t>
            </a:r>
            <a:r>
              <a:rPr lang="en-US" dirty="0"/>
              <a:t> Complex projects are broken into smaller tasks that are easier to manage and track.</a:t>
            </a:r>
          </a:p>
          <a:p>
            <a:pPr marL="285750" indent="-285750" algn="just">
              <a:spcBef>
                <a:spcPts val="1200"/>
              </a:spcBef>
            </a:pPr>
            <a:r>
              <a:rPr lang="en-US" b="1" dirty="0"/>
              <a:t>Example 1:</a:t>
            </a:r>
            <a:r>
              <a:rPr lang="en-US" dirty="0"/>
              <a:t> Weather Forecasting App</a:t>
            </a:r>
          </a:p>
          <a:p>
            <a:pPr marL="285750" indent="-285750" algn="just">
              <a:spcBef>
                <a:spcPts val="1200"/>
              </a:spcBef>
            </a:pPr>
            <a:r>
              <a:rPr lang="en-US" b="1" dirty="0"/>
              <a:t>Problem:</a:t>
            </a:r>
            <a:r>
              <a:rPr lang="en-US" dirty="0"/>
              <a:t> Developing a weather forecasting application.</a:t>
            </a:r>
          </a:p>
          <a:p>
            <a:pPr marL="285750" indent="-285750" algn="just">
              <a:spcBef>
                <a:spcPts val="1200"/>
              </a:spcBef>
            </a:pPr>
            <a:r>
              <a:rPr lang="en-US" b="1" dirty="0"/>
              <a:t>Decomposed Problem:</a:t>
            </a:r>
          </a:p>
          <a:p>
            <a:pPr marL="772668" lvl="1" indent="-285750" algn="just">
              <a:spcBef>
                <a:spcPts val="1200"/>
              </a:spcBef>
            </a:pPr>
            <a:r>
              <a:rPr lang="en-US" dirty="0"/>
              <a:t>Subproblem 1: Collect weather data from various sensors.</a:t>
            </a:r>
          </a:p>
          <a:p>
            <a:pPr marL="772668" lvl="1" indent="-285750" algn="just">
              <a:spcBef>
                <a:spcPts val="1200"/>
              </a:spcBef>
            </a:pPr>
            <a:r>
              <a:rPr lang="en-US" dirty="0"/>
              <a:t>Subproblem 2: Apply algorithms to predict future weather patterns.</a:t>
            </a:r>
          </a:p>
          <a:p>
            <a:pPr marL="772668" lvl="1" indent="-285750" algn="just">
              <a:spcBef>
                <a:spcPts val="1200"/>
              </a:spcBef>
            </a:pPr>
            <a:r>
              <a:rPr lang="en-US" dirty="0"/>
              <a:t>Subproblem 3: Develop a user interface to display forecasts.</a:t>
            </a:r>
            <a:endParaRPr lang="en-US" sz="1400" dirty="0"/>
          </a:p>
        </p:txBody>
      </p:sp>
      <p:sp>
        <p:nvSpPr>
          <p:cNvPr id="4" name="Slide Number Placeholder 3">
            <a:extLst>
              <a:ext uri="{FF2B5EF4-FFF2-40B4-BE49-F238E27FC236}">
                <a16:creationId xmlns:a16="http://schemas.microsoft.com/office/drawing/2014/main" id="{A79D085B-1A2F-D722-972D-E8AA728706C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22</a:t>
            </a:fld>
            <a:endParaRPr lang="en-US" sz="900" dirty="0"/>
          </a:p>
        </p:txBody>
      </p:sp>
    </p:spTree>
    <p:extLst>
      <p:ext uri="{BB962C8B-B14F-4D97-AF65-F5344CB8AC3E}">
        <p14:creationId xmlns:p14="http://schemas.microsoft.com/office/powerpoint/2010/main" val="3432185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83941604-47E0-7A53-BB5D-D334714EB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70AFD-A6A4-0904-76F5-9AEDF4BF3F7D}"/>
              </a:ext>
            </a:extLst>
          </p:cNvPr>
          <p:cNvSpPr>
            <a:spLocks noGrp="1"/>
          </p:cNvSpPr>
          <p:nvPr>
            <p:ph type="title"/>
          </p:nvPr>
        </p:nvSpPr>
        <p:spPr/>
        <p:txBody>
          <a:bodyPr/>
          <a:lstStyle/>
          <a:p>
            <a:r>
              <a:rPr lang="en-US" sz="3200" dirty="0"/>
              <a:t>Applications and Examples</a:t>
            </a:r>
          </a:p>
        </p:txBody>
      </p:sp>
      <p:sp>
        <p:nvSpPr>
          <p:cNvPr id="3" name="Text Placeholder 2">
            <a:extLst>
              <a:ext uri="{FF2B5EF4-FFF2-40B4-BE49-F238E27FC236}">
                <a16:creationId xmlns:a16="http://schemas.microsoft.com/office/drawing/2014/main" id="{8931EBB8-C539-94C8-EB1D-BE5E2A1C5104}"/>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sz="1800" b="1" dirty="0"/>
              <a:t>Example 2:</a:t>
            </a:r>
            <a:r>
              <a:rPr lang="en-US" sz="1800" dirty="0"/>
              <a:t> Developing a Recipe Recommendation App</a:t>
            </a:r>
          </a:p>
          <a:p>
            <a:pPr marL="285750" indent="-285750" algn="just">
              <a:spcBef>
                <a:spcPts val="1200"/>
              </a:spcBef>
            </a:pPr>
            <a:r>
              <a:rPr lang="en-US" sz="1800" b="1" dirty="0"/>
              <a:t>Problem:</a:t>
            </a:r>
            <a:r>
              <a:rPr lang="en-US" sz="1800" dirty="0"/>
              <a:t> Creating an app that recommends recipes based on available ingredients.</a:t>
            </a:r>
          </a:p>
          <a:p>
            <a:pPr marL="285750" indent="-285750" algn="just">
              <a:spcBef>
                <a:spcPts val="1200"/>
              </a:spcBef>
            </a:pPr>
            <a:r>
              <a:rPr lang="en-US" sz="1800" b="1" dirty="0"/>
              <a:t>Decomposed Problem:</a:t>
            </a:r>
          </a:p>
          <a:p>
            <a:pPr marL="772668" lvl="1" indent="-285750" algn="just">
              <a:spcBef>
                <a:spcPts val="1200"/>
              </a:spcBef>
            </a:pPr>
            <a:r>
              <a:rPr lang="en-US" sz="1800" b="1" dirty="0"/>
              <a:t>Subproblem 1:</a:t>
            </a:r>
            <a:r>
              <a:rPr lang="en-US" sz="1800" dirty="0"/>
              <a:t> Build a database of recipes, ingredients, and nutritional information.</a:t>
            </a:r>
          </a:p>
          <a:p>
            <a:pPr marL="772668" lvl="1" indent="-285750" algn="just">
              <a:spcBef>
                <a:spcPts val="1200"/>
              </a:spcBef>
            </a:pPr>
            <a:r>
              <a:rPr lang="en-US" sz="1800" b="1" dirty="0"/>
              <a:t>Subproblem 2:</a:t>
            </a:r>
            <a:r>
              <a:rPr lang="en-US" sz="1800" dirty="0"/>
              <a:t> Develop an algorithm to match available ingredients with possible recipes.</a:t>
            </a:r>
          </a:p>
          <a:p>
            <a:pPr marL="772668" lvl="1" indent="-285750" algn="just">
              <a:spcBef>
                <a:spcPts val="1200"/>
              </a:spcBef>
            </a:pPr>
            <a:r>
              <a:rPr lang="en-US" sz="1800" b="1" dirty="0"/>
              <a:t>Subproblem 3:</a:t>
            </a:r>
            <a:r>
              <a:rPr lang="en-US" sz="1800" dirty="0"/>
              <a:t> Design a user-friendly interface where users can input ingredients and view recipe recommendations.</a:t>
            </a:r>
          </a:p>
        </p:txBody>
      </p:sp>
      <p:sp>
        <p:nvSpPr>
          <p:cNvPr id="4" name="Slide Number Placeholder 3">
            <a:extLst>
              <a:ext uri="{FF2B5EF4-FFF2-40B4-BE49-F238E27FC236}">
                <a16:creationId xmlns:a16="http://schemas.microsoft.com/office/drawing/2014/main" id="{1D7501E2-8407-CB98-0724-40BC0B73C16F}"/>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23</a:t>
            </a:fld>
            <a:endParaRPr lang="en-US" sz="900" dirty="0"/>
          </a:p>
        </p:txBody>
      </p:sp>
    </p:spTree>
    <p:extLst>
      <p:ext uri="{BB962C8B-B14F-4D97-AF65-F5344CB8AC3E}">
        <p14:creationId xmlns:p14="http://schemas.microsoft.com/office/powerpoint/2010/main" val="3919167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a:extLst>
            <a:ext uri="{FF2B5EF4-FFF2-40B4-BE49-F238E27FC236}">
              <a16:creationId xmlns:a16="http://schemas.microsoft.com/office/drawing/2014/main" id="{3DF66E89-C62B-9D52-89B2-5252E9EC2E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C8A0F-0ECD-466C-E69F-8B8131CF150C}"/>
              </a:ext>
            </a:extLst>
          </p:cNvPr>
          <p:cNvSpPr>
            <a:spLocks noGrp="1"/>
          </p:cNvSpPr>
          <p:nvPr>
            <p:ph type="title"/>
          </p:nvPr>
        </p:nvSpPr>
        <p:spPr/>
        <p:txBody>
          <a:bodyPr/>
          <a:lstStyle/>
          <a:p>
            <a:r>
              <a:rPr lang="en-US" sz="3200" dirty="0"/>
              <a:t>Applications and Examples</a:t>
            </a:r>
          </a:p>
        </p:txBody>
      </p:sp>
      <p:sp>
        <p:nvSpPr>
          <p:cNvPr id="3" name="Text Placeholder 2">
            <a:extLst>
              <a:ext uri="{FF2B5EF4-FFF2-40B4-BE49-F238E27FC236}">
                <a16:creationId xmlns:a16="http://schemas.microsoft.com/office/drawing/2014/main" id="{7E7286F7-941B-1E92-5155-5A06E39F042F}"/>
              </a:ext>
            </a:extLst>
          </p:cNvPr>
          <p:cNvSpPr>
            <a:spLocks noGrp="1"/>
          </p:cNvSpPr>
          <p:nvPr>
            <p:ph sz="quarter" idx="13"/>
          </p:nvPr>
        </p:nvSpPr>
        <p:spPr>
          <a:xfrm>
            <a:off x="454025" y="1441450"/>
            <a:ext cx="8232775" cy="4709968"/>
          </a:xfrm>
        </p:spPr>
        <p:txBody>
          <a:bodyPr/>
          <a:lstStyle/>
          <a:p>
            <a:pPr marL="285750" indent="-285750" algn="just">
              <a:spcBef>
                <a:spcPts val="1200"/>
              </a:spcBef>
            </a:pPr>
            <a:r>
              <a:rPr lang="en-US" sz="1800" b="1" dirty="0"/>
              <a:t>Example 3:</a:t>
            </a:r>
            <a:r>
              <a:rPr lang="en-US" sz="1800" dirty="0"/>
              <a:t> Building a Personal Budgeting App</a:t>
            </a:r>
          </a:p>
          <a:p>
            <a:pPr marL="285750" indent="-285750" algn="just">
              <a:spcBef>
                <a:spcPts val="1200"/>
              </a:spcBef>
            </a:pPr>
            <a:r>
              <a:rPr lang="en-US" sz="1800" b="1" dirty="0"/>
              <a:t>Real-world Problem:</a:t>
            </a:r>
            <a:r>
              <a:rPr lang="en-US" sz="1800" dirty="0"/>
              <a:t> Developing an app to help users track spending and manage their budget.</a:t>
            </a:r>
          </a:p>
          <a:p>
            <a:pPr marL="285750" indent="-285750" algn="just">
              <a:spcBef>
                <a:spcPts val="1200"/>
              </a:spcBef>
            </a:pPr>
            <a:r>
              <a:rPr lang="en-US" sz="1800" b="1" dirty="0"/>
              <a:t>Decomposed Problem:</a:t>
            </a:r>
          </a:p>
          <a:p>
            <a:pPr marL="772668" lvl="1" indent="-285750" algn="just">
              <a:spcBef>
                <a:spcPts val="1200"/>
              </a:spcBef>
            </a:pPr>
            <a:r>
              <a:rPr lang="en-US" sz="1800" b="1" dirty="0"/>
              <a:t>Subproblem 1:</a:t>
            </a:r>
            <a:r>
              <a:rPr lang="en-US" sz="1800" dirty="0"/>
              <a:t> Create a module for inputting and categorizing expenses.</a:t>
            </a:r>
          </a:p>
          <a:p>
            <a:pPr marL="772668" lvl="1" indent="-285750" algn="just">
              <a:spcBef>
                <a:spcPts val="1200"/>
              </a:spcBef>
            </a:pPr>
            <a:r>
              <a:rPr lang="en-US" sz="1800" b="1" dirty="0"/>
              <a:t>Subproblem 2:</a:t>
            </a:r>
            <a:r>
              <a:rPr lang="en-US" sz="1800" dirty="0"/>
              <a:t> Implement algorithms to analyze spending patterns and suggest budgeting tips.</a:t>
            </a:r>
          </a:p>
          <a:p>
            <a:pPr marL="772668" lvl="1" indent="-285750" algn="just">
              <a:spcBef>
                <a:spcPts val="1200"/>
              </a:spcBef>
            </a:pPr>
            <a:r>
              <a:rPr lang="en-US" sz="1800" b="1" dirty="0"/>
              <a:t>Subproblem 3:</a:t>
            </a:r>
            <a:r>
              <a:rPr lang="en-US" sz="1800" dirty="0"/>
              <a:t> Develop a dashboard to display expense summaries, charts, and budget recommendations.</a:t>
            </a:r>
          </a:p>
        </p:txBody>
      </p:sp>
      <p:sp>
        <p:nvSpPr>
          <p:cNvPr id="4" name="Slide Number Placeholder 3">
            <a:extLst>
              <a:ext uri="{FF2B5EF4-FFF2-40B4-BE49-F238E27FC236}">
                <a16:creationId xmlns:a16="http://schemas.microsoft.com/office/drawing/2014/main" id="{3AC7F222-D00D-72BD-5637-F8DD26EE116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24</a:t>
            </a:fld>
            <a:endParaRPr lang="en-US" sz="900" dirty="0"/>
          </a:p>
        </p:txBody>
      </p:sp>
    </p:spTree>
    <p:extLst>
      <p:ext uri="{BB962C8B-B14F-4D97-AF65-F5344CB8AC3E}">
        <p14:creationId xmlns:p14="http://schemas.microsoft.com/office/powerpoint/2010/main" val="1640136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2" name="Title 1">
            <a:extLst>
              <a:ext uri="{FF2B5EF4-FFF2-40B4-BE49-F238E27FC236}">
                <a16:creationId xmlns:a16="http://schemas.microsoft.com/office/drawing/2014/main" id="{006073EC-1D62-446F-8455-AB6A8D23B6FF}"/>
              </a:ext>
            </a:extLst>
          </p:cNvPr>
          <p:cNvSpPr>
            <a:spLocks noGrp="1"/>
          </p:cNvSpPr>
          <p:nvPr>
            <p:ph type="title"/>
          </p:nvPr>
        </p:nvSpPr>
        <p:spPr/>
        <p:txBody>
          <a:bodyPr/>
          <a:lstStyle/>
          <a:p>
            <a:r>
              <a:rPr lang="en-US" dirty="0"/>
              <a:t>Problem-solving</a:t>
            </a:r>
          </a:p>
        </p:txBody>
      </p:sp>
      <p:sp>
        <p:nvSpPr>
          <p:cNvPr id="3" name="Text Placeholder 2">
            <a:extLst>
              <a:ext uri="{FF2B5EF4-FFF2-40B4-BE49-F238E27FC236}">
                <a16:creationId xmlns:a16="http://schemas.microsoft.com/office/drawing/2014/main" id="{7BDE4F0F-1433-42CD-8EBE-FFF913A7524F}"/>
              </a:ext>
            </a:extLst>
          </p:cNvPr>
          <p:cNvSpPr>
            <a:spLocks noGrp="1"/>
          </p:cNvSpPr>
          <p:nvPr>
            <p:ph sz="quarter" idx="13"/>
          </p:nvPr>
        </p:nvSpPr>
        <p:spPr>
          <a:xfrm>
            <a:off x="457200" y="1484085"/>
            <a:ext cx="8229600" cy="4525963"/>
          </a:xfrm>
        </p:spPr>
        <p:txBody>
          <a:bodyPr/>
          <a:lstStyle/>
          <a:p>
            <a:pPr algn="just"/>
            <a:r>
              <a:rPr lang="en-US" sz="2400" b="0" i="0" u="none" strike="noStrike" baseline="0" dirty="0">
                <a:latin typeface="Calibri" panose="020F0502020204030204" pitchFamily="34" charset="0"/>
              </a:rPr>
              <a:t>Problem-solving in computer science involves breaking down complex challenges into smaller, manageable parts, analyzing the situation, and applying logic and algorithms to develop effective solutions.</a:t>
            </a:r>
          </a:p>
          <a:p>
            <a:pPr algn="just"/>
            <a:r>
              <a:rPr lang="en-US" sz="2400" dirty="0">
                <a:latin typeface="Calibri" panose="020F0502020204030204" pitchFamily="34" charset="0"/>
              </a:rPr>
              <a:t>Problem-solving in computer science follows a structured approach to understand, plan, execute, and validate solutions. This process includes six key stages: </a:t>
            </a:r>
          </a:p>
          <a:p>
            <a:pPr lvl="1" algn="just"/>
            <a:r>
              <a:rPr lang="en-US" sz="2400" dirty="0">
                <a:latin typeface="Calibri" panose="020F0502020204030204" pitchFamily="34" charset="0"/>
              </a:rPr>
              <a:t> </a:t>
            </a:r>
            <a:r>
              <a:rPr lang="en-US" sz="1800" b="1" dirty="0">
                <a:latin typeface="Consolas" panose="020B0609020204030204" pitchFamily="49" charset="0"/>
              </a:rPr>
              <a:t>1. Understanding the Problem, 	2. Devising a Plan, </a:t>
            </a:r>
          </a:p>
          <a:p>
            <a:pPr lvl="1" algn="just"/>
            <a:r>
              <a:rPr lang="en-US" sz="1800" b="1" dirty="0">
                <a:latin typeface="Consolas" panose="020B0609020204030204" pitchFamily="49" charset="0"/>
              </a:rPr>
              <a:t> 3. Divide and Conquer, 		4. Implementation, </a:t>
            </a:r>
          </a:p>
          <a:p>
            <a:pPr lvl="1" algn="just"/>
            <a:r>
              <a:rPr lang="en-US" sz="1800" b="1" dirty="0">
                <a:latin typeface="Consolas" panose="020B0609020204030204" pitchFamily="49" charset="0"/>
              </a:rPr>
              <a:t> 5. Analysis, and			6. Testing.</a:t>
            </a:r>
            <a:endParaRPr lang="en-US" sz="1800" b="1" i="0" u="none" strike="noStrike" baseline="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DC527E6C-B91D-4DFA-BF87-A2F0B18281A0}"/>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3</a:t>
            </a:fld>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ABAC1615-F658-1FA8-BB66-BA9D3A98EB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ABCA2-9045-9027-7899-5D8D06F1AEB9}"/>
              </a:ext>
            </a:extLst>
          </p:cNvPr>
          <p:cNvSpPr>
            <a:spLocks noGrp="1"/>
          </p:cNvSpPr>
          <p:nvPr>
            <p:ph type="title"/>
          </p:nvPr>
        </p:nvSpPr>
        <p:spPr/>
        <p:txBody>
          <a:bodyPr/>
          <a:lstStyle/>
          <a:p>
            <a:r>
              <a:rPr lang="en-US" dirty="0"/>
              <a:t>Problem-solving: Step1</a:t>
            </a:r>
          </a:p>
        </p:txBody>
      </p:sp>
      <p:sp>
        <p:nvSpPr>
          <p:cNvPr id="3" name="Text Placeholder 2">
            <a:extLst>
              <a:ext uri="{FF2B5EF4-FFF2-40B4-BE49-F238E27FC236}">
                <a16:creationId xmlns:a16="http://schemas.microsoft.com/office/drawing/2014/main" id="{FD22A705-E145-19E4-D6E5-EFF0B09DDC13}"/>
              </a:ext>
            </a:extLst>
          </p:cNvPr>
          <p:cNvSpPr>
            <a:spLocks noGrp="1"/>
          </p:cNvSpPr>
          <p:nvPr>
            <p:ph sz="quarter" idx="13"/>
          </p:nvPr>
        </p:nvSpPr>
        <p:spPr>
          <a:xfrm>
            <a:off x="457200" y="1484085"/>
            <a:ext cx="8229600" cy="4525963"/>
          </a:xfrm>
        </p:spPr>
        <p:txBody>
          <a:bodyPr/>
          <a:lstStyle/>
          <a:p>
            <a:pPr algn="just"/>
            <a:r>
              <a:rPr lang="en-US" sz="2000" b="1" i="0" u="none" strike="noStrike" baseline="0" dirty="0">
                <a:latin typeface="Calibri" panose="020F0502020204030204" pitchFamily="34" charset="0"/>
              </a:rPr>
              <a:t>Understand the Problem:</a:t>
            </a:r>
            <a:r>
              <a:rPr lang="en-US" sz="2000" b="0" i="0" u="none" strike="noStrike" baseline="0" dirty="0">
                <a:latin typeface="Calibri" panose="020F0502020204030204" pitchFamily="34" charset="0"/>
              </a:rPr>
              <a:t> The first step is to fully grasp the problem’s requirements and constraints. This phase is critical because a clear understanding of the problem is essential for developing an effective solution. </a:t>
            </a:r>
            <a:r>
              <a:rPr lang="en-US" sz="2000" b="0" i="1" u="none" strike="noStrike" baseline="0" dirty="0">
                <a:latin typeface="Calibri" panose="020F0502020204030204" pitchFamily="34" charset="0"/>
              </a:rPr>
              <a:t>Problem Abstraction</a:t>
            </a:r>
            <a:r>
              <a:rPr lang="en-US" sz="2000" b="0" i="0" u="none" strike="noStrike" baseline="0" dirty="0">
                <a:latin typeface="Calibri" panose="020F0502020204030204" pitchFamily="34" charset="0"/>
              </a:rPr>
              <a:t> is a part of this step.</a:t>
            </a:r>
          </a:p>
          <a:p>
            <a:pPr algn="just"/>
            <a:r>
              <a:rPr lang="en-US" sz="2000" b="0" i="0" u="none" strike="noStrike" baseline="0" dirty="0">
                <a:latin typeface="Calibri" panose="020F0502020204030204" pitchFamily="34" charset="0"/>
              </a:rPr>
              <a:t>Steps:</a:t>
            </a:r>
            <a:endParaRPr lang="en-US" sz="2400" b="0" i="0" u="none" strike="noStrike" baseline="0" dirty="0">
              <a:latin typeface="Calibri" panose="020F0502020204030204" pitchFamily="34" charset="0"/>
            </a:endParaRPr>
          </a:p>
          <a:p>
            <a:pPr lvl="1" algn="just"/>
            <a:r>
              <a:rPr lang="en-US" sz="1800" b="1" i="0" u="none" strike="noStrike" baseline="0" dirty="0">
                <a:latin typeface="Calibri" panose="020F0502020204030204" pitchFamily="34" charset="0"/>
              </a:rPr>
              <a:t>Identify Inputs and Outputs: </a:t>
            </a:r>
            <a:r>
              <a:rPr lang="en-US" sz="1800" b="0" i="0" u="none" strike="noStrike" baseline="0" dirty="0">
                <a:latin typeface="Calibri" panose="020F0502020204030204" pitchFamily="34" charset="0"/>
              </a:rPr>
              <a:t>Determine what data will be input into the solution and what outputs are expected.</a:t>
            </a:r>
          </a:p>
          <a:p>
            <a:pPr lvl="1" algn="just"/>
            <a:r>
              <a:rPr lang="en-US" sz="1800" b="1" i="0" u="none" strike="noStrike" baseline="0" dirty="0">
                <a:latin typeface="Calibri" panose="020F0502020204030204" pitchFamily="34" charset="0"/>
              </a:rPr>
              <a:t>Clarify Constraints: </a:t>
            </a:r>
            <a:r>
              <a:rPr lang="en-US" sz="1800" b="0" i="0" u="none" strike="noStrike" baseline="0" dirty="0">
                <a:latin typeface="Calibri" panose="020F0502020204030204" pitchFamily="34" charset="0"/>
              </a:rPr>
              <a:t>Identify any limitations or constraints, such as time, space complexity, or hardware limitations.</a:t>
            </a:r>
          </a:p>
          <a:p>
            <a:pPr lvl="1" algn="just"/>
            <a:r>
              <a:rPr lang="en-US" sz="1800" b="1" i="0" u="none" strike="noStrike" baseline="0" dirty="0">
                <a:latin typeface="Calibri" panose="020F0502020204030204" pitchFamily="34" charset="0"/>
              </a:rPr>
              <a:t>Ask Questions:</a:t>
            </a:r>
            <a:r>
              <a:rPr lang="en-US" sz="1800" b="0" i="0" u="none" strike="noStrike" baseline="0" dirty="0">
                <a:latin typeface="Calibri" panose="020F0502020204030204" pitchFamily="34" charset="0"/>
              </a:rPr>
              <a:t> If the problem is complex, ask clarifying questions to refine the understanding.</a:t>
            </a:r>
          </a:p>
          <a:p>
            <a:pPr lvl="1" algn="just"/>
            <a:r>
              <a:rPr lang="en-US" sz="1800" b="1" i="0" u="none" strike="noStrike" baseline="0" dirty="0">
                <a:latin typeface="Calibri" panose="020F0502020204030204" pitchFamily="34" charset="0"/>
              </a:rPr>
              <a:t>Explore Edge Cases: </a:t>
            </a:r>
            <a:r>
              <a:rPr lang="en-US" sz="1800" b="0" i="0" u="none" strike="noStrike" baseline="0" dirty="0">
                <a:latin typeface="Calibri" panose="020F0502020204030204" pitchFamily="34" charset="0"/>
              </a:rPr>
              <a:t>Consider boundary conditions, special cases, or potential exceptions (e.g., empty inputs, extreme values).</a:t>
            </a:r>
            <a:endParaRPr lang="en-US" sz="1400" b="1" i="0" u="none" strike="noStrike" baseline="0"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0BC57F3D-C8D0-E846-0C30-6666937B0548}"/>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4</a:t>
            </a:fld>
            <a:endParaRPr lang="en-US" sz="900" dirty="0"/>
          </a:p>
        </p:txBody>
      </p:sp>
    </p:spTree>
    <p:extLst>
      <p:ext uri="{BB962C8B-B14F-4D97-AF65-F5344CB8AC3E}">
        <p14:creationId xmlns:p14="http://schemas.microsoft.com/office/powerpoint/2010/main" val="51805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819D9000-2A08-B8B5-CF24-951A8B412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996DB-FBC8-5E58-095C-DAEDDF3550A6}"/>
              </a:ext>
            </a:extLst>
          </p:cNvPr>
          <p:cNvSpPr>
            <a:spLocks noGrp="1"/>
          </p:cNvSpPr>
          <p:nvPr>
            <p:ph type="title"/>
          </p:nvPr>
        </p:nvSpPr>
        <p:spPr/>
        <p:txBody>
          <a:bodyPr/>
          <a:lstStyle/>
          <a:p>
            <a:r>
              <a:rPr lang="en-US" dirty="0"/>
              <a:t>Problem-solving: Step2</a:t>
            </a:r>
          </a:p>
        </p:txBody>
      </p:sp>
      <p:sp>
        <p:nvSpPr>
          <p:cNvPr id="3" name="Text Placeholder 2">
            <a:extLst>
              <a:ext uri="{FF2B5EF4-FFF2-40B4-BE49-F238E27FC236}">
                <a16:creationId xmlns:a16="http://schemas.microsoft.com/office/drawing/2014/main" id="{D20757E9-F31E-4EB1-2184-1C973130A8EC}"/>
              </a:ext>
            </a:extLst>
          </p:cNvPr>
          <p:cNvSpPr>
            <a:spLocks noGrp="1"/>
          </p:cNvSpPr>
          <p:nvPr>
            <p:ph sz="quarter" idx="13"/>
          </p:nvPr>
        </p:nvSpPr>
        <p:spPr>
          <a:xfrm>
            <a:off x="457200" y="1484085"/>
            <a:ext cx="8229600" cy="4525963"/>
          </a:xfrm>
        </p:spPr>
        <p:txBody>
          <a:bodyPr/>
          <a:lstStyle/>
          <a:p>
            <a:pPr algn="just"/>
            <a:r>
              <a:rPr lang="en-US" sz="2000" b="1" i="0" u="none" strike="noStrike" baseline="0" dirty="0">
                <a:latin typeface="Calibri" panose="020F0502020204030204" pitchFamily="34" charset="0"/>
              </a:rPr>
              <a:t>Devise the Plan: </a:t>
            </a:r>
            <a:r>
              <a:rPr lang="en-US" sz="2000" i="0" u="none" strike="noStrike" baseline="0" dirty="0">
                <a:latin typeface="Calibri" panose="020F0502020204030204" pitchFamily="34" charset="0"/>
              </a:rPr>
              <a:t>Once the problem is understood, the next step is to devise a strategic approach or algorithm to solve it. This involves selecting the most suitable techniques, algorithms, or data structures.</a:t>
            </a:r>
            <a:endParaRPr lang="en-US" sz="2000" b="1" i="0" u="none" strike="noStrike" baseline="0" dirty="0">
              <a:latin typeface="Calibri" panose="020F0502020204030204" pitchFamily="34" charset="0"/>
            </a:endParaRPr>
          </a:p>
          <a:p>
            <a:pPr algn="just"/>
            <a:r>
              <a:rPr lang="en-US" sz="2000" i="0" u="none" strike="noStrike" baseline="0" dirty="0">
                <a:latin typeface="Calibri" panose="020F0502020204030204" pitchFamily="34" charset="0"/>
              </a:rPr>
              <a:t>Steps:</a:t>
            </a:r>
          </a:p>
          <a:p>
            <a:pPr lvl="1" algn="just"/>
            <a:r>
              <a:rPr lang="en-US" sz="1800" b="1" i="0" u="none" strike="noStrike" baseline="0" dirty="0">
                <a:latin typeface="Calibri" panose="020F0502020204030204" pitchFamily="34" charset="0"/>
              </a:rPr>
              <a:t>Choose an Algorithmic Approach: </a:t>
            </a:r>
            <a:r>
              <a:rPr lang="en-US" sz="1800" i="0" u="none" strike="noStrike" baseline="0" dirty="0">
                <a:latin typeface="Calibri" panose="020F0502020204030204" pitchFamily="34" charset="0"/>
              </a:rPr>
              <a:t>Decide on the algorithmic strategy, such as brute force, divide and conquer, dynamic programming, or greedy algorithms.</a:t>
            </a:r>
          </a:p>
          <a:p>
            <a:pPr lvl="1" algn="just"/>
            <a:r>
              <a:rPr lang="en-US" sz="1800" b="1" i="0" u="none" strike="noStrike" baseline="0" dirty="0">
                <a:latin typeface="Calibri" panose="020F0502020204030204" pitchFamily="34" charset="0"/>
              </a:rPr>
              <a:t>Identify Appropriate Data Structures:</a:t>
            </a:r>
            <a:r>
              <a:rPr lang="en-US" sz="1800" i="0" u="none" strike="noStrike" baseline="0" dirty="0">
                <a:latin typeface="Calibri" panose="020F0502020204030204" pitchFamily="34" charset="0"/>
              </a:rPr>
              <a:t> Select the right data structures (e.g., arrays, linked lists, stacks, graphs) to make the solution efficient and manageable.</a:t>
            </a:r>
          </a:p>
          <a:p>
            <a:pPr lvl="1" algn="just"/>
            <a:r>
              <a:rPr lang="en-US" sz="1800" b="1" i="0" u="none" strike="noStrike" baseline="0" dirty="0">
                <a:latin typeface="Calibri" panose="020F0502020204030204" pitchFamily="34" charset="0"/>
              </a:rPr>
              <a:t>Sketch Pseudocode:</a:t>
            </a:r>
            <a:r>
              <a:rPr lang="en-US" sz="1800" i="0" u="none" strike="noStrike" baseline="0" dirty="0">
                <a:latin typeface="Calibri" panose="020F0502020204030204" pitchFamily="34" charset="0"/>
              </a:rPr>
              <a:t> Outline the solution in pseudocode to provide a high-level view of the solution.</a:t>
            </a:r>
          </a:p>
          <a:p>
            <a:pPr lvl="1" algn="just"/>
            <a:r>
              <a:rPr lang="en-US" sz="1800" b="1" i="0" u="none" strike="noStrike" baseline="0" dirty="0">
                <a:latin typeface="Calibri" panose="020F0502020204030204" pitchFamily="34" charset="0"/>
              </a:rPr>
              <a:t>Estimate Complexity:</a:t>
            </a:r>
            <a:r>
              <a:rPr lang="en-US" sz="1800" i="0" u="none" strike="noStrike" baseline="0" dirty="0">
                <a:latin typeface="Calibri" panose="020F0502020204030204" pitchFamily="34" charset="0"/>
              </a:rPr>
              <a:t> Analyze the time and space complexity to ensure that the solution will perform adequately within the given constraints.</a:t>
            </a:r>
          </a:p>
        </p:txBody>
      </p:sp>
      <p:sp>
        <p:nvSpPr>
          <p:cNvPr id="4" name="Slide Number Placeholder 3">
            <a:extLst>
              <a:ext uri="{FF2B5EF4-FFF2-40B4-BE49-F238E27FC236}">
                <a16:creationId xmlns:a16="http://schemas.microsoft.com/office/drawing/2014/main" id="{C3454722-264D-F8F8-E993-2E832E177BD5}"/>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5</a:t>
            </a:fld>
            <a:endParaRPr lang="en-US" sz="900" dirty="0"/>
          </a:p>
        </p:txBody>
      </p:sp>
    </p:spTree>
    <p:extLst>
      <p:ext uri="{BB962C8B-B14F-4D97-AF65-F5344CB8AC3E}">
        <p14:creationId xmlns:p14="http://schemas.microsoft.com/office/powerpoint/2010/main" val="295059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F0BFFB8-1D5D-2BB8-7B8C-689A2CA8D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22F2F-858A-483A-D480-9C666CBC8BEE}"/>
              </a:ext>
            </a:extLst>
          </p:cNvPr>
          <p:cNvSpPr>
            <a:spLocks noGrp="1"/>
          </p:cNvSpPr>
          <p:nvPr>
            <p:ph type="title"/>
          </p:nvPr>
        </p:nvSpPr>
        <p:spPr/>
        <p:txBody>
          <a:bodyPr/>
          <a:lstStyle/>
          <a:p>
            <a:r>
              <a:rPr lang="en-US" dirty="0"/>
              <a:t>Problem-solving: Step3</a:t>
            </a:r>
          </a:p>
        </p:txBody>
      </p:sp>
      <p:sp>
        <p:nvSpPr>
          <p:cNvPr id="3" name="Text Placeholder 2">
            <a:extLst>
              <a:ext uri="{FF2B5EF4-FFF2-40B4-BE49-F238E27FC236}">
                <a16:creationId xmlns:a16="http://schemas.microsoft.com/office/drawing/2014/main" id="{19B9667C-7EAA-F043-C969-7A7BD4D2D93C}"/>
              </a:ext>
            </a:extLst>
          </p:cNvPr>
          <p:cNvSpPr>
            <a:spLocks noGrp="1"/>
          </p:cNvSpPr>
          <p:nvPr>
            <p:ph sz="quarter" idx="13"/>
          </p:nvPr>
        </p:nvSpPr>
        <p:spPr>
          <a:xfrm>
            <a:off x="457200" y="1484085"/>
            <a:ext cx="8229600" cy="4525963"/>
          </a:xfrm>
        </p:spPr>
        <p:txBody>
          <a:bodyPr/>
          <a:lstStyle/>
          <a:p>
            <a:pPr algn="just"/>
            <a:r>
              <a:rPr lang="en-US" sz="2000" b="1" i="0" u="none" strike="noStrike" baseline="0" dirty="0">
                <a:latin typeface="Calibri" panose="020F0502020204030204" pitchFamily="34" charset="0"/>
              </a:rPr>
              <a:t>Divide and Conquer (Problem Decomposition): </a:t>
            </a:r>
            <a:r>
              <a:rPr lang="en-US" sz="2000" i="0" u="none" strike="noStrike" baseline="0" dirty="0">
                <a:latin typeface="Calibri" panose="020F0502020204030204" pitchFamily="34" charset="0"/>
              </a:rPr>
              <a:t>For larger or complex problems, breaking them down into smaller, manageable subproblems can simplify the solution process. This stage is essential for tackling problems that cannot be solved in a single step.</a:t>
            </a:r>
            <a:endParaRPr lang="en-US" sz="2000" b="1" i="0" u="none" strike="noStrike" baseline="0" dirty="0">
              <a:latin typeface="Calibri" panose="020F0502020204030204" pitchFamily="34" charset="0"/>
            </a:endParaRPr>
          </a:p>
          <a:p>
            <a:pPr algn="just"/>
            <a:r>
              <a:rPr lang="en-US" sz="2000" i="0" u="none" strike="noStrike" baseline="0" dirty="0">
                <a:latin typeface="Calibri" panose="020F0502020204030204" pitchFamily="34" charset="0"/>
              </a:rPr>
              <a:t>Steps:</a:t>
            </a:r>
          </a:p>
          <a:p>
            <a:pPr lvl="1" algn="just"/>
            <a:r>
              <a:rPr lang="en-US" sz="1800" b="1" i="0" u="none" strike="noStrike" baseline="0" dirty="0">
                <a:latin typeface="Calibri" panose="020F0502020204030204" pitchFamily="34" charset="0"/>
              </a:rPr>
              <a:t>Divide the Problem: </a:t>
            </a:r>
            <a:r>
              <a:rPr lang="en-US" sz="1800" i="0" u="none" strike="noStrike" baseline="0" dirty="0">
                <a:latin typeface="Calibri" panose="020F0502020204030204" pitchFamily="34" charset="0"/>
              </a:rPr>
              <a:t>Split the problem into independent subproblems.</a:t>
            </a:r>
          </a:p>
          <a:p>
            <a:pPr lvl="1" algn="just"/>
            <a:r>
              <a:rPr lang="en-US" sz="1800" b="1" i="0" u="none" strike="noStrike" baseline="0" dirty="0">
                <a:latin typeface="Calibri" panose="020F0502020204030204" pitchFamily="34" charset="0"/>
              </a:rPr>
              <a:t>Conquer by Solving Each Part:</a:t>
            </a:r>
            <a:r>
              <a:rPr lang="en-US" sz="1800" i="0" u="none" strike="noStrike" baseline="0" dirty="0">
                <a:latin typeface="Calibri" panose="020F0502020204030204" pitchFamily="34" charset="0"/>
              </a:rPr>
              <a:t> Solve each subproblem individually. Use recursion or iterative approaches if needed.</a:t>
            </a:r>
          </a:p>
          <a:p>
            <a:pPr lvl="1" algn="just"/>
            <a:r>
              <a:rPr lang="en-US" sz="1800" b="1" i="0" u="none" strike="noStrike" baseline="0" dirty="0">
                <a:latin typeface="Calibri" panose="020F0502020204030204" pitchFamily="34" charset="0"/>
              </a:rPr>
              <a:t>Combine Solutions:</a:t>
            </a:r>
            <a:r>
              <a:rPr lang="en-US" sz="1800" i="0" u="none" strike="noStrike" baseline="0" dirty="0">
                <a:latin typeface="Calibri" panose="020F0502020204030204" pitchFamily="34" charset="0"/>
              </a:rPr>
              <a:t> Once all parts are solved, combine them to form the overall solution.</a:t>
            </a:r>
          </a:p>
        </p:txBody>
      </p:sp>
      <p:sp>
        <p:nvSpPr>
          <p:cNvPr id="4" name="Slide Number Placeholder 3">
            <a:extLst>
              <a:ext uri="{FF2B5EF4-FFF2-40B4-BE49-F238E27FC236}">
                <a16:creationId xmlns:a16="http://schemas.microsoft.com/office/drawing/2014/main" id="{BF6DDC0E-7389-B137-F08D-A7F0158C8412}"/>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6</a:t>
            </a:fld>
            <a:endParaRPr lang="en-US" sz="900" dirty="0"/>
          </a:p>
        </p:txBody>
      </p:sp>
    </p:spTree>
    <p:extLst>
      <p:ext uri="{BB962C8B-B14F-4D97-AF65-F5344CB8AC3E}">
        <p14:creationId xmlns:p14="http://schemas.microsoft.com/office/powerpoint/2010/main" val="146523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69DC6480-D6D3-1F31-39B0-B41AE699B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8664E-5926-3EE7-E4BD-52A3A6997200}"/>
              </a:ext>
            </a:extLst>
          </p:cNvPr>
          <p:cNvSpPr>
            <a:spLocks noGrp="1"/>
          </p:cNvSpPr>
          <p:nvPr>
            <p:ph type="title"/>
          </p:nvPr>
        </p:nvSpPr>
        <p:spPr/>
        <p:txBody>
          <a:bodyPr/>
          <a:lstStyle/>
          <a:p>
            <a:r>
              <a:rPr lang="en-US" dirty="0"/>
              <a:t>Problem-solving: Step4</a:t>
            </a:r>
          </a:p>
        </p:txBody>
      </p:sp>
      <p:sp>
        <p:nvSpPr>
          <p:cNvPr id="3" name="Text Placeholder 2">
            <a:extLst>
              <a:ext uri="{FF2B5EF4-FFF2-40B4-BE49-F238E27FC236}">
                <a16:creationId xmlns:a16="http://schemas.microsoft.com/office/drawing/2014/main" id="{E13C3A5A-3AD6-C532-7542-B243F48DD974}"/>
              </a:ext>
            </a:extLst>
          </p:cNvPr>
          <p:cNvSpPr>
            <a:spLocks noGrp="1"/>
          </p:cNvSpPr>
          <p:nvPr>
            <p:ph sz="quarter" idx="13"/>
          </p:nvPr>
        </p:nvSpPr>
        <p:spPr>
          <a:xfrm>
            <a:off x="457200" y="1484085"/>
            <a:ext cx="8229600" cy="4525963"/>
          </a:xfrm>
        </p:spPr>
        <p:txBody>
          <a:bodyPr/>
          <a:lstStyle/>
          <a:p>
            <a:pPr algn="just"/>
            <a:r>
              <a:rPr lang="en-US" sz="2000" b="1" i="0" u="none" strike="noStrike" baseline="0" dirty="0">
                <a:latin typeface="Calibri" panose="020F0502020204030204" pitchFamily="34" charset="0"/>
              </a:rPr>
              <a:t>Implementation:</a:t>
            </a:r>
            <a:r>
              <a:rPr lang="en-US" sz="2000" i="0" u="none" strike="noStrike" baseline="0" dirty="0">
                <a:latin typeface="Calibri" panose="020F0502020204030204" pitchFamily="34" charset="0"/>
              </a:rPr>
              <a:t> This stage involves translating the plan and devised algorithm into actual code. Careful coding is crucial to ensure that the solution is correct, efficient, and adheres to the problem’s requirements.</a:t>
            </a:r>
            <a:endParaRPr lang="en-US" sz="2000" b="1" i="0" u="none" strike="noStrike" baseline="0" dirty="0">
              <a:latin typeface="Calibri" panose="020F0502020204030204" pitchFamily="34" charset="0"/>
            </a:endParaRPr>
          </a:p>
          <a:p>
            <a:pPr algn="just"/>
            <a:r>
              <a:rPr lang="en-US" sz="2000" i="0" u="none" strike="noStrike" baseline="0" dirty="0">
                <a:latin typeface="Calibri" panose="020F0502020204030204" pitchFamily="34" charset="0"/>
              </a:rPr>
              <a:t>Steps:</a:t>
            </a:r>
          </a:p>
          <a:p>
            <a:pPr lvl="1" algn="just"/>
            <a:r>
              <a:rPr lang="en-US" sz="1800" b="1" i="0" u="none" strike="noStrike" baseline="0" dirty="0">
                <a:latin typeface="Calibri" panose="020F0502020204030204" pitchFamily="34" charset="0"/>
              </a:rPr>
              <a:t>Write the Code:</a:t>
            </a:r>
            <a:r>
              <a:rPr lang="en-US" sz="1800" i="0" u="none" strike="noStrike" baseline="0" dirty="0">
                <a:latin typeface="Calibri" panose="020F0502020204030204" pitchFamily="34" charset="0"/>
              </a:rPr>
              <a:t> Implement the algorithm step-by-step, following the pseudocode.</a:t>
            </a:r>
          </a:p>
          <a:p>
            <a:pPr lvl="1" algn="just"/>
            <a:r>
              <a:rPr lang="en-US" sz="1800" b="1" i="0" u="none" strike="noStrike" baseline="0" dirty="0">
                <a:latin typeface="Calibri" panose="020F0502020204030204" pitchFamily="34" charset="0"/>
              </a:rPr>
              <a:t>Modularize: </a:t>
            </a:r>
            <a:r>
              <a:rPr lang="en-US" sz="1800" i="0" u="none" strike="noStrike" baseline="0" dirty="0">
                <a:latin typeface="Calibri" panose="020F0502020204030204" pitchFamily="34" charset="0"/>
              </a:rPr>
              <a:t>Break down the code into functions or modules for readability, maintainability, and reusability.</a:t>
            </a:r>
          </a:p>
          <a:p>
            <a:pPr lvl="1" algn="just"/>
            <a:r>
              <a:rPr lang="en-US" sz="1800" b="1" i="0" u="none" strike="noStrike" baseline="0" dirty="0">
                <a:latin typeface="Calibri" panose="020F0502020204030204" pitchFamily="34" charset="0"/>
              </a:rPr>
              <a:t>Handle Edge Cases: </a:t>
            </a:r>
            <a:r>
              <a:rPr lang="en-US" sz="1800" i="0" u="none" strike="noStrike" baseline="0" dirty="0">
                <a:latin typeface="Calibri" panose="020F0502020204030204" pitchFamily="34" charset="0"/>
              </a:rPr>
              <a:t>Include error handling for unexpected inputs or edge cases.</a:t>
            </a:r>
          </a:p>
          <a:p>
            <a:pPr lvl="1" algn="just"/>
            <a:r>
              <a:rPr lang="en-US" sz="1800" b="1" i="0" u="none" strike="noStrike" baseline="0" dirty="0">
                <a:latin typeface="Calibri" panose="020F0502020204030204" pitchFamily="34" charset="0"/>
              </a:rPr>
              <a:t>Use Comments and Documentation:</a:t>
            </a:r>
            <a:r>
              <a:rPr lang="en-US" sz="1800" i="0" u="none" strike="noStrike" baseline="0" dirty="0">
                <a:latin typeface="Calibri" panose="020F0502020204030204" pitchFamily="34" charset="0"/>
              </a:rPr>
              <a:t> Document the code with comments to clarify complex parts and provide context for each module or function.</a:t>
            </a:r>
          </a:p>
        </p:txBody>
      </p:sp>
      <p:sp>
        <p:nvSpPr>
          <p:cNvPr id="4" name="Slide Number Placeholder 3">
            <a:extLst>
              <a:ext uri="{FF2B5EF4-FFF2-40B4-BE49-F238E27FC236}">
                <a16:creationId xmlns:a16="http://schemas.microsoft.com/office/drawing/2014/main" id="{AC8611CA-69C8-4EF6-EA7F-064156CDC31D}"/>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7</a:t>
            </a:fld>
            <a:endParaRPr lang="en-US" sz="900" dirty="0"/>
          </a:p>
        </p:txBody>
      </p:sp>
    </p:spTree>
    <p:extLst>
      <p:ext uri="{BB962C8B-B14F-4D97-AF65-F5344CB8AC3E}">
        <p14:creationId xmlns:p14="http://schemas.microsoft.com/office/powerpoint/2010/main" val="119751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4CE51D9-AE7C-433F-3039-9AD15059D2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8683C-201E-2482-FC4C-333F3BAFA1D0}"/>
              </a:ext>
            </a:extLst>
          </p:cNvPr>
          <p:cNvSpPr>
            <a:spLocks noGrp="1"/>
          </p:cNvSpPr>
          <p:nvPr>
            <p:ph type="title"/>
          </p:nvPr>
        </p:nvSpPr>
        <p:spPr/>
        <p:txBody>
          <a:bodyPr/>
          <a:lstStyle/>
          <a:p>
            <a:r>
              <a:rPr lang="en-US" dirty="0"/>
              <a:t>Problem-solving: Step5</a:t>
            </a:r>
          </a:p>
        </p:txBody>
      </p:sp>
      <p:sp>
        <p:nvSpPr>
          <p:cNvPr id="3" name="Text Placeholder 2">
            <a:extLst>
              <a:ext uri="{FF2B5EF4-FFF2-40B4-BE49-F238E27FC236}">
                <a16:creationId xmlns:a16="http://schemas.microsoft.com/office/drawing/2014/main" id="{A86C4246-438B-B0B5-9757-2B062F08625E}"/>
              </a:ext>
            </a:extLst>
          </p:cNvPr>
          <p:cNvSpPr>
            <a:spLocks noGrp="1"/>
          </p:cNvSpPr>
          <p:nvPr>
            <p:ph sz="quarter" idx="13"/>
          </p:nvPr>
        </p:nvSpPr>
        <p:spPr>
          <a:xfrm>
            <a:off x="457200" y="1484085"/>
            <a:ext cx="8229600" cy="4525963"/>
          </a:xfrm>
        </p:spPr>
        <p:txBody>
          <a:bodyPr/>
          <a:lstStyle/>
          <a:p>
            <a:pPr algn="just"/>
            <a:r>
              <a:rPr lang="en-US" sz="2000" b="1" i="0" u="none" strike="noStrike" baseline="0" dirty="0">
                <a:latin typeface="Calibri" panose="020F0502020204030204" pitchFamily="34" charset="0"/>
              </a:rPr>
              <a:t>Analysis:</a:t>
            </a:r>
            <a:r>
              <a:rPr lang="en-US" sz="2000" i="0" u="none" strike="noStrike" baseline="0" dirty="0">
                <a:latin typeface="Calibri" panose="020F0502020204030204" pitchFamily="34" charset="0"/>
              </a:rPr>
              <a:t> After implementation, analyze the solution to evaluate its efficiency and effectiveness. This involves reviewing the time complexity, space complexity, and correctness of the solution under various conditions.</a:t>
            </a:r>
          </a:p>
          <a:p>
            <a:pPr algn="just"/>
            <a:r>
              <a:rPr lang="en-US" sz="2000" i="0" u="none" strike="noStrike" baseline="0" dirty="0">
                <a:latin typeface="Calibri" panose="020F0502020204030204" pitchFamily="34" charset="0"/>
              </a:rPr>
              <a:t>Steps:</a:t>
            </a:r>
          </a:p>
          <a:p>
            <a:pPr lvl="1" algn="just"/>
            <a:r>
              <a:rPr lang="en-US" sz="1800" b="1" i="0" u="none" strike="noStrike" baseline="0" dirty="0">
                <a:latin typeface="Calibri" panose="020F0502020204030204" pitchFamily="34" charset="0"/>
              </a:rPr>
              <a:t>Complexity Analysis:</a:t>
            </a:r>
            <a:r>
              <a:rPr lang="en-US" sz="1800" i="0" u="none" strike="noStrike" baseline="0" dirty="0">
                <a:latin typeface="Calibri" panose="020F0502020204030204" pitchFamily="34" charset="0"/>
              </a:rPr>
              <a:t> Review the time complexity (Big-O notation) and space complexity of the solution. Consider worst-case, best-case, and average-case scenarios.</a:t>
            </a:r>
          </a:p>
          <a:p>
            <a:pPr lvl="1" algn="just"/>
            <a:r>
              <a:rPr lang="en-US" sz="1800" b="1" i="0" u="none" strike="noStrike" baseline="0" dirty="0">
                <a:latin typeface="Calibri" panose="020F0502020204030204" pitchFamily="34" charset="0"/>
              </a:rPr>
              <a:t>Evaluate for Scalability:</a:t>
            </a:r>
            <a:r>
              <a:rPr lang="en-US" sz="1800" i="0" u="none" strike="noStrike" baseline="0" dirty="0">
                <a:latin typeface="Calibri" panose="020F0502020204030204" pitchFamily="34" charset="0"/>
              </a:rPr>
              <a:t> Check if the solution can scale as inputs grow larger. This is especially crucial for applications with high data volumes.</a:t>
            </a:r>
          </a:p>
          <a:p>
            <a:pPr lvl="1" algn="just"/>
            <a:r>
              <a:rPr lang="en-US" sz="1800" b="1" i="0" u="none" strike="noStrike" baseline="0" dirty="0">
                <a:latin typeface="Calibri" panose="020F0502020204030204" pitchFamily="34" charset="0"/>
              </a:rPr>
              <a:t>Identify Bottlenecks:</a:t>
            </a:r>
            <a:r>
              <a:rPr lang="en-US" sz="1800" i="0" u="none" strike="noStrike" baseline="0" dirty="0">
                <a:latin typeface="Calibri" panose="020F0502020204030204" pitchFamily="34" charset="0"/>
              </a:rPr>
              <a:t> Look for parts of the code that may cause delays or consume more memory than necessary.</a:t>
            </a:r>
          </a:p>
        </p:txBody>
      </p:sp>
      <p:sp>
        <p:nvSpPr>
          <p:cNvPr id="4" name="Slide Number Placeholder 3">
            <a:extLst>
              <a:ext uri="{FF2B5EF4-FFF2-40B4-BE49-F238E27FC236}">
                <a16:creationId xmlns:a16="http://schemas.microsoft.com/office/drawing/2014/main" id="{405074CF-93D9-D5F0-5ADC-7A234A393B82}"/>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8</a:t>
            </a:fld>
            <a:endParaRPr lang="en-US" sz="900" dirty="0"/>
          </a:p>
        </p:txBody>
      </p:sp>
    </p:spTree>
    <p:extLst>
      <p:ext uri="{BB962C8B-B14F-4D97-AF65-F5344CB8AC3E}">
        <p14:creationId xmlns:p14="http://schemas.microsoft.com/office/powerpoint/2010/main" val="67952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1D82AB5-E197-0A0F-73FC-479A55C06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08E7E-1076-D7C8-119D-E82EDEAF5F29}"/>
              </a:ext>
            </a:extLst>
          </p:cNvPr>
          <p:cNvSpPr>
            <a:spLocks noGrp="1"/>
          </p:cNvSpPr>
          <p:nvPr>
            <p:ph type="title"/>
          </p:nvPr>
        </p:nvSpPr>
        <p:spPr/>
        <p:txBody>
          <a:bodyPr/>
          <a:lstStyle/>
          <a:p>
            <a:r>
              <a:rPr lang="en-US" dirty="0"/>
              <a:t>Problem-solving: Step6</a:t>
            </a:r>
          </a:p>
        </p:txBody>
      </p:sp>
      <p:sp>
        <p:nvSpPr>
          <p:cNvPr id="3" name="Text Placeholder 2">
            <a:extLst>
              <a:ext uri="{FF2B5EF4-FFF2-40B4-BE49-F238E27FC236}">
                <a16:creationId xmlns:a16="http://schemas.microsoft.com/office/drawing/2014/main" id="{8CE6C40E-A69E-A2E0-2A19-FA973A4B9289}"/>
              </a:ext>
            </a:extLst>
          </p:cNvPr>
          <p:cNvSpPr>
            <a:spLocks noGrp="1"/>
          </p:cNvSpPr>
          <p:nvPr>
            <p:ph sz="quarter" idx="13"/>
          </p:nvPr>
        </p:nvSpPr>
        <p:spPr>
          <a:xfrm>
            <a:off x="457200" y="1484085"/>
            <a:ext cx="8229600" cy="4525963"/>
          </a:xfrm>
        </p:spPr>
        <p:txBody>
          <a:bodyPr/>
          <a:lstStyle/>
          <a:p>
            <a:pPr algn="just"/>
            <a:r>
              <a:rPr lang="en-US" sz="2000" b="1" i="0" u="none" strike="noStrike" baseline="0" dirty="0">
                <a:latin typeface="Calibri" panose="020F0502020204030204" pitchFamily="34" charset="0"/>
              </a:rPr>
              <a:t>Testing:</a:t>
            </a:r>
            <a:r>
              <a:rPr lang="en-US" sz="2000" i="0" u="none" strike="noStrike" baseline="0" dirty="0">
                <a:latin typeface="Calibri" panose="020F0502020204030204" pitchFamily="34" charset="0"/>
              </a:rPr>
              <a:t> Testing verifies the correctness and reliability of the solution. It’s a critical step to ensure that the solution meets all requirements, handles edge cases, and performs as expected.</a:t>
            </a:r>
          </a:p>
          <a:p>
            <a:pPr algn="just"/>
            <a:r>
              <a:rPr lang="en-US" sz="2000" i="0" u="none" strike="noStrike" baseline="0" dirty="0">
                <a:latin typeface="Calibri" panose="020F0502020204030204" pitchFamily="34" charset="0"/>
              </a:rPr>
              <a:t>Steps:</a:t>
            </a:r>
          </a:p>
          <a:p>
            <a:pPr lvl="1" algn="just"/>
            <a:r>
              <a:rPr lang="en-US" sz="1800" b="1" i="0" u="none" strike="noStrike" baseline="0" dirty="0">
                <a:latin typeface="Calibri" panose="020F0502020204030204" pitchFamily="34" charset="0"/>
              </a:rPr>
              <a:t>Unit Testing: </a:t>
            </a:r>
            <a:r>
              <a:rPr lang="en-US" sz="1800" i="0" u="none" strike="noStrike" baseline="0" dirty="0">
                <a:latin typeface="Calibri" panose="020F0502020204030204" pitchFamily="34" charset="0"/>
              </a:rPr>
              <a:t>Test each function and module independently with a variety of inputs, including typical, edge, and error cases.</a:t>
            </a:r>
          </a:p>
          <a:p>
            <a:pPr lvl="1" algn="just"/>
            <a:r>
              <a:rPr lang="en-US" sz="1800" b="1" i="0" u="none" strike="noStrike" baseline="0" dirty="0">
                <a:latin typeface="Calibri" panose="020F0502020204030204" pitchFamily="34" charset="0"/>
              </a:rPr>
              <a:t>Integration Testing: </a:t>
            </a:r>
            <a:r>
              <a:rPr lang="en-US" sz="1800" i="0" u="none" strike="noStrike" baseline="0" dirty="0">
                <a:latin typeface="Calibri" panose="020F0502020204030204" pitchFamily="34" charset="0"/>
              </a:rPr>
              <a:t>Test the combined modules to ensure they work together correctly.</a:t>
            </a:r>
          </a:p>
          <a:p>
            <a:pPr lvl="1" algn="just"/>
            <a:r>
              <a:rPr lang="en-US" sz="1800" b="1" i="0" u="none" strike="noStrike" baseline="0" dirty="0">
                <a:latin typeface="Calibri" panose="020F0502020204030204" pitchFamily="34" charset="0"/>
              </a:rPr>
              <a:t>Performance Testing: </a:t>
            </a:r>
            <a:r>
              <a:rPr lang="en-US" sz="1800" i="0" u="none" strike="noStrike" baseline="0" dirty="0">
                <a:latin typeface="Calibri" panose="020F0502020204030204" pitchFamily="34" charset="0"/>
              </a:rPr>
              <a:t>Check the solution’s performance, particularly under stress conditions (e.g., large inputs or rapid repeated calls).</a:t>
            </a:r>
          </a:p>
          <a:p>
            <a:pPr lvl="1" algn="just"/>
            <a:r>
              <a:rPr lang="en-US" sz="1800" b="1" i="0" u="none" strike="noStrike" baseline="0" dirty="0">
                <a:latin typeface="Calibri" panose="020F0502020204030204" pitchFamily="34" charset="0"/>
              </a:rPr>
              <a:t>User Acceptance Testing (UAT): </a:t>
            </a:r>
            <a:r>
              <a:rPr lang="en-US" sz="1800" i="0" u="none" strike="noStrike" baseline="0" dirty="0">
                <a:latin typeface="Calibri" panose="020F0502020204030204" pitchFamily="34" charset="0"/>
              </a:rPr>
              <a:t>If applicable, test the solution from an end-user perspective to ensure it meets functional expectations.</a:t>
            </a:r>
          </a:p>
        </p:txBody>
      </p:sp>
      <p:sp>
        <p:nvSpPr>
          <p:cNvPr id="4" name="Slide Number Placeholder 3">
            <a:extLst>
              <a:ext uri="{FF2B5EF4-FFF2-40B4-BE49-F238E27FC236}">
                <a16:creationId xmlns:a16="http://schemas.microsoft.com/office/drawing/2014/main" id="{8ED76260-15C0-75F0-139D-B71F4D7727AC}"/>
              </a:ext>
            </a:extLst>
          </p:cNvPr>
          <p:cNvSpPr>
            <a:spLocks noGrp="1"/>
          </p:cNvSpPr>
          <p:nvPr>
            <p:ph type="sldNum" idx="12"/>
          </p:nvPr>
        </p:nvSpPr>
        <p:spPr/>
        <p:txBody>
          <a:bodyPr/>
          <a:lstStyle/>
          <a:p>
            <a:pPr algn="r">
              <a:buSzPct val="25000"/>
              <a:defRPr/>
            </a:pPr>
            <a:fld id="{00000000-1234-1234-1234-123412341234}" type="slidenum">
              <a:rPr lang="en-US" sz="900" smtClean="0"/>
              <a:pPr algn="r">
                <a:buSzPct val="25000"/>
                <a:defRPr/>
              </a:pPr>
              <a:t>9</a:t>
            </a:fld>
            <a:endParaRPr lang="en-US" sz="900" dirty="0"/>
          </a:p>
        </p:txBody>
      </p:sp>
    </p:spTree>
    <p:extLst>
      <p:ext uri="{BB962C8B-B14F-4D97-AF65-F5344CB8AC3E}">
        <p14:creationId xmlns:p14="http://schemas.microsoft.com/office/powerpoint/2010/main" val="199476363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2409</Words>
  <Application>Microsoft Office PowerPoint</Application>
  <PresentationFormat>On-screen Show (4:3)</PresentationFormat>
  <Paragraphs>194</Paragraphs>
  <Slides>24</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Consolas</vt:lpstr>
      <vt:lpstr>Calibri</vt:lpstr>
      <vt:lpstr>Times New Roman</vt:lpstr>
      <vt:lpstr>Wingdings</vt:lpstr>
      <vt:lpstr>Arial</vt:lpstr>
      <vt:lpstr>Verdana</vt:lpstr>
      <vt:lpstr>USHE</vt:lpstr>
      <vt:lpstr>USHE_slide options</vt:lpstr>
      <vt:lpstr>MODULE 1: Introduction to Problem Solving, Abstraction and Decomposition.</vt:lpstr>
      <vt:lpstr>Problem-solving</vt:lpstr>
      <vt:lpstr>Problem-solving</vt:lpstr>
      <vt:lpstr>Problem-solving: Step1</vt:lpstr>
      <vt:lpstr>Problem-solving: Step2</vt:lpstr>
      <vt:lpstr>Problem-solving: Step3</vt:lpstr>
      <vt:lpstr>Problem-solving: Step4</vt:lpstr>
      <vt:lpstr>Problem-solving: Step5</vt:lpstr>
      <vt:lpstr>Problem-solving: Step6</vt:lpstr>
      <vt:lpstr>Working with Problem-solving</vt:lpstr>
      <vt:lpstr>Working with Problem-solving</vt:lpstr>
      <vt:lpstr>Working with Problem-solving</vt:lpstr>
      <vt:lpstr>Problem Abstraction</vt:lpstr>
      <vt:lpstr>Problem Abstraction</vt:lpstr>
      <vt:lpstr>Problem Abstraction Process Steps</vt:lpstr>
      <vt:lpstr>Applications and Examples</vt:lpstr>
      <vt:lpstr>Applications and Examples</vt:lpstr>
      <vt:lpstr>Applications and Examples</vt:lpstr>
      <vt:lpstr>Problem Decomposition</vt:lpstr>
      <vt:lpstr>Problem Decomposition</vt:lpstr>
      <vt:lpstr>Problem Decomposition Process Steps</vt:lpstr>
      <vt:lpstr>Applications and Examples</vt:lpstr>
      <vt:lpstr>Applications and Examples</vt:lpstr>
      <vt:lpstr>Applications and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modified xsi:type="dcterms:W3CDTF">2024-10-31T10:10:59Z</dcterms:modified>
</cp:coreProperties>
</file>