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autoCompressPictures="0">
  <p:sldMasterIdLst>
    <p:sldMasterId id="2147483663" r:id="rId1"/>
    <p:sldMasterId id="2147483659" r:id="rId2"/>
  </p:sldMasterIdLst>
  <p:notesMasterIdLst>
    <p:notesMasterId r:id="rId41"/>
  </p:notesMasterIdLst>
  <p:handoutMasterIdLst>
    <p:handoutMasterId r:id="rId42"/>
  </p:handoutMasterIdLst>
  <p:sldIdLst>
    <p:sldId id="256" r:id="rId3"/>
    <p:sldId id="359" r:id="rId4"/>
    <p:sldId id="257" r:id="rId5"/>
    <p:sldId id="334" r:id="rId6"/>
    <p:sldId id="330" r:id="rId7"/>
    <p:sldId id="331" r:id="rId8"/>
    <p:sldId id="332" r:id="rId9"/>
    <p:sldId id="333" r:id="rId10"/>
    <p:sldId id="360" r:id="rId11"/>
    <p:sldId id="327" r:id="rId12"/>
    <p:sldId id="346" r:id="rId13"/>
    <p:sldId id="335" r:id="rId14"/>
    <p:sldId id="338" r:id="rId15"/>
    <p:sldId id="337" r:id="rId16"/>
    <p:sldId id="339" r:id="rId17"/>
    <p:sldId id="341" r:id="rId18"/>
    <p:sldId id="342" r:id="rId19"/>
    <p:sldId id="343" r:id="rId20"/>
    <p:sldId id="344" r:id="rId21"/>
    <p:sldId id="364" r:id="rId22"/>
    <p:sldId id="345" r:id="rId23"/>
    <p:sldId id="347" r:id="rId24"/>
    <p:sldId id="348" r:id="rId25"/>
    <p:sldId id="349" r:id="rId26"/>
    <p:sldId id="361" r:id="rId27"/>
    <p:sldId id="272" r:id="rId28"/>
    <p:sldId id="351" r:id="rId29"/>
    <p:sldId id="350" r:id="rId30"/>
    <p:sldId id="352" r:id="rId31"/>
    <p:sldId id="353" r:id="rId32"/>
    <p:sldId id="324" r:id="rId33"/>
    <p:sldId id="354" r:id="rId34"/>
    <p:sldId id="355" r:id="rId35"/>
    <p:sldId id="356" r:id="rId36"/>
    <p:sldId id="362" r:id="rId37"/>
    <p:sldId id="363" r:id="rId38"/>
    <p:sldId id="357" r:id="rId39"/>
    <p:sldId id="358" r:id="rId40"/>
  </p:sldIdLst>
  <p:sldSz cx="9144000" cy="6858000" type="screen4x3"/>
  <p:notesSz cx="6858000" cy="9144000"/>
  <p:embeddedFontLst>
    <p:embeddedFont>
      <p:font typeface="Book Antiqua" panose="02040602050305030304" pitchFamily="18" charset="0"/>
      <p:regular r:id="rId43"/>
      <p:bold r:id="rId44"/>
      <p:italic r:id="rId45"/>
      <p:boldItalic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endor Notes" id="{2963E63E-9EB6-4F1A-BA1C-B7A613DB634D}">
          <p14:sldIdLst>
            <p14:sldId id="256"/>
            <p14:sldId id="359"/>
            <p14:sldId id="257"/>
            <p14:sldId id="334"/>
            <p14:sldId id="330"/>
            <p14:sldId id="331"/>
            <p14:sldId id="332"/>
            <p14:sldId id="333"/>
            <p14:sldId id="360"/>
            <p14:sldId id="327"/>
            <p14:sldId id="346"/>
            <p14:sldId id="335"/>
            <p14:sldId id="338"/>
            <p14:sldId id="337"/>
            <p14:sldId id="339"/>
            <p14:sldId id="341"/>
            <p14:sldId id="342"/>
            <p14:sldId id="343"/>
            <p14:sldId id="344"/>
            <p14:sldId id="364"/>
            <p14:sldId id="345"/>
            <p14:sldId id="347"/>
            <p14:sldId id="348"/>
            <p14:sldId id="349"/>
            <p14:sldId id="361"/>
          </p14:sldIdLst>
        </p14:section>
        <p14:section name="Template Slides" id="{EDDEA3F5-E0DB-4D0A-A681-008F4231C1F3}">
          <p14:sldIdLst>
            <p14:sldId id="272"/>
            <p14:sldId id="351"/>
            <p14:sldId id="350"/>
            <p14:sldId id="352"/>
            <p14:sldId id="353"/>
            <p14:sldId id="324"/>
            <p14:sldId id="354"/>
            <p14:sldId id="355"/>
            <p14:sldId id="356"/>
            <p14:sldId id="362"/>
            <p14:sldId id="363"/>
            <p14:sldId id="357"/>
            <p14:sldId id="358"/>
          </p14:sldIdLst>
        </p14:section>
      </p14:sectionLst>
    </p:ext>
    <p:ext uri="{EFAFB233-063F-42B5-8137-9DF3F51BA10A}">
      <p15:sldGuideLst xmlns:p15="http://schemas.microsoft.com/office/powerpoint/2012/main">
        <p15:guide id="1" orient="horz" pos="4032" userDrawn="1">
          <p15:clr>
            <a:srgbClr val="A4A3A4"/>
          </p15:clr>
        </p15:guide>
        <p15:guide id="2" pos="2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89937" autoAdjust="0"/>
  </p:normalViewPr>
  <p:slideViewPr>
    <p:cSldViewPr snapToGrid="0" snapToObjects="1">
      <p:cViewPr varScale="1">
        <p:scale>
          <a:sx n="73" d="100"/>
          <a:sy n="73" d="100"/>
        </p:scale>
        <p:origin x="972" y="60"/>
      </p:cViewPr>
      <p:guideLst>
        <p:guide orient="horz" pos="4032"/>
        <p:guide pos="264"/>
      </p:guideLst>
    </p:cSldViewPr>
  </p:slideViewPr>
  <p:outlineViewPr>
    <p:cViewPr>
      <p:scale>
        <a:sx n="33" d="100"/>
        <a:sy n="33" d="100"/>
      </p:scale>
      <p:origin x="0" y="-10656"/>
    </p:cViewPr>
  </p:outlineViewPr>
  <p:notesTextViewPr>
    <p:cViewPr>
      <p:scale>
        <a:sx n="3" d="2"/>
        <a:sy n="3" d="2"/>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5EE5FE9-0217-9E75-6DD4-4D5835943D30}"/>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B41D1F85-53FA-DC43-0789-EF94D0163068}"/>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F1185753-5177-A0AD-899E-7BA7F992A69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228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260F79FE-A9D1-38A9-C6F8-AA1F29871D3A}"/>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D484E73E-6DF4-9B96-2C70-694713370C54}"/>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300EC687-D6DE-3F85-8B9C-130EEC9E1EFC}"/>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924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A02B20B-1B39-2400-C8B1-C10F0A0ACF4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478A2E28-4591-C1F0-B6E5-5214190046CE}"/>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CDD863D5-3CCC-8AF4-4192-4711AD34E52B}"/>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137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14FCED0-5351-098B-37AF-61618A333515}"/>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F804C027-701B-638C-1D2C-9EC3D15540FF}"/>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2D51E25F-3B30-D2AC-B549-173F9D2BB8FD}"/>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12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0894D709-105A-9335-D908-814AFD7969B6}"/>
            </a:ext>
          </a:extLst>
        </p:cNvPr>
        <p:cNvGrpSpPr/>
        <p:nvPr/>
      </p:nvGrpSpPr>
      <p:grpSpPr>
        <a:xfrm>
          <a:off x="0" y="0"/>
          <a:ext cx="0" cy="0"/>
          <a:chOff x="0" y="0"/>
          <a:chExt cx="0" cy="0"/>
        </a:xfrm>
      </p:grpSpPr>
      <p:sp>
        <p:nvSpPr>
          <p:cNvPr id="260" name="Shape 260">
            <a:extLst>
              <a:ext uri="{FF2B5EF4-FFF2-40B4-BE49-F238E27FC236}">
                <a16:creationId xmlns:a16="http://schemas.microsoft.com/office/drawing/2014/main" id="{7CF1C5F4-C544-5EB1-52DC-C89CAEE78F01}"/>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a:extLst>
              <a:ext uri="{FF2B5EF4-FFF2-40B4-BE49-F238E27FC236}">
                <a16:creationId xmlns:a16="http://schemas.microsoft.com/office/drawing/2014/main" id="{46F4C702-DDA3-D226-0F91-6D0485A69E52}"/>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62" name="Shape 262">
            <a:extLst>
              <a:ext uri="{FF2B5EF4-FFF2-40B4-BE49-F238E27FC236}">
                <a16:creationId xmlns:a16="http://schemas.microsoft.com/office/drawing/2014/main" id="{131319B3-6E08-10AB-3310-07A626AE6C14}"/>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748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66DBB04-AF5B-1F94-BE75-B1532AE36710}"/>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222C5818-398F-B0CA-14DB-044C1856DE95}"/>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14F14379-1E52-ADE8-EE0A-A7639251FD88}"/>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4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5B970DE-D07C-228B-A48F-A904AA6C453B}"/>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EF454895-51DB-9ABC-EE8A-70BC95E7846E}"/>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6D6156E6-43EA-8BE7-9995-2AC60D79ED61}"/>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269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FBAB1B1-20B7-EDA1-A50C-C1F2F667D85C}"/>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9FC12ABF-3B86-6620-A6B6-06C72BA8EE61}"/>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F7F2A52E-BBCD-61EB-5D48-635318A9C8CB}"/>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928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1CECB8E-D4A5-1E28-C7E4-4F5589B999A5}"/>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6AA73564-C0D2-2E47-7751-87A687D9FB04}"/>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EC56BE7-FBF9-F11D-4E3A-D2D4FE30667C}"/>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45ACCBB-3A25-4C4D-5098-22B17AFF21AE}"/>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254BC857-408E-1735-107A-62EB45D74972}"/>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F33A9692-91CC-72FE-8EB2-655160E8065D}"/>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18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0B59A9D-C692-5E3D-CAA4-9F3702065F0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C9AC28FB-6424-8F4F-1398-1A676F9ECD9D}"/>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82FB3F01-710A-07D8-5DED-78C774901A87}"/>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18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454E13C-01BF-72B2-8989-19DD87870DAB}"/>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7BA329D5-1CBC-E90D-B8A7-D374D778A4E7}"/>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9832D862-336B-D548-BF07-93F4A62353CE}"/>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233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2149DBB-A2C6-A851-2023-EF786F46C90E}"/>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66711C72-CC3E-BC04-5DFA-E980F80B2456}"/>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01CFA0A1-E91C-132F-9C54-04403AE5F142}"/>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374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FB27AFA0-27FB-B4DC-2586-3E4989B90E19}"/>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562A02C6-1052-2139-DEFA-FF84044FC6E4}"/>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5CF771B5-D07C-EFEA-EA6C-6BC1758AD697}"/>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2A7F6F60-C105-3C4E-7E68-FE35591C91DE}"/>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2216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8F4B2212-6283-3B14-7D8F-818FBAD56F39}"/>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2099CCCD-8F4B-1235-906E-2412143CF61F}"/>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89169672-64A6-42D0-795D-422C5207FB22}"/>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FBC8F61E-B20C-539C-5680-83A8E06B075F}"/>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5395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339E9E15-E3F0-2A2D-4813-83AA6F889F5D}"/>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FAA905FA-1B8E-1D87-C735-6A5782072306}"/>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3B14FE30-407C-408E-7475-DB59AA448F83}"/>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55098344-C79E-8314-BD4A-675FAFE9411C}"/>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2130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F6D48AB0-21DB-138F-E773-A8B2A6ABDE77}"/>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9AAE5688-6122-0F86-83E5-6FAB79824223}"/>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C5B34C2C-865D-36A3-CAE6-01FEABA697AA}"/>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428961D4-9650-67B8-FB55-7C6C02C72817}"/>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1543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1E263AD-6FCE-377D-3A81-E1BB70A10F3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ED2C2D81-C543-5647-7658-F192283E72AA}"/>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8FA686C-CF86-788C-1EA9-02B74C651998}"/>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93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F9E52D9E-6B88-D2A2-B151-6C2E151530EC}"/>
            </a:ext>
          </a:extLst>
        </p:cNvPr>
        <p:cNvGrpSpPr/>
        <p:nvPr/>
      </p:nvGrpSpPr>
      <p:grpSpPr>
        <a:xfrm>
          <a:off x="0" y="0"/>
          <a:ext cx="0" cy="0"/>
          <a:chOff x="0" y="0"/>
          <a:chExt cx="0" cy="0"/>
        </a:xfrm>
      </p:grpSpPr>
      <p:sp>
        <p:nvSpPr>
          <p:cNvPr id="260" name="Shape 260">
            <a:extLst>
              <a:ext uri="{FF2B5EF4-FFF2-40B4-BE49-F238E27FC236}">
                <a16:creationId xmlns:a16="http://schemas.microsoft.com/office/drawing/2014/main" id="{A9CA161C-904C-5C03-CE44-B419FBDBD842}"/>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a:extLst>
              <a:ext uri="{FF2B5EF4-FFF2-40B4-BE49-F238E27FC236}">
                <a16:creationId xmlns:a16="http://schemas.microsoft.com/office/drawing/2014/main" id="{53B75640-F603-2F54-3357-9F88D0E8B184}"/>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62" name="Shape 262">
            <a:extLst>
              <a:ext uri="{FF2B5EF4-FFF2-40B4-BE49-F238E27FC236}">
                <a16:creationId xmlns:a16="http://schemas.microsoft.com/office/drawing/2014/main" id="{4CF24A12-3C53-5EA1-3D15-F1803E9D3589}"/>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2466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ACE33806-F482-9A93-514F-EAC7F8B91750}"/>
            </a:ext>
          </a:extLst>
        </p:cNvPr>
        <p:cNvGrpSpPr/>
        <p:nvPr/>
      </p:nvGrpSpPr>
      <p:grpSpPr>
        <a:xfrm>
          <a:off x="0" y="0"/>
          <a:ext cx="0" cy="0"/>
          <a:chOff x="0" y="0"/>
          <a:chExt cx="0" cy="0"/>
        </a:xfrm>
      </p:grpSpPr>
      <p:sp>
        <p:nvSpPr>
          <p:cNvPr id="260" name="Shape 260">
            <a:extLst>
              <a:ext uri="{FF2B5EF4-FFF2-40B4-BE49-F238E27FC236}">
                <a16:creationId xmlns:a16="http://schemas.microsoft.com/office/drawing/2014/main" id="{06DE0D52-273D-933F-D20E-BA3F6AFC867D}"/>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a:extLst>
              <a:ext uri="{FF2B5EF4-FFF2-40B4-BE49-F238E27FC236}">
                <a16:creationId xmlns:a16="http://schemas.microsoft.com/office/drawing/2014/main" id="{2A0C6EBA-2D6A-B29E-6ABC-F84E7269E66D}"/>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62" name="Shape 262">
            <a:extLst>
              <a:ext uri="{FF2B5EF4-FFF2-40B4-BE49-F238E27FC236}">
                <a16:creationId xmlns:a16="http://schemas.microsoft.com/office/drawing/2014/main" id="{F7D2E817-4157-4580-048C-32D31795E955}"/>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292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FA0DCAD2-FBB2-A11A-F2B1-DD01B3CF5A32}"/>
            </a:ext>
          </a:extLst>
        </p:cNvPr>
        <p:cNvGrpSpPr/>
        <p:nvPr/>
      </p:nvGrpSpPr>
      <p:grpSpPr>
        <a:xfrm>
          <a:off x="0" y="0"/>
          <a:ext cx="0" cy="0"/>
          <a:chOff x="0" y="0"/>
          <a:chExt cx="0" cy="0"/>
        </a:xfrm>
      </p:grpSpPr>
      <p:sp>
        <p:nvSpPr>
          <p:cNvPr id="260" name="Shape 260">
            <a:extLst>
              <a:ext uri="{FF2B5EF4-FFF2-40B4-BE49-F238E27FC236}">
                <a16:creationId xmlns:a16="http://schemas.microsoft.com/office/drawing/2014/main" id="{924F3B1A-40F0-3C30-59DF-BCB035CC8424}"/>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a:extLst>
              <a:ext uri="{FF2B5EF4-FFF2-40B4-BE49-F238E27FC236}">
                <a16:creationId xmlns:a16="http://schemas.microsoft.com/office/drawing/2014/main" id="{45678442-E514-357D-B0F1-F7135252966C}"/>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62" name="Shape 262">
            <a:extLst>
              <a:ext uri="{FF2B5EF4-FFF2-40B4-BE49-F238E27FC236}">
                <a16:creationId xmlns:a16="http://schemas.microsoft.com/office/drawing/2014/main" id="{49A62AB9-BB69-CE1E-C919-B8D54F6F4980}"/>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698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6211306A-F2A6-B226-1641-1DBF691978AA}"/>
            </a:ext>
          </a:extLst>
        </p:cNvPr>
        <p:cNvGrpSpPr/>
        <p:nvPr/>
      </p:nvGrpSpPr>
      <p:grpSpPr>
        <a:xfrm>
          <a:off x="0" y="0"/>
          <a:ext cx="0" cy="0"/>
          <a:chOff x="0" y="0"/>
          <a:chExt cx="0" cy="0"/>
        </a:xfrm>
      </p:grpSpPr>
      <p:sp>
        <p:nvSpPr>
          <p:cNvPr id="260" name="Shape 260">
            <a:extLst>
              <a:ext uri="{FF2B5EF4-FFF2-40B4-BE49-F238E27FC236}">
                <a16:creationId xmlns:a16="http://schemas.microsoft.com/office/drawing/2014/main" id="{DA72DDC6-97B1-4531-5605-25E49B007A10}"/>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a:extLst>
              <a:ext uri="{FF2B5EF4-FFF2-40B4-BE49-F238E27FC236}">
                <a16:creationId xmlns:a16="http://schemas.microsoft.com/office/drawing/2014/main" id="{67006869-E9ED-D747-7889-9FAB42432ABB}"/>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1200" b="0" i="0" u="none" strike="noStrike" cap="none" dirty="0">
              <a:solidFill>
                <a:schemeClr val="dk1"/>
              </a:solidFill>
              <a:latin typeface="Arial"/>
              <a:ea typeface="Arial"/>
              <a:cs typeface="Arial"/>
              <a:sym typeface="Arial"/>
            </a:endParaRPr>
          </a:p>
        </p:txBody>
      </p:sp>
      <p:sp>
        <p:nvSpPr>
          <p:cNvPr id="262" name="Shape 262">
            <a:extLst>
              <a:ext uri="{FF2B5EF4-FFF2-40B4-BE49-F238E27FC236}">
                <a16:creationId xmlns:a16="http://schemas.microsoft.com/office/drawing/2014/main" id="{C474DE7D-63F8-4A0E-412A-E997E4755C82}"/>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469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69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730159E-C456-F158-C367-CC080C41E94F}"/>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CC2F9689-6080-7956-C78A-6514EC8F7D4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2DC04BA-D35A-5A38-9A2E-0FACAF382C9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693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2" name="Shape 14">
            <a:extLst>
              <a:ext uri="{FF2B5EF4-FFF2-40B4-BE49-F238E27FC236}">
                <a16:creationId xmlns:a16="http://schemas.microsoft.com/office/drawing/2014/main" id="{57072B50-169B-C171-CEAE-0093C3F5B411}"/>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5" name="Shape 14">
            <a:extLst>
              <a:ext uri="{FF2B5EF4-FFF2-40B4-BE49-F238E27FC236}">
                <a16:creationId xmlns:a16="http://schemas.microsoft.com/office/drawing/2014/main" id="{FC60D7C3-359F-5225-D027-14FCC75FDF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0278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Shape 14">
            <a:extLst>
              <a:ext uri="{FF2B5EF4-FFF2-40B4-BE49-F238E27FC236}">
                <a16:creationId xmlns:a16="http://schemas.microsoft.com/office/drawing/2014/main" id="{03A42BFE-1423-D48D-25BD-193BC3CDCC1F}"/>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64872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CBDB2D8-16D4-CEA9-FAF7-C496EA08069E}"/>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18022822-7C98-19BA-DBE9-2D0BAA492DFA}"/>
              </a:ext>
            </a:extLst>
          </p:cNvPr>
          <p:cNvPicPr>
            <a:picLocks noChangeAspect="1"/>
          </p:cNvPicPr>
          <p:nvPr userDrawn="1"/>
        </p:nvPicPr>
        <p:blipFill>
          <a:blip r:embed="rId2"/>
          <a:stretch>
            <a:fillRect/>
          </a:stretch>
        </p:blipFill>
        <p:spPr>
          <a:xfrm>
            <a:off x="457200" y="6146489"/>
            <a:ext cx="705392" cy="565710"/>
          </a:xfrm>
          <a:prstGeom prst="rect">
            <a:avLst/>
          </a:prstGeom>
        </p:spPr>
      </p:pic>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hape 14">
            <a:extLst>
              <a:ext uri="{FF2B5EF4-FFF2-40B4-BE49-F238E27FC236}">
                <a16:creationId xmlns:a16="http://schemas.microsoft.com/office/drawing/2014/main" id="{17C114F5-C85F-1491-631E-4B8756868701}"/>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dirty="0"/>
              <a:t>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dirty="0"/>
              <a:t>Edit Master text styles</a:t>
            </a:r>
          </a:p>
        </p:txBody>
      </p:sp>
      <p:sp>
        <p:nvSpPr>
          <p:cNvPr id="2" name="Shape 14">
            <a:extLst>
              <a:ext uri="{FF2B5EF4-FFF2-40B4-BE49-F238E27FC236}">
                <a16:creationId xmlns:a16="http://schemas.microsoft.com/office/drawing/2014/main" id="{F200ED2A-977D-C261-CC20-745113997B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76906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5C4EBBE2-30EA-6958-9884-4E923ED92803}"/>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261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7682C8F3-738B-BAF8-8C54-3BB4BDF7276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6443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2" name="Shape 14">
            <a:extLst>
              <a:ext uri="{FF2B5EF4-FFF2-40B4-BE49-F238E27FC236}">
                <a16:creationId xmlns:a16="http://schemas.microsoft.com/office/drawing/2014/main" id="{86E906C6-A261-C194-ABB9-B3F4F47D477A}"/>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01121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2" name="Shape 14">
            <a:extLst>
              <a:ext uri="{FF2B5EF4-FFF2-40B4-BE49-F238E27FC236}">
                <a16:creationId xmlns:a16="http://schemas.microsoft.com/office/drawing/2014/main" id="{6D2100BD-732A-62B7-19A0-ED108F27258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88509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5" name="Shape 14">
            <a:extLst>
              <a:ext uri="{FF2B5EF4-FFF2-40B4-BE49-F238E27FC236}">
                <a16:creationId xmlns:a16="http://schemas.microsoft.com/office/drawing/2014/main" id="{162F4118-6A0F-E2BE-1DDA-DA19553254F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660428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6B99CB1-718E-D939-8AFA-3B9B71BC816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pic>
        <p:nvPicPr>
          <p:cNvPr id="4" name="Picture 3">
            <a:extLst>
              <a:ext uri="{FF2B5EF4-FFF2-40B4-BE49-F238E27FC236}">
                <a16:creationId xmlns:a16="http://schemas.microsoft.com/office/drawing/2014/main" id="{6AA74238-B139-F5B0-6A4A-9FD98E04998A}"/>
              </a:ext>
            </a:extLst>
          </p:cNvPr>
          <p:cNvPicPr>
            <a:picLocks noChangeAspect="1"/>
          </p:cNvPicPr>
          <p:nvPr userDrawn="1"/>
        </p:nvPicPr>
        <p:blipFill>
          <a:blip r:embed="rId4"/>
          <a:stretch>
            <a:fillRect/>
          </a:stretch>
        </p:blipFill>
        <p:spPr>
          <a:xfrm>
            <a:off x="457200" y="6146489"/>
            <a:ext cx="705392" cy="565710"/>
          </a:xfrm>
          <a:prstGeom prst="rect">
            <a:avLst/>
          </a:prstGeom>
        </p:spPr>
      </p:pic>
      <p:sp>
        <p:nvSpPr>
          <p:cNvPr id="5" name="Copyright">
            <a:extLst>
              <a:ext uri="{FF2B5EF4-FFF2-40B4-BE49-F238E27FC236}">
                <a16:creationId xmlns:a16="http://schemas.microsoft.com/office/drawing/2014/main" id="{2F42F172-F36A-8817-4B38-3E737783E056}"/>
              </a:ext>
            </a:extLst>
          </p:cNvPr>
          <p:cNvSpPr txBox="1"/>
          <p:nvPr userDrawn="1"/>
        </p:nvSpPr>
        <p:spPr>
          <a:xfrm>
            <a:off x="1090744"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6" name="Copyright">
            <a:extLst>
              <a:ext uri="{FF2B5EF4-FFF2-40B4-BE49-F238E27FC236}">
                <a16:creationId xmlns:a16="http://schemas.microsoft.com/office/drawing/2014/main" id="{7D5BE745-A6AB-D64C-71E6-2E743506F001}"/>
              </a:ext>
            </a:extLst>
          </p:cNvPr>
          <p:cNvSpPr txBox="1"/>
          <p:nvPr userDrawn="1"/>
        </p:nvSpPr>
        <p:spPr>
          <a:xfrm>
            <a:off x="5605536"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3EC799AB-B61C-EC9C-9FB6-1AC1A007852E}"/>
              </a:ext>
            </a:extLst>
          </p:cNvPr>
          <p:cNvPicPr>
            <a:picLocks noChangeAspect="1"/>
          </p:cNvPicPr>
          <p:nvPr userDrawn="1"/>
        </p:nvPicPr>
        <p:blipFill>
          <a:blip r:embed="rId12"/>
          <a:stretch>
            <a:fillRect/>
          </a:stretch>
        </p:blipFill>
        <p:spPr>
          <a:xfrm>
            <a:off x="457200" y="6146489"/>
            <a:ext cx="705392" cy="565710"/>
          </a:xfrm>
          <a:prstGeom prst="rect">
            <a:avLst/>
          </a:prstGeom>
        </p:spPr>
      </p:pic>
      <p:sp>
        <p:nvSpPr>
          <p:cNvPr id="7" name="Copyright">
            <a:extLst>
              <a:ext uri="{FF2B5EF4-FFF2-40B4-BE49-F238E27FC236}">
                <a16:creationId xmlns:a16="http://schemas.microsoft.com/office/drawing/2014/main" id="{CBBD624A-2A52-92C4-2E13-2C07163D560E}"/>
              </a:ext>
            </a:extLst>
          </p:cNvPr>
          <p:cNvSpPr txBox="1"/>
          <p:nvPr userDrawn="1"/>
        </p:nvSpPr>
        <p:spPr>
          <a:xfrm>
            <a:off x="1103815"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8" name="Copyright">
            <a:extLst>
              <a:ext uri="{FF2B5EF4-FFF2-40B4-BE49-F238E27FC236}">
                <a16:creationId xmlns:a16="http://schemas.microsoft.com/office/drawing/2014/main" id="{8C9CD9C4-F014-A409-5B40-178D36588E08}"/>
              </a:ext>
            </a:extLst>
          </p:cNvPr>
          <p:cNvSpPr txBox="1"/>
          <p:nvPr userDrawn="1"/>
        </p:nvSpPr>
        <p:spPr>
          <a:xfrm>
            <a:off x="5547134"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
        <p:nvSpPr>
          <p:cNvPr id="2" name="Shape 14">
            <a:extLst>
              <a:ext uri="{FF2B5EF4-FFF2-40B4-BE49-F238E27FC236}">
                <a16:creationId xmlns:a16="http://schemas.microsoft.com/office/drawing/2014/main" id="{CE0B5B1C-8858-43DC-BD75-C546F473877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5" name="TextBox 4">
            <a:extLst>
              <a:ext uri="{FF2B5EF4-FFF2-40B4-BE49-F238E27FC236}">
                <a16:creationId xmlns:a16="http://schemas.microsoft.com/office/drawing/2014/main" id="{7169D7E5-8D5C-61DA-1B8F-E5EFEE53DF94}"/>
              </a:ext>
            </a:extLst>
          </p:cNvPr>
          <p:cNvSpPr txBox="1"/>
          <p:nvPr userDrawn="1"/>
        </p:nvSpPr>
        <p:spPr>
          <a:xfrm>
            <a:off x="457200" y="66551"/>
            <a:ext cx="6090129" cy="307777"/>
          </a:xfrm>
          <a:prstGeom prst="rect">
            <a:avLst/>
          </a:prstGeom>
          <a:noFill/>
        </p:spPr>
        <p:txBody>
          <a:bodyPr wrap="none" rtlCol="0">
            <a:spAutoFit/>
          </a:bodyPr>
          <a:lstStyle/>
          <a:p>
            <a:r>
              <a:rPr lang="en-US" b="1" dirty="0">
                <a:solidFill>
                  <a:schemeClr val="accent1"/>
                </a:solidFill>
              </a:rPr>
              <a:t>PTP5.101: Programmer’s Mindset: Problem Solving and Programming</a:t>
            </a:r>
          </a:p>
        </p:txBody>
      </p:sp>
    </p:spTree>
  </p:cSld>
  <p:clrMap bg1="lt1" tx1="dk1" bg2="dk2" tx2="lt2" accent1="accent1" accent2="accent2" accent3="accent3" accent4="accent4" accent5="accent5" accent6="accent6" hlink="hlink" folHlink="folHlink"/>
  <p:sldLayoutIdLst>
    <p:sldLayoutId id="2147483649" r:id="rId1"/>
    <p:sldLayoutId id="2147483676" r:id="rId2"/>
    <p:sldLayoutId id="2147483677" r:id="rId3"/>
    <p:sldLayoutId id="2147483678" r:id="rId4"/>
    <p:sldLayoutId id="2147483679" r:id="rId5"/>
    <p:sldLayoutId id="2147483671" r:id="rId6"/>
    <p:sldLayoutId id="2147483673" r:id="rId7"/>
    <p:sldLayoutId id="2147483670" r:id="rId8"/>
    <p:sldLayoutId id="2147483669" r:id="rId9"/>
    <p:sldLayoutId id="214748365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9" name="Title 1">
            <a:extLst>
              <a:ext uri="{FF2B5EF4-FFF2-40B4-BE49-F238E27FC236}">
                <a16:creationId xmlns:a16="http://schemas.microsoft.com/office/drawing/2014/main" id="{EF3320E2-C54F-408D-B51D-2B0EF2BEA88A}"/>
              </a:ext>
            </a:extLst>
          </p:cNvPr>
          <p:cNvSpPr>
            <a:spLocks noGrp="1"/>
          </p:cNvSpPr>
          <p:nvPr>
            <p:ph type="ctrTitle"/>
          </p:nvPr>
        </p:nvSpPr>
        <p:spPr>
          <a:xfrm>
            <a:off x="685800" y="762000"/>
            <a:ext cx="7772400" cy="2838451"/>
          </a:xfrm>
        </p:spPr>
        <p:txBody>
          <a:bodyPr/>
          <a:lstStyle/>
          <a:p>
            <a:r>
              <a:rPr lang="en-US" dirty="0"/>
              <a:t>MODULE 2:</a:t>
            </a:r>
            <a:br>
              <a:rPr lang="en-US" dirty="0"/>
            </a:br>
            <a:r>
              <a:rPr lang="en-US" sz="3200" dirty="0"/>
              <a:t>Algorithm, Pseudocode, and Flowchart</a:t>
            </a:r>
            <a:endParaRPr lang="en-US" dirty="0"/>
          </a:p>
        </p:txBody>
      </p:sp>
      <p:sp>
        <p:nvSpPr>
          <p:cNvPr id="10" name="Subtitle 1">
            <a:extLst>
              <a:ext uri="{FF2B5EF4-FFF2-40B4-BE49-F238E27FC236}">
                <a16:creationId xmlns:a16="http://schemas.microsoft.com/office/drawing/2014/main" id="{62B19C9B-D4C0-40C0-8D21-871B1ACD99BF}"/>
              </a:ext>
            </a:extLst>
          </p:cNvPr>
          <p:cNvSpPr>
            <a:spLocks noGrp="1"/>
          </p:cNvSpPr>
          <p:nvPr>
            <p:ph type="subTitle" idx="1"/>
          </p:nvPr>
        </p:nvSpPr>
        <p:spPr>
          <a:xfrm>
            <a:off x="674687" y="3962400"/>
            <a:ext cx="7794625" cy="1752600"/>
          </a:xfrm>
        </p:spPr>
        <p:txBody>
          <a:bodyPr>
            <a:noAutofit/>
          </a:bodyPr>
          <a:lstStyle/>
          <a:p>
            <a:endParaRPr lang="en-US" dirty="0"/>
          </a:p>
          <a:p>
            <a:r>
              <a:rPr lang="en-US" b="1" dirty="0">
                <a:solidFill>
                  <a:schemeClr val="accent1"/>
                </a:solidFill>
              </a:rPr>
              <a:t>PTP5.101: Programmer's Mindset: Problem Solving and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Pseudocode</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dirty="0"/>
              <a:t>Pseudocode is another program analysis tool that is used for planning program logic.</a:t>
            </a:r>
          </a:p>
          <a:p>
            <a:pPr marL="285750" indent="-285750" algn="just">
              <a:spcBef>
                <a:spcPts val="1200"/>
              </a:spcBef>
            </a:pPr>
            <a:r>
              <a:rPr lang="en-US" sz="2000" dirty="0"/>
              <a:t>"Pseudo" means imitation or false</a:t>
            </a:r>
          </a:p>
          <a:p>
            <a:pPr marL="285750" indent="-285750" algn="just">
              <a:spcBef>
                <a:spcPts val="1200"/>
              </a:spcBef>
            </a:pPr>
            <a:r>
              <a:rPr lang="en-US" sz="2000" dirty="0"/>
              <a:t>"Code" refers to the instructions written in a programming language.</a:t>
            </a:r>
          </a:p>
          <a:p>
            <a:pPr marL="285750" indent="-285750" algn="just">
              <a:spcBef>
                <a:spcPts val="1200"/>
              </a:spcBef>
            </a:pPr>
            <a:r>
              <a:rPr lang="en-US" sz="2000" dirty="0"/>
              <a:t>Pseudocode is a way to describe algorithms and program logic in a language-agnostic format that resembles structured human language.</a:t>
            </a:r>
          </a:p>
          <a:p>
            <a:pPr marL="285750" indent="-285750" algn="just">
              <a:spcBef>
                <a:spcPts val="1200"/>
              </a:spcBef>
            </a:pPr>
            <a:r>
              <a:rPr lang="en-US" sz="2000" dirty="0"/>
              <a:t>It combines English words with programming structures, creating a readable blueprint for code.</a:t>
            </a:r>
          </a:p>
        </p:txBody>
      </p:sp>
      <p:sp>
        <p:nvSpPr>
          <p:cNvPr id="4" name="Slide Number Placeholder 3">
            <a:extLst>
              <a:ext uri="{FF2B5EF4-FFF2-40B4-BE49-F238E27FC236}">
                <a16:creationId xmlns:a16="http://schemas.microsoft.com/office/drawing/2014/main" id="{DBA3A54D-5697-66B7-B882-519D0D7B8CA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10</a:t>
            </a:fld>
            <a:endParaRPr lang="en-US" sz="900" dirty="0"/>
          </a:p>
        </p:txBody>
      </p:sp>
    </p:spTree>
    <p:extLst>
      <p:ext uri="{BB962C8B-B14F-4D97-AF65-F5344CB8AC3E}">
        <p14:creationId xmlns:p14="http://schemas.microsoft.com/office/powerpoint/2010/main" val="329302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6E911DD-683E-0D46-F880-B1E80B02A5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1788C-5202-7796-0BBC-4307EA73E7D9}"/>
              </a:ext>
            </a:extLst>
          </p:cNvPr>
          <p:cNvSpPr>
            <a:spLocks noGrp="1"/>
          </p:cNvSpPr>
          <p:nvPr>
            <p:ph type="title"/>
          </p:nvPr>
        </p:nvSpPr>
        <p:spPr/>
        <p:txBody>
          <a:bodyPr/>
          <a:lstStyle/>
          <a:p>
            <a:r>
              <a:rPr lang="en-US" dirty="0"/>
              <a:t>Common Control Structures</a:t>
            </a:r>
          </a:p>
        </p:txBody>
      </p:sp>
      <p:sp>
        <p:nvSpPr>
          <p:cNvPr id="3" name="Text Placeholder 2">
            <a:extLst>
              <a:ext uri="{FF2B5EF4-FFF2-40B4-BE49-F238E27FC236}">
                <a16:creationId xmlns:a16="http://schemas.microsoft.com/office/drawing/2014/main" id="{77F598FB-B769-80A5-BC67-FEF1C883BE81}"/>
              </a:ext>
            </a:extLst>
          </p:cNvPr>
          <p:cNvSpPr>
            <a:spLocks noGrp="1"/>
          </p:cNvSpPr>
          <p:nvPr>
            <p:ph sz="quarter" idx="13"/>
          </p:nvPr>
        </p:nvSpPr>
        <p:spPr>
          <a:xfrm>
            <a:off x="457200" y="1407885"/>
            <a:ext cx="8229600" cy="4525963"/>
          </a:xfrm>
        </p:spPr>
        <p:txBody>
          <a:bodyPr/>
          <a:lstStyle/>
          <a:p>
            <a:pPr marL="285750" indent="-285750" algn="just">
              <a:spcBef>
                <a:spcPts val="1200"/>
              </a:spcBef>
            </a:pPr>
            <a:r>
              <a:rPr lang="en-US" sz="2000" dirty="0"/>
              <a:t>Common Control Structures in Pseudocode</a:t>
            </a:r>
          </a:p>
          <a:p>
            <a:pPr marL="285750" indent="-285750" algn="just">
              <a:spcBef>
                <a:spcPts val="1200"/>
              </a:spcBef>
            </a:pPr>
            <a:r>
              <a:rPr lang="en-US" sz="2000" b="1" dirty="0"/>
              <a:t>Sequential Flow:</a:t>
            </a:r>
            <a:r>
              <a:rPr lang="en-US" sz="2000" dirty="0"/>
              <a:t> Execute instructions one after another.</a:t>
            </a:r>
          </a:p>
          <a:p>
            <a:pPr marL="772668" lvl="1" indent="-285750" algn="just">
              <a:spcBef>
                <a:spcPts val="1200"/>
              </a:spcBef>
            </a:pPr>
            <a:r>
              <a:rPr lang="en-US" sz="2000" dirty="0"/>
              <a:t>Example:</a:t>
            </a:r>
          </a:p>
          <a:p>
            <a:pPr marL="1172718" lvl="2" indent="-285750" algn="just">
              <a:spcBef>
                <a:spcPts val="1200"/>
              </a:spcBef>
            </a:pPr>
            <a:r>
              <a:rPr lang="en-US" sz="2000" dirty="0"/>
              <a:t>SET a = 5</a:t>
            </a:r>
          </a:p>
          <a:p>
            <a:pPr marL="1172718" lvl="2" indent="-285750" algn="just">
              <a:spcBef>
                <a:spcPts val="1200"/>
              </a:spcBef>
            </a:pPr>
            <a:r>
              <a:rPr lang="en-US" sz="2000" dirty="0"/>
              <a:t>SET b = 10</a:t>
            </a:r>
          </a:p>
          <a:p>
            <a:pPr marL="1172718" lvl="2" indent="-285750" algn="just">
              <a:spcBef>
                <a:spcPts val="1200"/>
              </a:spcBef>
            </a:pPr>
            <a:r>
              <a:rPr lang="en-US" sz="2000" dirty="0"/>
              <a:t>DISPLAY a + b</a:t>
            </a:r>
          </a:p>
          <a:p>
            <a:pPr marL="285750" indent="-285750" algn="just">
              <a:spcBef>
                <a:spcPts val="1200"/>
              </a:spcBef>
            </a:pPr>
            <a:r>
              <a:rPr lang="en-US" sz="2000" b="1" dirty="0"/>
              <a:t>Decision Structures (If-Else): </a:t>
            </a:r>
            <a:r>
              <a:rPr lang="en-US" sz="2000" dirty="0"/>
              <a:t>Direct the flow based on conditions.</a:t>
            </a:r>
          </a:p>
          <a:p>
            <a:pPr marL="285750" indent="-285750" algn="just">
              <a:spcBef>
                <a:spcPts val="1200"/>
              </a:spcBef>
            </a:pPr>
            <a:r>
              <a:rPr lang="en-US" sz="2000" b="1" dirty="0"/>
              <a:t>Repetition Structures (Loops):</a:t>
            </a:r>
            <a:r>
              <a:rPr lang="en-US" sz="2000" dirty="0"/>
              <a:t> Include structures like FOR, WHILE, and REPEAT UNTIL.</a:t>
            </a:r>
          </a:p>
          <a:p>
            <a:pPr marL="285750" indent="-285750" algn="just">
              <a:spcBef>
                <a:spcPts val="1200"/>
              </a:spcBef>
            </a:pPr>
            <a:r>
              <a:rPr lang="en-US" sz="2000" b="1" dirty="0"/>
              <a:t>Function Calls:</a:t>
            </a:r>
            <a:r>
              <a:rPr lang="en-US" sz="2000" dirty="0"/>
              <a:t> Invoke reusable functions or procedures for modular code.</a:t>
            </a:r>
          </a:p>
        </p:txBody>
      </p:sp>
      <p:sp>
        <p:nvSpPr>
          <p:cNvPr id="4" name="Slide Number Placeholder 3">
            <a:extLst>
              <a:ext uri="{FF2B5EF4-FFF2-40B4-BE49-F238E27FC236}">
                <a16:creationId xmlns:a16="http://schemas.microsoft.com/office/drawing/2014/main" id="{AE1224C0-44A8-C666-E735-D038629DDB38}"/>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11</a:t>
            </a:fld>
            <a:endParaRPr lang="en-US" sz="900" dirty="0"/>
          </a:p>
        </p:txBody>
      </p:sp>
    </p:spTree>
    <p:extLst>
      <p:ext uri="{BB962C8B-B14F-4D97-AF65-F5344CB8AC3E}">
        <p14:creationId xmlns:p14="http://schemas.microsoft.com/office/powerpoint/2010/main" val="33627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448F9314-18A1-E5FF-08CC-CB871C624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F4CA0-CD1F-FB13-D715-1D55A55D1DBD}"/>
              </a:ext>
            </a:extLst>
          </p:cNvPr>
          <p:cNvSpPr>
            <a:spLocks noGrp="1"/>
          </p:cNvSpPr>
          <p:nvPr>
            <p:ph type="title"/>
          </p:nvPr>
        </p:nvSpPr>
        <p:spPr/>
        <p:txBody>
          <a:bodyPr/>
          <a:lstStyle/>
          <a:p>
            <a:r>
              <a:rPr lang="en-US" dirty="0"/>
              <a:t>Purpose of Pseudocode</a:t>
            </a:r>
          </a:p>
        </p:txBody>
      </p:sp>
      <p:sp>
        <p:nvSpPr>
          <p:cNvPr id="3" name="Text Placeholder 2">
            <a:extLst>
              <a:ext uri="{FF2B5EF4-FFF2-40B4-BE49-F238E27FC236}">
                <a16:creationId xmlns:a16="http://schemas.microsoft.com/office/drawing/2014/main" id="{D1B9AA31-783F-854A-DBD2-5E431E21D5DB}"/>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Planning:</a:t>
            </a:r>
            <a:r>
              <a:rPr lang="en-US" sz="2000" dirty="0"/>
              <a:t> Helps to outline and structure algorithms before coding.</a:t>
            </a:r>
          </a:p>
          <a:p>
            <a:pPr marL="285750" indent="-285750" algn="just">
              <a:spcBef>
                <a:spcPts val="1200"/>
              </a:spcBef>
            </a:pPr>
            <a:r>
              <a:rPr lang="en-US" sz="2000" b="1" dirty="0"/>
              <a:t>Communication:</a:t>
            </a:r>
            <a:r>
              <a:rPr lang="en-US" sz="2000" dirty="0"/>
              <a:t> Allows developers to explain algorithms in a simple, readable way.</a:t>
            </a:r>
          </a:p>
          <a:p>
            <a:pPr marL="285750" indent="-285750" algn="just">
              <a:spcBef>
                <a:spcPts val="1200"/>
              </a:spcBef>
            </a:pPr>
            <a:r>
              <a:rPr lang="en-US" sz="2000" b="1" dirty="0"/>
              <a:t>Problem Solving:</a:t>
            </a:r>
            <a:r>
              <a:rPr lang="en-US" sz="2000" dirty="0"/>
              <a:t> Aids in logically solving a problem by breaking it down into steps.</a:t>
            </a:r>
          </a:p>
          <a:p>
            <a:pPr marL="285750" indent="-285750" algn="just">
              <a:spcBef>
                <a:spcPts val="1200"/>
              </a:spcBef>
            </a:pPr>
            <a:r>
              <a:rPr lang="en-US" sz="2000" b="1" dirty="0"/>
              <a:t>Implementation Guide:</a:t>
            </a:r>
            <a:r>
              <a:rPr lang="en-US" sz="2000" dirty="0"/>
              <a:t> Serves as a preliminary version of the actual code, simplifying the coding phase.</a:t>
            </a:r>
          </a:p>
        </p:txBody>
      </p:sp>
      <p:sp>
        <p:nvSpPr>
          <p:cNvPr id="4" name="Slide Number Placeholder 3">
            <a:extLst>
              <a:ext uri="{FF2B5EF4-FFF2-40B4-BE49-F238E27FC236}">
                <a16:creationId xmlns:a16="http://schemas.microsoft.com/office/drawing/2014/main" id="{6883F8A1-8ED9-F782-2AFB-A206E0B5CDC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12</a:t>
            </a:fld>
            <a:endParaRPr lang="en-US" sz="900" dirty="0"/>
          </a:p>
        </p:txBody>
      </p:sp>
    </p:spTree>
    <p:extLst>
      <p:ext uri="{BB962C8B-B14F-4D97-AF65-F5344CB8AC3E}">
        <p14:creationId xmlns:p14="http://schemas.microsoft.com/office/powerpoint/2010/main" val="256693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BB3432E-CC94-0A98-6000-4B6FF1734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6B38C-7A6A-042A-FE3C-3D113E50A53D}"/>
              </a:ext>
            </a:extLst>
          </p:cNvPr>
          <p:cNvSpPr>
            <a:spLocks noGrp="1"/>
          </p:cNvSpPr>
          <p:nvPr>
            <p:ph type="title"/>
          </p:nvPr>
        </p:nvSpPr>
        <p:spPr/>
        <p:txBody>
          <a:bodyPr/>
          <a:lstStyle/>
          <a:p>
            <a:r>
              <a:rPr lang="en-US" dirty="0"/>
              <a:t>Requirements of Pseudocode</a:t>
            </a:r>
          </a:p>
        </p:txBody>
      </p:sp>
      <p:sp>
        <p:nvSpPr>
          <p:cNvPr id="3" name="Text Placeholder 2">
            <a:extLst>
              <a:ext uri="{FF2B5EF4-FFF2-40B4-BE49-F238E27FC236}">
                <a16:creationId xmlns:a16="http://schemas.microsoft.com/office/drawing/2014/main" id="{1A756532-068E-1182-62E1-42C6FF8468D6}"/>
              </a:ext>
            </a:extLst>
          </p:cNvPr>
          <p:cNvSpPr>
            <a:spLocks noGrp="1"/>
          </p:cNvSpPr>
          <p:nvPr>
            <p:ph sz="quarter" idx="13"/>
          </p:nvPr>
        </p:nvSpPr>
        <p:spPr>
          <a:xfrm>
            <a:off x="457200" y="1463235"/>
            <a:ext cx="8229600" cy="4525963"/>
          </a:xfrm>
        </p:spPr>
        <p:txBody>
          <a:bodyPr/>
          <a:lstStyle/>
          <a:p>
            <a:pPr marL="285750" indent="-285750" algn="just">
              <a:spcBef>
                <a:spcPts val="1200"/>
              </a:spcBef>
            </a:pPr>
            <a:r>
              <a:rPr lang="en-US" sz="1800" b="1" dirty="0"/>
              <a:t>Clarity:</a:t>
            </a:r>
            <a:r>
              <a:rPr lang="en-US" sz="1800" dirty="0"/>
              <a:t> It should be easy for both programmers and non-programmers to understand.</a:t>
            </a:r>
          </a:p>
          <a:p>
            <a:pPr marL="285750" indent="-285750" algn="just">
              <a:spcBef>
                <a:spcPts val="1200"/>
              </a:spcBef>
            </a:pPr>
            <a:r>
              <a:rPr lang="en-US" sz="1800" b="1" dirty="0"/>
              <a:t>Abstraction:</a:t>
            </a:r>
            <a:r>
              <a:rPr lang="en-US" sz="1800" dirty="0"/>
              <a:t> Pseudocode abstracts away language-specific syntax while focusing on the core algorithm.</a:t>
            </a:r>
          </a:p>
          <a:p>
            <a:pPr marL="285750" indent="-285750" algn="just">
              <a:spcBef>
                <a:spcPts val="1200"/>
              </a:spcBef>
            </a:pPr>
            <a:r>
              <a:rPr lang="en-US" sz="1800" b="1" dirty="0"/>
              <a:t>Logic-Driven:</a:t>
            </a:r>
            <a:r>
              <a:rPr lang="en-US" sz="1800" dirty="0"/>
              <a:t> Emphasizes the flow of control and decision-making in the algorithm.</a:t>
            </a:r>
          </a:p>
          <a:p>
            <a:pPr marL="285750" indent="-285750" algn="just">
              <a:spcBef>
                <a:spcPts val="1200"/>
              </a:spcBef>
            </a:pPr>
            <a:r>
              <a:rPr lang="en-US" sz="1800" b="1" dirty="0"/>
              <a:t>Structured Approach:</a:t>
            </a:r>
            <a:r>
              <a:rPr lang="en-US" sz="1800" dirty="0"/>
              <a:t> Uses standard constructs like loops, conditionals, and functions to show logic flow.</a:t>
            </a:r>
          </a:p>
          <a:p>
            <a:pPr marL="285750" indent="-285750" algn="just">
              <a:spcBef>
                <a:spcPts val="1200"/>
              </a:spcBef>
            </a:pPr>
            <a:r>
              <a:rPr lang="en-US" sz="1800" b="1" dirty="0"/>
              <a:t>No Language Dependency:</a:t>
            </a:r>
            <a:r>
              <a:rPr lang="en-US" sz="1800" dirty="0"/>
              <a:t> Pseudocode should be written in plain language without relying on syntax of specific programming languages.</a:t>
            </a:r>
          </a:p>
          <a:p>
            <a:pPr marL="285750" indent="-285750" algn="just">
              <a:spcBef>
                <a:spcPts val="1200"/>
              </a:spcBef>
            </a:pPr>
            <a:r>
              <a:rPr lang="en-US" sz="1800" b="1" dirty="0"/>
              <a:t>No Syntax Rules:</a:t>
            </a:r>
            <a:r>
              <a:rPr lang="en-US" sz="1800" dirty="0"/>
              <a:t> There’s no strict rule for pseudocode syntax, but consistency in style is important.</a:t>
            </a:r>
          </a:p>
          <a:p>
            <a:pPr marL="285750" indent="-285750" algn="just">
              <a:spcBef>
                <a:spcPts val="1200"/>
              </a:spcBef>
            </a:pPr>
            <a:endParaRPr lang="en-US" sz="1800" dirty="0"/>
          </a:p>
        </p:txBody>
      </p:sp>
      <p:sp>
        <p:nvSpPr>
          <p:cNvPr id="4" name="Slide Number Placeholder 3">
            <a:extLst>
              <a:ext uri="{FF2B5EF4-FFF2-40B4-BE49-F238E27FC236}">
                <a16:creationId xmlns:a16="http://schemas.microsoft.com/office/drawing/2014/main" id="{9073F98A-096C-5A83-7089-939C9741481D}"/>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13</a:t>
            </a:fld>
            <a:endParaRPr lang="en-US" sz="900" dirty="0"/>
          </a:p>
        </p:txBody>
      </p:sp>
    </p:spTree>
    <p:extLst>
      <p:ext uri="{BB962C8B-B14F-4D97-AF65-F5344CB8AC3E}">
        <p14:creationId xmlns:p14="http://schemas.microsoft.com/office/powerpoint/2010/main" val="40756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A98105CA-303F-6484-9E26-688AA9ECF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4EC07-018E-1069-BC2C-B5CE17136D1B}"/>
              </a:ext>
            </a:extLst>
          </p:cNvPr>
          <p:cNvSpPr>
            <a:spLocks noGrp="1"/>
          </p:cNvSpPr>
          <p:nvPr>
            <p:ph type="title"/>
          </p:nvPr>
        </p:nvSpPr>
        <p:spPr/>
        <p:txBody>
          <a:bodyPr/>
          <a:lstStyle/>
          <a:p>
            <a:r>
              <a:rPr lang="en-US" dirty="0"/>
              <a:t>Basic Syntax and Conventions</a:t>
            </a:r>
          </a:p>
        </p:txBody>
      </p:sp>
      <p:sp>
        <p:nvSpPr>
          <p:cNvPr id="3" name="Text Placeholder 2">
            <a:extLst>
              <a:ext uri="{FF2B5EF4-FFF2-40B4-BE49-F238E27FC236}">
                <a16:creationId xmlns:a16="http://schemas.microsoft.com/office/drawing/2014/main" id="{3CB3F782-9B9F-7DEB-DCD1-20E475108BE4}"/>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Basic Keywords:</a:t>
            </a:r>
            <a:r>
              <a:rPr lang="en-US" sz="2000" dirty="0"/>
              <a:t> These are the fundamental keywords to indicate actions, operations, and structures.</a:t>
            </a:r>
          </a:p>
          <a:p>
            <a:pPr marL="285750" indent="-285750" algn="just">
              <a:spcBef>
                <a:spcPts val="1200"/>
              </a:spcBef>
            </a:pPr>
            <a:r>
              <a:rPr lang="en-US" sz="2000" b="1" dirty="0"/>
              <a:t>Variable Assignment:</a:t>
            </a:r>
          </a:p>
          <a:p>
            <a:pPr marL="772668" lvl="1" indent="-285750" algn="just">
              <a:spcBef>
                <a:spcPts val="1200"/>
              </a:spcBef>
            </a:pPr>
            <a:r>
              <a:rPr lang="en-US" sz="2000" dirty="0"/>
              <a:t>SET or LET: Used to assign values to variables.</a:t>
            </a:r>
          </a:p>
          <a:p>
            <a:pPr marL="772668" lvl="1" indent="-285750" algn="just">
              <a:spcBef>
                <a:spcPts val="1200"/>
              </a:spcBef>
            </a:pPr>
            <a:r>
              <a:rPr lang="en-US" sz="2000" dirty="0"/>
              <a:t>Example: SET total = 0</a:t>
            </a:r>
          </a:p>
          <a:p>
            <a:pPr marL="285750" indent="-285750" algn="just">
              <a:spcBef>
                <a:spcPts val="1200"/>
              </a:spcBef>
            </a:pPr>
            <a:r>
              <a:rPr lang="en-US" sz="2000" b="1" dirty="0"/>
              <a:t>Input/Output:</a:t>
            </a:r>
          </a:p>
          <a:p>
            <a:pPr marL="772668" lvl="1" indent="-285750" algn="just">
              <a:spcBef>
                <a:spcPts val="1200"/>
              </a:spcBef>
            </a:pPr>
            <a:r>
              <a:rPr lang="en-US" sz="2000" dirty="0"/>
              <a:t>INPUT or READ: For reading input from the user.</a:t>
            </a:r>
          </a:p>
          <a:p>
            <a:pPr marL="772668" lvl="1" indent="-285750" algn="just">
              <a:spcBef>
                <a:spcPts val="1200"/>
              </a:spcBef>
            </a:pPr>
            <a:r>
              <a:rPr lang="en-US" sz="2000" dirty="0"/>
              <a:t>Example: INPUT number</a:t>
            </a:r>
          </a:p>
          <a:p>
            <a:pPr marL="285750" indent="-285750" algn="just">
              <a:spcBef>
                <a:spcPts val="1200"/>
              </a:spcBef>
            </a:pPr>
            <a:r>
              <a:rPr lang="en-US" sz="2000" b="1" dirty="0"/>
              <a:t>DISPLAY or PRINT:</a:t>
            </a:r>
            <a:r>
              <a:rPr lang="en-US" sz="2000" dirty="0"/>
              <a:t> For displaying output to the user.</a:t>
            </a:r>
          </a:p>
          <a:p>
            <a:pPr marL="772668" lvl="1" indent="-285750" algn="just">
              <a:spcBef>
                <a:spcPts val="1200"/>
              </a:spcBef>
            </a:pPr>
            <a:r>
              <a:rPr lang="en-US" sz="2000" dirty="0"/>
              <a:t>Example: DISPLAY "The result is ", result</a:t>
            </a:r>
          </a:p>
        </p:txBody>
      </p:sp>
      <p:sp>
        <p:nvSpPr>
          <p:cNvPr id="4" name="Slide Number Placeholder 3">
            <a:extLst>
              <a:ext uri="{FF2B5EF4-FFF2-40B4-BE49-F238E27FC236}">
                <a16:creationId xmlns:a16="http://schemas.microsoft.com/office/drawing/2014/main" id="{2E81728C-7550-DCA8-F407-AFDF16497CE4}"/>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14</a:t>
            </a:fld>
            <a:endParaRPr lang="en-US" sz="900" dirty="0"/>
          </a:p>
        </p:txBody>
      </p:sp>
    </p:spTree>
    <p:extLst>
      <p:ext uri="{BB962C8B-B14F-4D97-AF65-F5344CB8AC3E}">
        <p14:creationId xmlns:p14="http://schemas.microsoft.com/office/powerpoint/2010/main" val="277012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900EC63A-559B-DE2F-0D62-C34574BB94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78FBC-26AF-8001-DE77-19106853C847}"/>
              </a:ext>
            </a:extLst>
          </p:cNvPr>
          <p:cNvSpPr>
            <a:spLocks noGrp="1"/>
          </p:cNvSpPr>
          <p:nvPr>
            <p:ph type="title"/>
          </p:nvPr>
        </p:nvSpPr>
        <p:spPr/>
        <p:txBody>
          <a:bodyPr/>
          <a:lstStyle/>
          <a:p>
            <a:r>
              <a:rPr lang="en-US" dirty="0"/>
              <a:t>Basic Syntax and Conventions</a:t>
            </a:r>
          </a:p>
        </p:txBody>
      </p:sp>
      <p:sp>
        <p:nvSpPr>
          <p:cNvPr id="3" name="Text Placeholder 2">
            <a:extLst>
              <a:ext uri="{FF2B5EF4-FFF2-40B4-BE49-F238E27FC236}">
                <a16:creationId xmlns:a16="http://schemas.microsoft.com/office/drawing/2014/main" id="{6A32A821-1A17-87BD-28A2-67B8DED8E023}"/>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Control Flow Keywords:</a:t>
            </a:r>
          </a:p>
          <a:p>
            <a:pPr marL="285750" indent="-285750" algn="just">
              <a:spcBef>
                <a:spcPts val="1200"/>
              </a:spcBef>
            </a:pPr>
            <a:r>
              <a:rPr lang="en-US" sz="2000" b="1" dirty="0"/>
              <a:t>Conditional Statements:</a:t>
            </a:r>
          </a:p>
          <a:p>
            <a:pPr marL="772668" lvl="1" indent="-285750" algn="just">
              <a:spcBef>
                <a:spcPts val="1200"/>
              </a:spcBef>
            </a:pPr>
            <a:r>
              <a:rPr lang="en-US" sz="2000" dirty="0"/>
              <a:t>IF, THEN, ELSE, ELSE IF, END IF: For decision-making.</a:t>
            </a:r>
          </a:p>
          <a:p>
            <a:pPr marL="772668" lvl="1" indent="-285750" algn="just">
              <a:spcBef>
                <a:spcPts val="1200"/>
              </a:spcBef>
            </a:pPr>
            <a:r>
              <a:rPr lang="en-US" sz="2000" dirty="0"/>
              <a:t>Example:</a:t>
            </a:r>
          </a:p>
          <a:p>
            <a:pPr marL="1172718" lvl="2" indent="-285750" algn="just">
              <a:spcBef>
                <a:spcPts val="1200"/>
              </a:spcBef>
            </a:pPr>
            <a:r>
              <a:rPr lang="en-US" sz="2000" dirty="0"/>
              <a:t>IF score &gt;= 50 THEN</a:t>
            </a:r>
          </a:p>
          <a:p>
            <a:pPr marL="0" indent="0" algn="just">
              <a:spcBef>
                <a:spcPts val="1200"/>
              </a:spcBef>
              <a:buNone/>
            </a:pPr>
            <a:r>
              <a:rPr lang="en-US" sz="2000" dirty="0"/>
              <a:t>		DISPLAY "Pass"</a:t>
            </a:r>
          </a:p>
          <a:p>
            <a:pPr marL="1172718" lvl="2" indent="-285750" algn="just">
              <a:spcBef>
                <a:spcPts val="1200"/>
              </a:spcBef>
            </a:pPr>
            <a:r>
              <a:rPr lang="en-US" sz="2000" dirty="0"/>
              <a:t>ELSE</a:t>
            </a:r>
          </a:p>
          <a:p>
            <a:pPr marL="0" indent="0" algn="just">
              <a:spcBef>
                <a:spcPts val="1200"/>
              </a:spcBef>
              <a:buNone/>
            </a:pPr>
            <a:r>
              <a:rPr lang="en-US" sz="2000" dirty="0"/>
              <a:t>		DISPLAY "Fail"</a:t>
            </a:r>
          </a:p>
          <a:p>
            <a:pPr marL="1172718" lvl="2" indent="-285750" algn="just">
              <a:spcBef>
                <a:spcPts val="1200"/>
              </a:spcBef>
            </a:pPr>
            <a:r>
              <a:rPr lang="en-US" sz="2000" dirty="0"/>
              <a:t>END IF</a:t>
            </a:r>
          </a:p>
        </p:txBody>
      </p:sp>
      <p:sp>
        <p:nvSpPr>
          <p:cNvPr id="4" name="Slide Number Placeholder 3">
            <a:extLst>
              <a:ext uri="{FF2B5EF4-FFF2-40B4-BE49-F238E27FC236}">
                <a16:creationId xmlns:a16="http://schemas.microsoft.com/office/drawing/2014/main" id="{614F3595-38CB-4E61-9C7F-E20BBCD4B1DB}"/>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15</a:t>
            </a:fld>
            <a:endParaRPr lang="en-US" sz="900" dirty="0"/>
          </a:p>
        </p:txBody>
      </p:sp>
    </p:spTree>
    <p:extLst>
      <p:ext uri="{BB962C8B-B14F-4D97-AF65-F5344CB8AC3E}">
        <p14:creationId xmlns:p14="http://schemas.microsoft.com/office/powerpoint/2010/main" val="288090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595477F9-D5D5-05C8-E516-B55F40BEC9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4F4FA-6D59-299D-0A2F-77CE45939C13}"/>
              </a:ext>
            </a:extLst>
          </p:cNvPr>
          <p:cNvSpPr>
            <a:spLocks noGrp="1"/>
          </p:cNvSpPr>
          <p:nvPr>
            <p:ph type="title"/>
          </p:nvPr>
        </p:nvSpPr>
        <p:spPr/>
        <p:txBody>
          <a:bodyPr/>
          <a:lstStyle/>
          <a:p>
            <a:r>
              <a:rPr lang="en-US" dirty="0"/>
              <a:t>Basic Syntax and Conventions</a:t>
            </a:r>
            <a:endParaRPr lang="en-US" sz="2800" dirty="0">
              <a:solidFill>
                <a:srgbClr val="FF0000"/>
              </a:solidFill>
            </a:endParaRPr>
          </a:p>
        </p:txBody>
      </p:sp>
      <p:sp>
        <p:nvSpPr>
          <p:cNvPr id="13" name="Content Placeholder 12">
            <a:extLst>
              <a:ext uri="{FF2B5EF4-FFF2-40B4-BE49-F238E27FC236}">
                <a16:creationId xmlns:a16="http://schemas.microsoft.com/office/drawing/2014/main" id="{D3CC0D40-3DEE-F78F-FF94-A969E1C04E61}"/>
              </a:ext>
            </a:extLst>
          </p:cNvPr>
          <p:cNvSpPr>
            <a:spLocks noGrp="1"/>
          </p:cNvSpPr>
          <p:nvPr>
            <p:ph sz="quarter" idx="13"/>
          </p:nvPr>
        </p:nvSpPr>
        <p:spPr>
          <a:xfrm>
            <a:off x="457200" y="1481138"/>
            <a:ext cx="4013200" cy="4322762"/>
          </a:xfrm>
        </p:spPr>
        <p:txBody>
          <a:bodyPr/>
          <a:lstStyle/>
          <a:p>
            <a:pPr marL="285750" indent="-285750" algn="just">
              <a:spcBef>
                <a:spcPts val="1200"/>
              </a:spcBef>
            </a:pPr>
            <a:r>
              <a:rPr lang="en-US" sz="1400" b="1" dirty="0"/>
              <a:t>Looping Statements:</a:t>
            </a:r>
          </a:p>
          <a:p>
            <a:pPr marL="285750" indent="-285750" algn="just">
              <a:spcBef>
                <a:spcPts val="1200"/>
              </a:spcBef>
            </a:pPr>
            <a:r>
              <a:rPr lang="en-US" sz="1400" b="1" dirty="0"/>
              <a:t>FOR, END FOR:</a:t>
            </a:r>
            <a:r>
              <a:rPr lang="en-US" sz="1400" dirty="0"/>
              <a:t> Used for a fixed number of iterations.</a:t>
            </a:r>
          </a:p>
          <a:p>
            <a:pPr marL="772668" lvl="1" indent="-285750" algn="just">
              <a:spcBef>
                <a:spcPts val="1200"/>
              </a:spcBef>
            </a:pPr>
            <a:r>
              <a:rPr lang="en-US" sz="1400" dirty="0"/>
              <a:t>Example:</a:t>
            </a:r>
          </a:p>
          <a:p>
            <a:pPr marL="1172718" lvl="2" indent="-285750" algn="just">
              <a:spcBef>
                <a:spcPts val="1200"/>
              </a:spcBef>
            </a:pPr>
            <a:r>
              <a:rPr lang="en-US" sz="1400" dirty="0"/>
              <a:t>FOR </a:t>
            </a:r>
            <a:r>
              <a:rPr lang="en-US" sz="1400" dirty="0" err="1"/>
              <a:t>i</a:t>
            </a:r>
            <a:r>
              <a:rPr lang="en-US" sz="1400" dirty="0"/>
              <a:t> = 1 TO 10</a:t>
            </a:r>
          </a:p>
          <a:p>
            <a:pPr marL="0" indent="0" algn="just">
              <a:spcBef>
                <a:spcPts val="1200"/>
              </a:spcBef>
              <a:buNone/>
            </a:pPr>
            <a:r>
              <a:rPr lang="en-US" sz="1400" dirty="0"/>
              <a:t>		DISPLAY </a:t>
            </a:r>
            <a:r>
              <a:rPr lang="en-US" sz="1400" dirty="0" err="1"/>
              <a:t>i</a:t>
            </a:r>
            <a:endParaRPr lang="en-US" sz="1400" dirty="0"/>
          </a:p>
          <a:p>
            <a:pPr marL="1172718" lvl="2" indent="-285750" algn="just">
              <a:spcBef>
                <a:spcPts val="1200"/>
              </a:spcBef>
            </a:pPr>
            <a:r>
              <a:rPr lang="en-US" sz="1400" dirty="0"/>
              <a:t>END FOR</a:t>
            </a:r>
          </a:p>
        </p:txBody>
      </p:sp>
      <p:sp>
        <p:nvSpPr>
          <p:cNvPr id="17" name="Content Placeholder 16">
            <a:extLst>
              <a:ext uri="{FF2B5EF4-FFF2-40B4-BE49-F238E27FC236}">
                <a16:creationId xmlns:a16="http://schemas.microsoft.com/office/drawing/2014/main" id="{125A7FC2-DD06-3969-7375-18E64948515B}"/>
              </a:ext>
            </a:extLst>
          </p:cNvPr>
          <p:cNvSpPr>
            <a:spLocks noGrp="1"/>
          </p:cNvSpPr>
          <p:nvPr>
            <p:ph sz="quarter" idx="15"/>
          </p:nvPr>
        </p:nvSpPr>
        <p:spPr>
          <a:xfrm>
            <a:off x="4673600" y="1481138"/>
            <a:ext cx="4013200" cy="4322762"/>
          </a:xfrm>
        </p:spPr>
        <p:txBody>
          <a:bodyPr/>
          <a:lstStyle/>
          <a:p>
            <a:pPr marL="285750" indent="-285750" algn="just">
              <a:spcBef>
                <a:spcPts val="1200"/>
              </a:spcBef>
            </a:pPr>
            <a:r>
              <a:rPr lang="en-US" sz="1400" b="1" dirty="0"/>
              <a:t>WHILE, END WHILE:</a:t>
            </a:r>
            <a:r>
              <a:rPr lang="en-US" sz="1400" dirty="0"/>
              <a:t> For loops based on a condition.</a:t>
            </a:r>
          </a:p>
          <a:p>
            <a:pPr marL="772668" lvl="1" indent="-285750" algn="just">
              <a:spcBef>
                <a:spcPts val="1200"/>
              </a:spcBef>
            </a:pPr>
            <a:r>
              <a:rPr lang="en-US" sz="1400" dirty="0"/>
              <a:t>Example:</a:t>
            </a:r>
          </a:p>
          <a:p>
            <a:pPr marL="1172718" lvl="2" indent="-285750" algn="just">
              <a:spcBef>
                <a:spcPts val="1200"/>
              </a:spcBef>
            </a:pPr>
            <a:r>
              <a:rPr lang="en-US" sz="1400" dirty="0"/>
              <a:t>WHILE counter &lt; 5</a:t>
            </a:r>
          </a:p>
          <a:p>
            <a:pPr marL="486918" lvl="1" indent="0" algn="just">
              <a:spcBef>
                <a:spcPts val="1200"/>
              </a:spcBef>
              <a:buNone/>
            </a:pPr>
            <a:r>
              <a:rPr lang="en-US" sz="1400" dirty="0"/>
              <a:t>	          DISPLAY counter</a:t>
            </a:r>
          </a:p>
          <a:p>
            <a:pPr marL="486918" lvl="1" indent="0" algn="just">
              <a:spcBef>
                <a:spcPts val="1200"/>
              </a:spcBef>
              <a:buNone/>
            </a:pPr>
            <a:r>
              <a:rPr lang="en-US" sz="1400" dirty="0"/>
              <a:t>	          SET counter = counter + 1</a:t>
            </a:r>
          </a:p>
          <a:p>
            <a:pPr marL="1172718" lvl="2" indent="-285750" algn="just">
              <a:spcBef>
                <a:spcPts val="1200"/>
              </a:spcBef>
            </a:pPr>
            <a:r>
              <a:rPr lang="en-US" sz="1400" dirty="0"/>
              <a:t>END WHILE</a:t>
            </a:r>
          </a:p>
        </p:txBody>
      </p:sp>
      <p:sp>
        <p:nvSpPr>
          <p:cNvPr id="3" name="Slide Number Placeholder 2">
            <a:extLst>
              <a:ext uri="{FF2B5EF4-FFF2-40B4-BE49-F238E27FC236}">
                <a16:creationId xmlns:a16="http://schemas.microsoft.com/office/drawing/2014/main" id="{0700FBDE-44C1-033C-1BE5-CB5F32175EBC}"/>
              </a:ext>
            </a:extLst>
          </p:cNvPr>
          <p:cNvSpPr>
            <a:spLocks noGrp="1"/>
          </p:cNvSpPr>
          <p:nvPr>
            <p:ph type="sldNum" idx="12"/>
          </p:nvPr>
        </p:nvSpPr>
        <p:spPr>
          <a:xfrm>
            <a:off x="8469311" y="113071"/>
            <a:ext cx="551783" cy="182879"/>
          </a:xfr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1296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47D8D16D-9FA8-4D75-A5DA-99017FF1E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4D904-1794-9AB9-F217-8E007C30FFFB}"/>
              </a:ext>
            </a:extLst>
          </p:cNvPr>
          <p:cNvSpPr>
            <a:spLocks noGrp="1"/>
          </p:cNvSpPr>
          <p:nvPr>
            <p:ph type="title"/>
          </p:nvPr>
        </p:nvSpPr>
        <p:spPr/>
        <p:txBody>
          <a:bodyPr/>
          <a:lstStyle/>
          <a:p>
            <a:r>
              <a:rPr lang="en-US" dirty="0"/>
              <a:t>Basic Syntax and Conventions</a:t>
            </a:r>
          </a:p>
        </p:txBody>
      </p:sp>
      <p:sp>
        <p:nvSpPr>
          <p:cNvPr id="3" name="Text Placeholder 2">
            <a:extLst>
              <a:ext uri="{FF2B5EF4-FFF2-40B4-BE49-F238E27FC236}">
                <a16:creationId xmlns:a16="http://schemas.microsoft.com/office/drawing/2014/main" id="{33BF4F71-CBC5-E887-302F-E872992408ED}"/>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REPEAT… UNTIL:</a:t>
            </a:r>
            <a:r>
              <a:rPr lang="en-US" sz="2000" dirty="0"/>
              <a:t> Used for loops that repeat until a specific condition is met.</a:t>
            </a:r>
          </a:p>
          <a:p>
            <a:pPr marL="772668" lvl="1" indent="-285750" algn="just">
              <a:spcBef>
                <a:spcPts val="1200"/>
              </a:spcBef>
            </a:pPr>
            <a:r>
              <a:rPr lang="en-US" sz="2000" dirty="0"/>
              <a:t>Example:</a:t>
            </a:r>
          </a:p>
          <a:p>
            <a:pPr marL="1172718" lvl="2" indent="-285750" algn="just">
              <a:spcBef>
                <a:spcPts val="1200"/>
              </a:spcBef>
            </a:pPr>
            <a:r>
              <a:rPr lang="en-US" sz="2000" dirty="0"/>
              <a:t>REPEAT</a:t>
            </a:r>
          </a:p>
          <a:p>
            <a:pPr marL="1629918" lvl="3" indent="-285750" algn="just">
              <a:spcBef>
                <a:spcPts val="1200"/>
              </a:spcBef>
            </a:pPr>
            <a:r>
              <a:rPr lang="en-US" sz="2000" dirty="0"/>
              <a:t>DISPLAY "Processing...“</a:t>
            </a:r>
          </a:p>
          <a:p>
            <a:pPr marL="1172718" lvl="2" indent="-285750" algn="just">
              <a:spcBef>
                <a:spcPts val="1200"/>
              </a:spcBef>
            </a:pPr>
            <a:r>
              <a:rPr lang="en-US" sz="2000" dirty="0"/>
              <a:t>UNTIL </a:t>
            </a:r>
            <a:r>
              <a:rPr lang="en-US" sz="2000" dirty="0" err="1"/>
              <a:t>isComplete</a:t>
            </a:r>
            <a:r>
              <a:rPr lang="en-US" sz="2000" dirty="0"/>
              <a:t> = true</a:t>
            </a:r>
          </a:p>
        </p:txBody>
      </p:sp>
      <p:sp>
        <p:nvSpPr>
          <p:cNvPr id="4" name="Slide Number Placeholder 3">
            <a:extLst>
              <a:ext uri="{FF2B5EF4-FFF2-40B4-BE49-F238E27FC236}">
                <a16:creationId xmlns:a16="http://schemas.microsoft.com/office/drawing/2014/main" id="{0AC29DB2-12CE-18AF-3F6B-1C2579833781}"/>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17</a:t>
            </a:fld>
            <a:endParaRPr lang="en-US" sz="900" dirty="0"/>
          </a:p>
        </p:txBody>
      </p:sp>
    </p:spTree>
    <p:extLst>
      <p:ext uri="{BB962C8B-B14F-4D97-AF65-F5344CB8AC3E}">
        <p14:creationId xmlns:p14="http://schemas.microsoft.com/office/powerpoint/2010/main" val="1783218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810A9A2-A96E-E5C3-8F22-DCEAB46D0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6C495-9692-0661-A01A-715A4BA54B98}"/>
              </a:ext>
            </a:extLst>
          </p:cNvPr>
          <p:cNvSpPr>
            <a:spLocks noGrp="1"/>
          </p:cNvSpPr>
          <p:nvPr>
            <p:ph type="title"/>
          </p:nvPr>
        </p:nvSpPr>
        <p:spPr/>
        <p:txBody>
          <a:bodyPr/>
          <a:lstStyle/>
          <a:p>
            <a:r>
              <a:rPr lang="en-US" dirty="0"/>
              <a:t>Basic Syntax and Conventions</a:t>
            </a:r>
          </a:p>
        </p:txBody>
      </p:sp>
      <p:sp>
        <p:nvSpPr>
          <p:cNvPr id="3" name="Text Placeholder 2">
            <a:extLst>
              <a:ext uri="{FF2B5EF4-FFF2-40B4-BE49-F238E27FC236}">
                <a16:creationId xmlns:a16="http://schemas.microsoft.com/office/drawing/2014/main" id="{E968197E-6EF5-00AD-CAB6-FB6966A804B4}"/>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Functions and Procedures:</a:t>
            </a:r>
          </a:p>
          <a:p>
            <a:pPr marL="285750" indent="-285750" algn="just">
              <a:spcBef>
                <a:spcPts val="1200"/>
              </a:spcBef>
            </a:pPr>
            <a:r>
              <a:rPr lang="en-US" sz="2000" b="1" dirty="0"/>
              <a:t>FUNCTION, RETURN, END FUNCTION:</a:t>
            </a:r>
            <a:r>
              <a:rPr lang="en-US" sz="2000" dirty="0"/>
              <a:t> For reusable blocks of code that produce a value.</a:t>
            </a:r>
          </a:p>
          <a:p>
            <a:pPr marL="772668" lvl="1" indent="-285750" algn="just">
              <a:spcBef>
                <a:spcPts val="1200"/>
              </a:spcBef>
            </a:pPr>
            <a:r>
              <a:rPr lang="en-US" sz="2000" dirty="0"/>
              <a:t>Example:</a:t>
            </a:r>
          </a:p>
          <a:p>
            <a:pPr marL="1172718" lvl="2" indent="-285750" algn="just">
              <a:spcBef>
                <a:spcPts val="1200"/>
              </a:spcBef>
            </a:pPr>
            <a:r>
              <a:rPr lang="en-US" sz="2000" dirty="0"/>
              <a:t>FUNCTION Sum(a, b)</a:t>
            </a:r>
          </a:p>
          <a:p>
            <a:pPr marL="1629918" lvl="3" indent="-285750" algn="just">
              <a:spcBef>
                <a:spcPts val="1200"/>
              </a:spcBef>
            </a:pPr>
            <a:r>
              <a:rPr lang="en-US" sz="2000" dirty="0"/>
              <a:t>RETURN a + b</a:t>
            </a:r>
          </a:p>
          <a:p>
            <a:pPr marL="1172718" lvl="2" indent="-285750" algn="just">
              <a:spcBef>
                <a:spcPts val="1200"/>
              </a:spcBef>
            </a:pPr>
            <a:r>
              <a:rPr lang="en-US" sz="2000" dirty="0"/>
              <a:t>END FUNCTION</a:t>
            </a:r>
          </a:p>
        </p:txBody>
      </p:sp>
      <p:sp>
        <p:nvSpPr>
          <p:cNvPr id="4" name="Slide Number Placeholder 3">
            <a:extLst>
              <a:ext uri="{FF2B5EF4-FFF2-40B4-BE49-F238E27FC236}">
                <a16:creationId xmlns:a16="http://schemas.microsoft.com/office/drawing/2014/main" id="{4F7A8FE9-E05D-9AD0-3374-AD714A358CF4}"/>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18</a:t>
            </a:fld>
            <a:endParaRPr lang="en-US" sz="900" dirty="0"/>
          </a:p>
        </p:txBody>
      </p:sp>
    </p:spTree>
    <p:extLst>
      <p:ext uri="{BB962C8B-B14F-4D97-AF65-F5344CB8AC3E}">
        <p14:creationId xmlns:p14="http://schemas.microsoft.com/office/powerpoint/2010/main" val="314913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D1FD2BF5-FCD2-E81F-B9BD-3E3F8DE70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6CD41-ECD3-0E8F-0C65-B8374CAB68F2}"/>
              </a:ext>
            </a:extLst>
          </p:cNvPr>
          <p:cNvSpPr>
            <a:spLocks noGrp="1"/>
          </p:cNvSpPr>
          <p:nvPr>
            <p:ph type="title"/>
          </p:nvPr>
        </p:nvSpPr>
        <p:spPr/>
        <p:txBody>
          <a:bodyPr/>
          <a:lstStyle/>
          <a:p>
            <a:r>
              <a:rPr lang="en-US" dirty="0"/>
              <a:t>Basic Syntax and Conventions</a:t>
            </a:r>
          </a:p>
        </p:txBody>
      </p:sp>
      <p:sp>
        <p:nvSpPr>
          <p:cNvPr id="3" name="Text Placeholder 2">
            <a:extLst>
              <a:ext uri="{FF2B5EF4-FFF2-40B4-BE49-F238E27FC236}">
                <a16:creationId xmlns:a16="http://schemas.microsoft.com/office/drawing/2014/main" id="{71A41D4D-DEE7-C352-5CCC-250AA29E7338}"/>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PROCEDURE, END PROCEDURE:</a:t>
            </a:r>
            <a:r>
              <a:rPr lang="en-US" sz="2000" dirty="0"/>
              <a:t> For blocks that perform actions without returning a value.</a:t>
            </a:r>
          </a:p>
          <a:p>
            <a:pPr marL="772668" lvl="1" indent="-285750" algn="just">
              <a:spcBef>
                <a:spcPts val="1200"/>
              </a:spcBef>
            </a:pPr>
            <a:r>
              <a:rPr lang="en-US" sz="2000" dirty="0"/>
              <a:t>Example:</a:t>
            </a:r>
          </a:p>
          <a:p>
            <a:pPr marL="1172718" lvl="2" indent="-285750" algn="just">
              <a:spcBef>
                <a:spcPts val="1200"/>
              </a:spcBef>
            </a:pPr>
            <a:r>
              <a:rPr lang="en-US" sz="2000" dirty="0"/>
              <a:t>PROCEDURE </a:t>
            </a:r>
            <a:r>
              <a:rPr lang="en-US" sz="2000" dirty="0" err="1"/>
              <a:t>DisplayMessage</a:t>
            </a:r>
            <a:r>
              <a:rPr lang="en-US" sz="2000" dirty="0"/>
              <a:t>(message)</a:t>
            </a:r>
          </a:p>
          <a:p>
            <a:pPr marL="1629918" lvl="3" indent="-285750" algn="just">
              <a:spcBef>
                <a:spcPts val="1200"/>
              </a:spcBef>
            </a:pPr>
            <a:r>
              <a:rPr lang="en-US" sz="2000" dirty="0"/>
              <a:t>DISPLAY message</a:t>
            </a:r>
          </a:p>
          <a:p>
            <a:pPr marL="1172718" lvl="2" indent="-285750" algn="just">
              <a:spcBef>
                <a:spcPts val="1200"/>
              </a:spcBef>
            </a:pPr>
            <a:r>
              <a:rPr lang="en-US" sz="2000" dirty="0"/>
              <a:t>END PROCEDURE</a:t>
            </a:r>
          </a:p>
        </p:txBody>
      </p:sp>
      <p:sp>
        <p:nvSpPr>
          <p:cNvPr id="4" name="Slide Number Placeholder 3">
            <a:extLst>
              <a:ext uri="{FF2B5EF4-FFF2-40B4-BE49-F238E27FC236}">
                <a16:creationId xmlns:a16="http://schemas.microsoft.com/office/drawing/2014/main" id="{373E8088-859B-EB58-8E12-0FCD6D1E85B4}"/>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19</a:t>
            </a:fld>
            <a:endParaRPr lang="en-US" sz="900" dirty="0"/>
          </a:p>
        </p:txBody>
      </p:sp>
    </p:spTree>
    <p:extLst>
      <p:ext uri="{BB962C8B-B14F-4D97-AF65-F5344CB8AC3E}">
        <p14:creationId xmlns:p14="http://schemas.microsoft.com/office/powerpoint/2010/main" val="213278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ACF73-70D0-7B95-848A-110981192D94}"/>
              </a:ext>
            </a:extLst>
          </p:cNvPr>
          <p:cNvSpPr>
            <a:spLocks noGrp="1"/>
          </p:cNvSpPr>
          <p:nvPr>
            <p:ph type="title"/>
          </p:nvPr>
        </p:nvSpPr>
        <p:spPr/>
        <p:txBody>
          <a:bodyPr/>
          <a:lstStyle/>
          <a:p>
            <a:pPr algn="ctr"/>
            <a:r>
              <a:rPr lang="en-US" dirty="0"/>
              <a:t>Algorithm</a:t>
            </a:r>
          </a:p>
        </p:txBody>
      </p:sp>
      <p:sp>
        <p:nvSpPr>
          <p:cNvPr id="5" name="Text Placeholder 4">
            <a:extLst>
              <a:ext uri="{FF2B5EF4-FFF2-40B4-BE49-F238E27FC236}">
                <a16:creationId xmlns:a16="http://schemas.microsoft.com/office/drawing/2014/main" id="{7AE4AE8F-3146-27CA-AB18-1B62F965C581}"/>
              </a:ext>
            </a:extLst>
          </p:cNvPr>
          <p:cNvSpPr>
            <a:spLocks noGrp="1"/>
          </p:cNvSpPr>
          <p:nvPr>
            <p:ph type="body" idx="1"/>
          </p:nvPr>
        </p:nvSpPr>
        <p:spPr/>
        <p:txBody>
          <a:bodyPr/>
          <a:lstStyle/>
          <a:p>
            <a:pPr marL="285750" indent="-285750">
              <a:buFont typeface="Wingdings" panose="05000000000000000000" pitchFamily="2" charset="2"/>
              <a:buChar char="ü"/>
            </a:pPr>
            <a:r>
              <a:rPr lang="en-US" dirty="0"/>
              <a:t>Definition of Algorithm</a:t>
            </a:r>
          </a:p>
          <a:p>
            <a:pPr marL="285750" indent="-285750">
              <a:buFont typeface="Wingdings" panose="05000000000000000000" pitchFamily="2" charset="2"/>
              <a:buChar char="ü"/>
            </a:pPr>
            <a:r>
              <a:rPr lang="en-US" dirty="0"/>
              <a:t>Properties of Algorithm</a:t>
            </a:r>
          </a:p>
          <a:p>
            <a:pPr marL="285750" indent="-285750">
              <a:buFont typeface="Wingdings" panose="05000000000000000000" pitchFamily="2" charset="2"/>
              <a:buChar char="ü"/>
            </a:pPr>
            <a:r>
              <a:rPr lang="en-US" dirty="0"/>
              <a:t>Representation of Algorithm</a:t>
            </a:r>
          </a:p>
        </p:txBody>
      </p:sp>
    </p:spTree>
    <p:extLst>
      <p:ext uri="{BB962C8B-B14F-4D97-AF65-F5344CB8AC3E}">
        <p14:creationId xmlns:p14="http://schemas.microsoft.com/office/powerpoint/2010/main" val="250185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A79F4ED-CDF9-22C3-F730-88805231E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F115A-C1AD-048D-1AEF-345A7EEC9AB8}"/>
              </a:ext>
            </a:extLst>
          </p:cNvPr>
          <p:cNvSpPr>
            <a:spLocks noGrp="1"/>
          </p:cNvSpPr>
          <p:nvPr>
            <p:ph type="title"/>
          </p:nvPr>
        </p:nvSpPr>
        <p:spPr/>
        <p:txBody>
          <a:bodyPr/>
          <a:lstStyle/>
          <a:p>
            <a:r>
              <a:rPr lang="en-US" dirty="0"/>
              <a:t>Basic Syntax and Conventions</a:t>
            </a:r>
          </a:p>
        </p:txBody>
      </p:sp>
      <p:sp>
        <p:nvSpPr>
          <p:cNvPr id="3" name="Text Placeholder 2">
            <a:extLst>
              <a:ext uri="{FF2B5EF4-FFF2-40B4-BE49-F238E27FC236}">
                <a16:creationId xmlns:a16="http://schemas.microsoft.com/office/drawing/2014/main" id="{F2A02076-DA5C-A2E8-1121-8008D9841131}"/>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Error Handling (optional): </a:t>
            </a:r>
            <a:r>
              <a:rPr lang="en-US" sz="2000" dirty="0"/>
              <a:t>Sometimes, pseudocode includes basic error-handling keywords.</a:t>
            </a:r>
          </a:p>
          <a:p>
            <a:pPr marL="285750" indent="-285750" algn="just">
              <a:spcBef>
                <a:spcPts val="1200"/>
              </a:spcBef>
            </a:pPr>
            <a:r>
              <a:rPr lang="en-US" sz="2000" b="1" dirty="0"/>
              <a:t>TRY, CATCH, END TRY: </a:t>
            </a:r>
            <a:r>
              <a:rPr lang="en-US" sz="2000" dirty="0"/>
              <a:t>Handles possible errors.</a:t>
            </a:r>
          </a:p>
          <a:p>
            <a:pPr marL="772668" lvl="1" indent="-285750" algn="just">
              <a:spcBef>
                <a:spcPts val="1200"/>
              </a:spcBef>
            </a:pPr>
            <a:r>
              <a:rPr lang="en-US" sz="2000" dirty="0"/>
              <a:t>Example:</a:t>
            </a:r>
          </a:p>
          <a:p>
            <a:pPr marL="1172718" lvl="2" indent="-285750" algn="just">
              <a:spcBef>
                <a:spcPts val="1200"/>
              </a:spcBef>
            </a:pPr>
            <a:r>
              <a:rPr lang="en-US" sz="2000" dirty="0"/>
              <a:t>TRY</a:t>
            </a:r>
          </a:p>
          <a:p>
            <a:pPr marL="1172718" lvl="2" indent="-285750" algn="just">
              <a:spcBef>
                <a:spcPts val="1200"/>
              </a:spcBef>
            </a:pPr>
            <a:r>
              <a:rPr lang="en-US" sz="2000" dirty="0"/>
              <a:t>   SET result = num1 / num2</a:t>
            </a:r>
          </a:p>
          <a:p>
            <a:pPr marL="1172718" lvl="2" indent="-285750" algn="just">
              <a:spcBef>
                <a:spcPts val="1200"/>
              </a:spcBef>
            </a:pPr>
            <a:r>
              <a:rPr lang="en-US" sz="2000" dirty="0"/>
              <a:t>CATCH </a:t>
            </a:r>
            <a:r>
              <a:rPr lang="en-US" sz="2000" dirty="0" err="1"/>
              <a:t>ZeroDivisionError</a:t>
            </a:r>
            <a:endParaRPr lang="en-US" sz="2000" dirty="0"/>
          </a:p>
          <a:p>
            <a:pPr marL="1172718" lvl="2" indent="-285750" algn="just">
              <a:spcBef>
                <a:spcPts val="1200"/>
              </a:spcBef>
            </a:pPr>
            <a:r>
              <a:rPr lang="en-US" sz="2000" dirty="0"/>
              <a:t>   DISPLAY "Cannot divide by zero"</a:t>
            </a:r>
          </a:p>
          <a:p>
            <a:pPr marL="1172718" lvl="2" indent="-285750" algn="just">
              <a:spcBef>
                <a:spcPts val="1200"/>
              </a:spcBef>
            </a:pPr>
            <a:r>
              <a:rPr lang="en-US" sz="2000" dirty="0"/>
              <a:t>END TRY</a:t>
            </a:r>
          </a:p>
        </p:txBody>
      </p:sp>
      <p:sp>
        <p:nvSpPr>
          <p:cNvPr id="4" name="Slide Number Placeholder 3">
            <a:extLst>
              <a:ext uri="{FF2B5EF4-FFF2-40B4-BE49-F238E27FC236}">
                <a16:creationId xmlns:a16="http://schemas.microsoft.com/office/drawing/2014/main" id="{B02A09A9-62CE-0555-3EF8-52F9DB9C667B}"/>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20</a:t>
            </a:fld>
            <a:endParaRPr lang="en-US" sz="900" dirty="0"/>
          </a:p>
        </p:txBody>
      </p:sp>
    </p:spTree>
    <p:extLst>
      <p:ext uri="{BB962C8B-B14F-4D97-AF65-F5344CB8AC3E}">
        <p14:creationId xmlns:p14="http://schemas.microsoft.com/office/powerpoint/2010/main" val="121608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B7F4F1A-776A-D848-578A-3125AE89D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61401-3595-28BA-BAD0-62D96419138B}"/>
              </a:ext>
            </a:extLst>
          </p:cNvPr>
          <p:cNvSpPr>
            <a:spLocks noGrp="1"/>
          </p:cNvSpPr>
          <p:nvPr>
            <p:ph type="title"/>
          </p:nvPr>
        </p:nvSpPr>
        <p:spPr/>
        <p:txBody>
          <a:bodyPr/>
          <a:lstStyle/>
          <a:p>
            <a:r>
              <a:rPr lang="en-US" dirty="0"/>
              <a:t>Structure and Conventions</a:t>
            </a:r>
          </a:p>
        </p:txBody>
      </p:sp>
      <p:sp>
        <p:nvSpPr>
          <p:cNvPr id="3" name="Text Placeholder 2">
            <a:extLst>
              <a:ext uri="{FF2B5EF4-FFF2-40B4-BE49-F238E27FC236}">
                <a16:creationId xmlns:a16="http://schemas.microsoft.com/office/drawing/2014/main" id="{3DEB141C-4616-2CC9-E56C-7BD8A2B1185E}"/>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Indentation and Hierarchical Structure:</a:t>
            </a:r>
            <a:r>
              <a:rPr lang="en-US" sz="2000" dirty="0"/>
              <a:t> Indent nested structures to indicate hierarchy (e.g., conditionals within loops).</a:t>
            </a:r>
          </a:p>
          <a:p>
            <a:pPr marL="285750" indent="-285750" algn="just">
              <a:spcBef>
                <a:spcPts val="1200"/>
              </a:spcBef>
            </a:pPr>
            <a:r>
              <a:rPr lang="en-US" sz="2000" b="1" dirty="0"/>
              <a:t>Consistency in Keywords:</a:t>
            </a:r>
            <a:r>
              <a:rPr lang="en-US" sz="2000" dirty="0"/>
              <a:t> Use standard keywords and maintain a consistent style throughout the pseudocode.</a:t>
            </a:r>
          </a:p>
          <a:p>
            <a:pPr marL="285750" indent="-285750" algn="just">
              <a:spcBef>
                <a:spcPts val="1200"/>
              </a:spcBef>
            </a:pPr>
            <a:r>
              <a:rPr lang="en-US" sz="2000" b="1" dirty="0"/>
              <a:t>Capitalization of Keywords: </a:t>
            </a:r>
            <a:r>
              <a:rPr lang="en-US" sz="2000" dirty="0"/>
              <a:t>Often keywords like </a:t>
            </a:r>
            <a:r>
              <a:rPr lang="en-US" sz="2000" b="1" dirty="0"/>
              <a:t>IF, FOR, WHILE</a:t>
            </a:r>
            <a:r>
              <a:rPr lang="en-US" sz="2000" dirty="0"/>
              <a:t> are capitalized to distinguish them from other parts.</a:t>
            </a:r>
          </a:p>
          <a:p>
            <a:pPr marL="285750" indent="-285750" algn="just">
              <a:spcBef>
                <a:spcPts val="1200"/>
              </a:spcBef>
            </a:pPr>
            <a:r>
              <a:rPr lang="en-US" sz="2000" b="1" dirty="0"/>
              <a:t>Descriptive Variable Names: </a:t>
            </a:r>
            <a:r>
              <a:rPr lang="en-US" sz="2000" dirty="0"/>
              <a:t>Use descriptive names like </a:t>
            </a:r>
            <a:r>
              <a:rPr lang="en-US" sz="2000" i="1" dirty="0" err="1"/>
              <a:t>totalPrice</a:t>
            </a:r>
            <a:r>
              <a:rPr lang="en-US" sz="2000" dirty="0"/>
              <a:t>, </a:t>
            </a:r>
            <a:r>
              <a:rPr lang="en-US" sz="2000" i="1" dirty="0" err="1"/>
              <a:t>userName</a:t>
            </a:r>
            <a:r>
              <a:rPr lang="en-US" sz="2000" dirty="0"/>
              <a:t>, and </a:t>
            </a:r>
            <a:r>
              <a:rPr lang="en-US" sz="2000" i="1" dirty="0"/>
              <a:t>score</a:t>
            </a:r>
            <a:r>
              <a:rPr lang="en-US" sz="2000" dirty="0"/>
              <a:t> instead of generic ones like </a:t>
            </a:r>
            <a:r>
              <a:rPr lang="en-US" sz="2000" i="1" dirty="0"/>
              <a:t>x</a:t>
            </a:r>
            <a:r>
              <a:rPr lang="en-US" sz="2000" dirty="0"/>
              <a:t> or </a:t>
            </a:r>
            <a:r>
              <a:rPr lang="en-US" sz="2000" i="1" dirty="0"/>
              <a:t>y</a:t>
            </a:r>
            <a:r>
              <a:rPr lang="en-US" sz="2000" dirty="0"/>
              <a:t>.</a:t>
            </a:r>
          </a:p>
          <a:p>
            <a:pPr marL="285750" indent="-285750" algn="just">
              <a:spcBef>
                <a:spcPts val="1200"/>
              </a:spcBef>
            </a:pPr>
            <a:r>
              <a:rPr lang="en-US" sz="2000" b="1" dirty="0"/>
              <a:t>Comments:</a:t>
            </a:r>
            <a:r>
              <a:rPr lang="en-US" sz="2000" dirty="0"/>
              <a:t> Include comments (// or /* … */) to clarify complex logic, especially for larger pseudocode structures.</a:t>
            </a:r>
          </a:p>
        </p:txBody>
      </p:sp>
      <p:sp>
        <p:nvSpPr>
          <p:cNvPr id="4" name="Slide Number Placeholder 3">
            <a:extLst>
              <a:ext uri="{FF2B5EF4-FFF2-40B4-BE49-F238E27FC236}">
                <a16:creationId xmlns:a16="http://schemas.microsoft.com/office/drawing/2014/main" id="{20D7D01B-BE82-51E9-DD0E-56689CD2C10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21</a:t>
            </a:fld>
            <a:endParaRPr lang="en-US" sz="900" dirty="0"/>
          </a:p>
        </p:txBody>
      </p:sp>
    </p:spTree>
    <p:extLst>
      <p:ext uri="{BB962C8B-B14F-4D97-AF65-F5344CB8AC3E}">
        <p14:creationId xmlns:p14="http://schemas.microsoft.com/office/powerpoint/2010/main" val="608757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E4D616-12BB-84FD-CA70-C2D83C133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1BD43-93A8-EDD1-805D-DDDFB80CA134}"/>
              </a:ext>
            </a:extLst>
          </p:cNvPr>
          <p:cNvSpPr>
            <a:spLocks noGrp="1"/>
          </p:cNvSpPr>
          <p:nvPr>
            <p:ph type="title"/>
          </p:nvPr>
        </p:nvSpPr>
        <p:spPr/>
        <p:txBody>
          <a:bodyPr/>
          <a:lstStyle/>
          <a:p>
            <a:r>
              <a:rPr lang="en-US" sz="3200" dirty="0"/>
              <a:t>Best Practices in Writing Pseudocode</a:t>
            </a:r>
          </a:p>
        </p:txBody>
      </p:sp>
      <p:sp>
        <p:nvSpPr>
          <p:cNvPr id="3" name="Text Placeholder 2">
            <a:extLst>
              <a:ext uri="{FF2B5EF4-FFF2-40B4-BE49-F238E27FC236}">
                <a16:creationId xmlns:a16="http://schemas.microsoft.com/office/drawing/2014/main" id="{FF953E75-114A-8868-766F-E6C4907BAEC9}"/>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Keep It Simple:</a:t>
            </a:r>
            <a:r>
              <a:rPr lang="en-US" sz="2000" dirty="0"/>
              <a:t> Avoid unnecessary detail. Focus on logic and structure, not exact syntax.</a:t>
            </a:r>
          </a:p>
          <a:p>
            <a:pPr marL="285750" indent="-285750" algn="just">
              <a:spcBef>
                <a:spcPts val="1200"/>
              </a:spcBef>
            </a:pPr>
            <a:r>
              <a:rPr lang="en-US" sz="2000" b="1" dirty="0"/>
              <a:t>Use Comments for Complex Logic:</a:t>
            </a:r>
            <a:r>
              <a:rPr lang="en-US" sz="2000" dirty="0"/>
              <a:t> If there are specific parts of the pseudocode that are not straightforward, add comments to explain.</a:t>
            </a:r>
          </a:p>
          <a:p>
            <a:pPr marL="285750" indent="-285750" algn="just">
              <a:spcBef>
                <a:spcPts val="1200"/>
              </a:spcBef>
            </a:pPr>
            <a:r>
              <a:rPr lang="en-US" sz="2000" b="1" dirty="0"/>
              <a:t>Consistent Formatting:</a:t>
            </a:r>
            <a:r>
              <a:rPr lang="en-US" sz="2000" dirty="0"/>
              <a:t> Maintain consistency in indentation, naming conventions, and structure to improve readability.</a:t>
            </a:r>
          </a:p>
          <a:p>
            <a:pPr marL="285750" indent="-285750" algn="just">
              <a:spcBef>
                <a:spcPts val="1200"/>
              </a:spcBef>
            </a:pPr>
            <a:r>
              <a:rPr lang="en-US" sz="2000" b="1" dirty="0"/>
              <a:t>Modularize with Functions and Procedures:</a:t>
            </a:r>
            <a:r>
              <a:rPr lang="en-US" sz="2000" dirty="0"/>
              <a:t> Break down complex logic into functions to make the pseudocode easier to read and understand.</a:t>
            </a:r>
          </a:p>
          <a:p>
            <a:pPr marL="285750" indent="-285750" algn="just">
              <a:spcBef>
                <a:spcPts val="1200"/>
              </a:spcBef>
            </a:pPr>
            <a:r>
              <a:rPr lang="en-US" sz="2000" b="1" dirty="0"/>
              <a:t>Avoid Language-Specific Terms: </a:t>
            </a:r>
            <a:r>
              <a:rPr lang="en-US" sz="2000" dirty="0"/>
              <a:t>Stick to general terms so that the pseudocode can be easily implemented in any language.</a:t>
            </a:r>
          </a:p>
        </p:txBody>
      </p:sp>
      <p:sp>
        <p:nvSpPr>
          <p:cNvPr id="4" name="Slide Number Placeholder 3">
            <a:extLst>
              <a:ext uri="{FF2B5EF4-FFF2-40B4-BE49-F238E27FC236}">
                <a16:creationId xmlns:a16="http://schemas.microsoft.com/office/drawing/2014/main" id="{DA59E9E4-4BF4-3FCC-8B9C-4D410371FEDA}"/>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22</a:t>
            </a:fld>
            <a:endParaRPr lang="en-US" sz="900" dirty="0"/>
          </a:p>
        </p:txBody>
      </p:sp>
    </p:spTree>
    <p:extLst>
      <p:ext uri="{BB962C8B-B14F-4D97-AF65-F5344CB8AC3E}">
        <p14:creationId xmlns:p14="http://schemas.microsoft.com/office/powerpoint/2010/main" val="18635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67A3F6B6-C3F6-8EED-0835-BC13902655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DC26F-BC05-E72F-809A-3355B47D98C1}"/>
              </a:ext>
            </a:extLst>
          </p:cNvPr>
          <p:cNvSpPr>
            <a:spLocks noGrp="1"/>
          </p:cNvSpPr>
          <p:nvPr>
            <p:ph type="title"/>
          </p:nvPr>
        </p:nvSpPr>
        <p:spPr/>
        <p:txBody>
          <a:bodyPr/>
          <a:lstStyle/>
          <a:p>
            <a:r>
              <a:rPr lang="en-US" sz="3200" dirty="0"/>
              <a:t>Merits of Pseudocode</a:t>
            </a:r>
          </a:p>
        </p:txBody>
      </p:sp>
      <p:sp>
        <p:nvSpPr>
          <p:cNvPr id="3" name="Text Placeholder 2">
            <a:extLst>
              <a:ext uri="{FF2B5EF4-FFF2-40B4-BE49-F238E27FC236}">
                <a16:creationId xmlns:a16="http://schemas.microsoft.com/office/drawing/2014/main" id="{8C7E2506-7803-766A-A118-252BAC7EFA4C}"/>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dirty="0"/>
              <a:t>Writing of pseudocode involves much less time and effort than drawing an equivalent flowchart.</a:t>
            </a:r>
          </a:p>
          <a:p>
            <a:pPr marL="285750" indent="-285750" algn="just">
              <a:spcBef>
                <a:spcPts val="1200"/>
              </a:spcBef>
            </a:pPr>
            <a:r>
              <a:rPr lang="en-US" sz="2000" dirty="0"/>
              <a:t>Converting a pseudo code to a programming language is much more easier as compared to converting a flowchart.</a:t>
            </a:r>
          </a:p>
          <a:p>
            <a:pPr marL="285750" indent="-285750" algn="just">
              <a:spcBef>
                <a:spcPts val="1200"/>
              </a:spcBef>
            </a:pPr>
            <a:r>
              <a:rPr lang="en-US" sz="2000" dirty="0"/>
              <a:t>It is easier to modify the pseudocode of a program logic when program modifications are necessary.</a:t>
            </a:r>
          </a:p>
        </p:txBody>
      </p:sp>
      <p:sp>
        <p:nvSpPr>
          <p:cNvPr id="4" name="Slide Number Placeholder 3">
            <a:extLst>
              <a:ext uri="{FF2B5EF4-FFF2-40B4-BE49-F238E27FC236}">
                <a16:creationId xmlns:a16="http://schemas.microsoft.com/office/drawing/2014/main" id="{1C18F2C4-47DA-FEE3-AC68-A95C961F939A}"/>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23</a:t>
            </a:fld>
            <a:endParaRPr lang="en-US" sz="900" dirty="0"/>
          </a:p>
        </p:txBody>
      </p:sp>
    </p:spTree>
    <p:extLst>
      <p:ext uri="{BB962C8B-B14F-4D97-AF65-F5344CB8AC3E}">
        <p14:creationId xmlns:p14="http://schemas.microsoft.com/office/powerpoint/2010/main" val="285999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9FB85772-AB0B-A093-62CE-9B62A2ACC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A7A93-6500-868E-ED55-B66AD7FA9504}"/>
              </a:ext>
            </a:extLst>
          </p:cNvPr>
          <p:cNvSpPr>
            <a:spLocks noGrp="1"/>
          </p:cNvSpPr>
          <p:nvPr>
            <p:ph type="title"/>
          </p:nvPr>
        </p:nvSpPr>
        <p:spPr/>
        <p:txBody>
          <a:bodyPr/>
          <a:lstStyle/>
          <a:p>
            <a:r>
              <a:rPr lang="en-US" sz="3200" dirty="0"/>
              <a:t>Limitations of Pseudocode</a:t>
            </a:r>
          </a:p>
        </p:txBody>
      </p:sp>
      <p:sp>
        <p:nvSpPr>
          <p:cNvPr id="3" name="Text Placeholder 2">
            <a:extLst>
              <a:ext uri="{FF2B5EF4-FFF2-40B4-BE49-F238E27FC236}">
                <a16:creationId xmlns:a16="http://schemas.microsoft.com/office/drawing/2014/main" id="{3B3A609E-DCE1-7CEC-A677-98328E7A1C0C}"/>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dirty="0"/>
              <a:t>In case of pseudocode, a graphic representation of program logic is not available.</a:t>
            </a:r>
          </a:p>
          <a:p>
            <a:pPr marL="285750" indent="-285750" algn="just">
              <a:spcBef>
                <a:spcPts val="1200"/>
              </a:spcBef>
            </a:pPr>
            <a:r>
              <a:rPr lang="en-US" sz="2000" dirty="0"/>
              <a:t>There are no standard rules to follow, in using pseudocode.</a:t>
            </a:r>
          </a:p>
          <a:p>
            <a:pPr marL="285750" indent="-285750" algn="just">
              <a:spcBef>
                <a:spcPts val="1200"/>
              </a:spcBef>
            </a:pPr>
            <a:r>
              <a:rPr lang="en-US" sz="2000" dirty="0"/>
              <a:t>Different programmers use their own style of writing pseudocode</a:t>
            </a:r>
          </a:p>
          <a:p>
            <a:pPr marL="285750" indent="-285750" algn="just">
              <a:spcBef>
                <a:spcPts val="1200"/>
              </a:spcBef>
            </a:pPr>
            <a:r>
              <a:rPr lang="en-US" sz="2000" dirty="0"/>
              <a:t>Communication problems occur due to lack of standardization.</a:t>
            </a:r>
          </a:p>
          <a:p>
            <a:pPr marL="285750" indent="-285750" algn="just">
              <a:spcBef>
                <a:spcPts val="1200"/>
              </a:spcBef>
            </a:pPr>
            <a:r>
              <a:rPr lang="en-US" sz="2000" dirty="0"/>
              <a:t>For a beginner, it is more difficult to follow the logic or write the pseudo code, as compared to flowcharting.</a:t>
            </a:r>
          </a:p>
        </p:txBody>
      </p:sp>
      <p:sp>
        <p:nvSpPr>
          <p:cNvPr id="4" name="Slide Number Placeholder 3">
            <a:extLst>
              <a:ext uri="{FF2B5EF4-FFF2-40B4-BE49-F238E27FC236}">
                <a16:creationId xmlns:a16="http://schemas.microsoft.com/office/drawing/2014/main" id="{E23D36B6-01EA-0D5F-CB9D-F106674AA69A}"/>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24</a:t>
            </a:fld>
            <a:endParaRPr lang="en-US" sz="900" dirty="0"/>
          </a:p>
        </p:txBody>
      </p:sp>
    </p:spTree>
    <p:extLst>
      <p:ext uri="{BB962C8B-B14F-4D97-AF65-F5344CB8AC3E}">
        <p14:creationId xmlns:p14="http://schemas.microsoft.com/office/powerpoint/2010/main" val="342533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36141-68F0-F0E0-D3C9-53B5F591D95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937D445-AEA3-4122-FA13-0EAAA5FF5EAE}"/>
              </a:ext>
            </a:extLst>
          </p:cNvPr>
          <p:cNvSpPr>
            <a:spLocks noGrp="1"/>
          </p:cNvSpPr>
          <p:nvPr>
            <p:ph type="title"/>
          </p:nvPr>
        </p:nvSpPr>
        <p:spPr/>
        <p:txBody>
          <a:bodyPr/>
          <a:lstStyle/>
          <a:p>
            <a:pPr algn="ctr"/>
            <a:r>
              <a:rPr lang="en-US" dirty="0"/>
              <a:t>Flowchart</a:t>
            </a:r>
          </a:p>
        </p:txBody>
      </p:sp>
      <p:sp>
        <p:nvSpPr>
          <p:cNvPr id="8" name="Text Placeholder 7">
            <a:extLst>
              <a:ext uri="{FF2B5EF4-FFF2-40B4-BE49-F238E27FC236}">
                <a16:creationId xmlns:a16="http://schemas.microsoft.com/office/drawing/2014/main" id="{0E539FF2-0DF7-487D-4E51-0FECD9B2C137}"/>
              </a:ext>
            </a:extLst>
          </p:cNvPr>
          <p:cNvSpPr>
            <a:spLocks noGrp="1"/>
          </p:cNvSpPr>
          <p:nvPr>
            <p:ph type="body" idx="1"/>
          </p:nvPr>
        </p:nvSpPr>
        <p:spPr/>
        <p:txBody>
          <a:bodyPr/>
          <a:lstStyle/>
          <a:p>
            <a:pPr marL="285750" indent="-285750">
              <a:buFont typeface="Wingdings" panose="05000000000000000000" pitchFamily="2" charset="2"/>
              <a:buChar char="ü"/>
            </a:pPr>
            <a:r>
              <a:rPr lang="en-US" dirty="0"/>
              <a:t>Definition of Flowchart</a:t>
            </a:r>
          </a:p>
          <a:p>
            <a:pPr marL="285750" indent="-285750">
              <a:buFont typeface="Wingdings" panose="05000000000000000000" pitchFamily="2" charset="2"/>
              <a:buChar char="ü"/>
            </a:pPr>
            <a:r>
              <a:rPr lang="en-US" dirty="0"/>
              <a:t>History of Flowchart</a:t>
            </a:r>
          </a:p>
          <a:p>
            <a:pPr marL="285750" indent="-285750">
              <a:buFont typeface="Wingdings" panose="05000000000000000000" pitchFamily="2" charset="2"/>
              <a:buChar char="ü"/>
            </a:pPr>
            <a:r>
              <a:rPr lang="en-US" dirty="0"/>
              <a:t>Use of Flowchart</a:t>
            </a:r>
          </a:p>
          <a:p>
            <a:pPr marL="285750" indent="-285750">
              <a:buFont typeface="Wingdings" panose="05000000000000000000" pitchFamily="2" charset="2"/>
              <a:buChar char="ü"/>
            </a:pPr>
            <a:r>
              <a:rPr lang="en-US" dirty="0"/>
              <a:t>Types of Flowchart</a:t>
            </a:r>
          </a:p>
          <a:p>
            <a:pPr marL="285750" indent="-285750">
              <a:buFont typeface="Wingdings" panose="05000000000000000000" pitchFamily="2" charset="2"/>
              <a:buChar char="ü"/>
            </a:pPr>
            <a:r>
              <a:rPr lang="en-US" dirty="0"/>
              <a:t>Basic Symbols and their Explanation</a:t>
            </a:r>
          </a:p>
          <a:p>
            <a:pPr marL="285750" indent="-285750">
              <a:buFont typeface="Wingdings" panose="05000000000000000000" pitchFamily="2" charset="2"/>
              <a:buChar char="ü"/>
            </a:pPr>
            <a:r>
              <a:rPr lang="en-US" dirty="0"/>
              <a:t>Working with Flowchart</a:t>
            </a:r>
          </a:p>
          <a:p>
            <a:pPr marL="285750" indent="-285750">
              <a:buFont typeface="Wingdings" panose="05000000000000000000" pitchFamily="2" charset="2"/>
              <a:buChar char="ü"/>
            </a:pPr>
            <a:r>
              <a:rPr lang="en-US" dirty="0"/>
              <a:t>Advantages and Disadvantages</a:t>
            </a:r>
          </a:p>
          <a:p>
            <a:endParaRPr lang="en-US" dirty="0"/>
          </a:p>
          <a:p>
            <a:endParaRPr lang="en-US" dirty="0"/>
          </a:p>
        </p:txBody>
      </p:sp>
      <p:sp>
        <p:nvSpPr>
          <p:cNvPr id="6" name="Slide Number Placeholder 5">
            <a:extLst>
              <a:ext uri="{FF2B5EF4-FFF2-40B4-BE49-F238E27FC236}">
                <a16:creationId xmlns:a16="http://schemas.microsoft.com/office/drawing/2014/main" id="{DF20AD43-A082-8A3A-4661-4C677768A77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25</a:t>
            </a:fld>
            <a:endParaRPr lang="en-US" sz="900" dirty="0"/>
          </a:p>
        </p:txBody>
      </p:sp>
    </p:spTree>
    <p:extLst>
      <p:ext uri="{BB962C8B-B14F-4D97-AF65-F5344CB8AC3E}">
        <p14:creationId xmlns:p14="http://schemas.microsoft.com/office/powerpoint/2010/main" val="1189730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 name="Title 1">
            <a:extLst>
              <a:ext uri="{FF2B5EF4-FFF2-40B4-BE49-F238E27FC236}">
                <a16:creationId xmlns:a16="http://schemas.microsoft.com/office/drawing/2014/main" id="{505B9C9C-5222-44C2-83C7-063C297830B8}"/>
              </a:ext>
            </a:extLst>
          </p:cNvPr>
          <p:cNvSpPr>
            <a:spLocks noGrp="1"/>
          </p:cNvSpPr>
          <p:nvPr>
            <p:ph type="title"/>
          </p:nvPr>
        </p:nvSpPr>
        <p:spPr/>
        <p:txBody>
          <a:bodyPr/>
          <a:lstStyle/>
          <a:p>
            <a:r>
              <a:rPr lang="en-US" dirty="0"/>
              <a:t>Flowchart</a:t>
            </a:r>
          </a:p>
        </p:txBody>
      </p:sp>
      <p:sp>
        <p:nvSpPr>
          <p:cNvPr id="3" name="Text Placeholder 2">
            <a:extLst>
              <a:ext uri="{FF2B5EF4-FFF2-40B4-BE49-F238E27FC236}">
                <a16:creationId xmlns:a16="http://schemas.microsoft.com/office/drawing/2014/main" id="{BCE5B0A6-16C1-4125-9AA8-71EF020B405F}"/>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sz="2000" dirty="0"/>
              <a:t>A flowchart is a diagram that depicts the stages of a process, workflow, computer program or system. </a:t>
            </a:r>
          </a:p>
          <a:p>
            <a:pPr marL="285750" indent="-285750" algn="just">
              <a:spcBef>
                <a:spcPts val="1200"/>
              </a:spcBef>
            </a:pPr>
            <a:r>
              <a:rPr lang="en-US" sz="2000" dirty="0"/>
              <a:t>Flowchart diagrams consist of shapes connected by lines and represent step-by-step processes to aid in decision-making, reduce ambiguity and enhance workflows.</a:t>
            </a:r>
          </a:p>
          <a:p>
            <a:pPr marL="285750" indent="-285750" algn="just">
              <a:spcBef>
                <a:spcPts val="1200"/>
              </a:spcBef>
            </a:pPr>
            <a:r>
              <a:rPr lang="en-US" sz="2000" dirty="0">
                <a:effectLst/>
                <a:latin typeface="+mj-lt"/>
                <a:ea typeface="Calibri" panose="020F0502020204030204" pitchFamily="34" charset="0"/>
                <a:cs typeface="Times New Roman" panose="02020603050405020304" pitchFamily="18" charset="0"/>
              </a:rPr>
              <a:t>Software developers create flowcharts to plan the logical steps in the computer software and algorithms they create.</a:t>
            </a:r>
            <a:endParaRPr lang="en-US" sz="2000" dirty="0">
              <a:latin typeface="+mj-lt"/>
            </a:endParaRPr>
          </a:p>
          <a:p>
            <a:pPr marL="118871" lvl="0" indent="-118871">
              <a:buClr>
                <a:schemeClr val="lt1"/>
              </a:buClr>
              <a:buSzPct val="25000"/>
              <a:buFont typeface="Arial"/>
              <a:buChar char="‪"/>
            </a:pPr>
            <a:endParaRPr lang="en-US" sz="1800" dirty="0"/>
          </a:p>
        </p:txBody>
      </p:sp>
      <p:sp>
        <p:nvSpPr>
          <p:cNvPr id="4" name="Slide Number Placeholder 3">
            <a:extLst>
              <a:ext uri="{FF2B5EF4-FFF2-40B4-BE49-F238E27FC236}">
                <a16:creationId xmlns:a16="http://schemas.microsoft.com/office/drawing/2014/main" id="{966FB199-4DCE-0573-F6D6-00CD4BAA38F2}"/>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26</a:t>
            </a:fld>
            <a:endParaRPr 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91C36F32-1487-BAAA-1B6D-90EA8171A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DDB4B-9AFC-E2BE-5099-9E0A1EC61740}"/>
              </a:ext>
            </a:extLst>
          </p:cNvPr>
          <p:cNvSpPr>
            <a:spLocks noGrp="1"/>
          </p:cNvSpPr>
          <p:nvPr>
            <p:ph type="title"/>
          </p:nvPr>
        </p:nvSpPr>
        <p:spPr/>
        <p:txBody>
          <a:bodyPr/>
          <a:lstStyle/>
          <a:p>
            <a:r>
              <a:rPr lang="en-US" dirty="0"/>
              <a:t>History of Flowchart</a:t>
            </a:r>
          </a:p>
        </p:txBody>
      </p:sp>
      <p:pic>
        <p:nvPicPr>
          <p:cNvPr id="5" name="Content Placeholder 4">
            <a:extLst>
              <a:ext uri="{FF2B5EF4-FFF2-40B4-BE49-F238E27FC236}">
                <a16:creationId xmlns:a16="http://schemas.microsoft.com/office/drawing/2014/main" id="{B059EA60-B386-9614-FDD1-9F0419CB7AD8}"/>
              </a:ext>
            </a:extLst>
          </p:cNvPr>
          <p:cNvPicPr>
            <a:picLocks noGrp="1" noChangeAspect="1"/>
          </p:cNvPicPr>
          <p:nvPr>
            <p:ph sz="quarter" idx="13"/>
          </p:nvPr>
        </p:nvPicPr>
        <p:blipFill>
          <a:blip r:embed="rId3"/>
          <a:stretch>
            <a:fillRect/>
          </a:stretch>
        </p:blipFill>
        <p:spPr>
          <a:xfrm>
            <a:off x="584200" y="1312650"/>
            <a:ext cx="8102600" cy="4755569"/>
          </a:xfrm>
        </p:spPr>
      </p:pic>
      <p:sp>
        <p:nvSpPr>
          <p:cNvPr id="3" name="Slide Number Placeholder 2">
            <a:extLst>
              <a:ext uri="{FF2B5EF4-FFF2-40B4-BE49-F238E27FC236}">
                <a16:creationId xmlns:a16="http://schemas.microsoft.com/office/drawing/2014/main" id="{C9BFE5DA-FEAE-BF1D-1F49-80DCD03EFBF4}"/>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27</a:t>
            </a:fld>
            <a:endParaRPr lang="en-US" sz="900" dirty="0"/>
          </a:p>
        </p:txBody>
      </p:sp>
    </p:spTree>
    <p:extLst>
      <p:ext uri="{BB962C8B-B14F-4D97-AF65-F5344CB8AC3E}">
        <p14:creationId xmlns:p14="http://schemas.microsoft.com/office/powerpoint/2010/main" val="673222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710E7CAF-2882-BB9D-1B17-D7B746E2E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2911B-7392-1054-0C43-F6494A82C28B}"/>
              </a:ext>
            </a:extLst>
          </p:cNvPr>
          <p:cNvSpPr>
            <a:spLocks noGrp="1"/>
          </p:cNvSpPr>
          <p:nvPr>
            <p:ph type="title"/>
          </p:nvPr>
        </p:nvSpPr>
        <p:spPr/>
        <p:txBody>
          <a:bodyPr/>
          <a:lstStyle/>
          <a:p>
            <a:r>
              <a:rPr lang="en-US" dirty="0"/>
              <a:t>Flowchart</a:t>
            </a:r>
          </a:p>
        </p:txBody>
      </p:sp>
      <p:sp>
        <p:nvSpPr>
          <p:cNvPr id="3" name="Text Placeholder 2">
            <a:extLst>
              <a:ext uri="{FF2B5EF4-FFF2-40B4-BE49-F238E27FC236}">
                <a16:creationId xmlns:a16="http://schemas.microsoft.com/office/drawing/2014/main" id="{2CA7B11E-80BC-DE46-FF99-D8D67CC5A6CC}"/>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sz="2000" b="1" dirty="0"/>
              <a:t>What are flowcharts used for?</a:t>
            </a:r>
          </a:p>
          <a:p>
            <a:pPr marL="772668" lvl="1" indent="-285750" algn="just">
              <a:spcBef>
                <a:spcPts val="1200"/>
              </a:spcBef>
            </a:pPr>
            <a:r>
              <a:rPr lang="en-US" dirty="0"/>
              <a:t>People use flowcharts to visualize, design and document a countless range of processes and procedures.</a:t>
            </a:r>
          </a:p>
          <a:p>
            <a:pPr marL="285750" indent="-285750" algn="just">
              <a:spcBef>
                <a:spcPts val="1200"/>
              </a:spcBef>
            </a:pPr>
            <a:r>
              <a:rPr lang="en-US" sz="2000" dirty="0"/>
              <a:t>A flowchart can aid in any of these tasks: </a:t>
            </a:r>
          </a:p>
          <a:p>
            <a:pPr marL="772668" lvl="1" indent="-285750" algn="just">
              <a:spcBef>
                <a:spcPts val="1200"/>
              </a:spcBef>
            </a:pPr>
            <a:r>
              <a:rPr lang="en-US" dirty="0"/>
              <a:t>Documenting a process or procedure</a:t>
            </a:r>
          </a:p>
          <a:p>
            <a:pPr marL="772668" lvl="1" indent="-285750" algn="just">
              <a:spcBef>
                <a:spcPts val="1200"/>
              </a:spcBef>
            </a:pPr>
            <a:r>
              <a:rPr lang="en-US" dirty="0"/>
              <a:t>Brainstorming ideas </a:t>
            </a:r>
          </a:p>
          <a:p>
            <a:pPr marL="772668" lvl="1" indent="-285750" algn="just">
              <a:spcBef>
                <a:spcPts val="1200"/>
              </a:spcBef>
            </a:pPr>
            <a:r>
              <a:rPr lang="en-US" dirty="0"/>
              <a:t>Business process management (BPM) and business process analysis (BPA)</a:t>
            </a:r>
          </a:p>
          <a:p>
            <a:pPr marL="772668" lvl="1" indent="-285750" algn="just">
              <a:spcBef>
                <a:spcPts val="1200"/>
              </a:spcBef>
            </a:pPr>
            <a:r>
              <a:rPr lang="en-US" dirty="0"/>
              <a:t>Increasing clarity and improving communication between colleagues and teams </a:t>
            </a:r>
          </a:p>
          <a:p>
            <a:pPr marL="772668" lvl="1" indent="-285750" algn="just">
              <a:spcBef>
                <a:spcPts val="1200"/>
              </a:spcBef>
            </a:pPr>
            <a:r>
              <a:rPr lang="en-US" dirty="0"/>
              <a:t>Outlining a decision-making procedure</a:t>
            </a:r>
          </a:p>
          <a:p>
            <a:pPr marL="772668" lvl="1" indent="-285750" algn="just">
              <a:spcBef>
                <a:spcPts val="1200"/>
              </a:spcBef>
            </a:pPr>
            <a:r>
              <a:rPr lang="en-US" dirty="0"/>
              <a:t>Clarifying the reporting structure of an organization </a:t>
            </a:r>
          </a:p>
          <a:p>
            <a:pPr marL="772668" lvl="1" indent="-285750" algn="just">
              <a:spcBef>
                <a:spcPts val="1200"/>
              </a:spcBef>
            </a:pPr>
            <a:r>
              <a:rPr lang="en-US" dirty="0"/>
              <a:t>Optimizing a process or workflow</a:t>
            </a:r>
          </a:p>
          <a:p>
            <a:pPr marL="772668" lvl="1" indent="-285750" algn="just">
              <a:spcBef>
                <a:spcPts val="1200"/>
              </a:spcBef>
            </a:pPr>
            <a:r>
              <a:rPr lang="en-US" dirty="0"/>
              <a:t>Explaining how a process is done</a:t>
            </a:r>
          </a:p>
          <a:p>
            <a:pPr marL="118871" lvl="0" indent="-118871">
              <a:buClr>
                <a:schemeClr val="lt1"/>
              </a:buClr>
              <a:buSzPct val="25000"/>
              <a:buFont typeface="Arial"/>
              <a:buChar char="‪"/>
            </a:pPr>
            <a:endParaRPr lang="en-US" sz="1800" dirty="0"/>
          </a:p>
        </p:txBody>
      </p:sp>
      <p:sp>
        <p:nvSpPr>
          <p:cNvPr id="4" name="Slide Number Placeholder 3">
            <a:extLst>
              <a:ext uri="{FF2B5EF4-FFF2-40B4-BE49-F238E27FC236}">
                <a16:creationId xmlns:a16="http://schemas.microsoft.com/office/drawing/2014/main" id="{8F3CC9C5-236F-A76E-F0E5-2EC5318C966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28</a:t>
            </a:fld>
            <a:endParaRPr lang="en-US" sz="900" dirty="0"/>
          </a:p>
        </p:txBody>
      </p:sp>
    </p:spTree>
    <p:extLst>
      <p:ext uri="{BB962C8B-B14F-4D97-AF65-F5344CB8AC3E}">
        <p14:creationId xmlns:p14="http://schemas.microsoft.com/office/powerpoint/2010/main" val="3681447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9E99C76D-42AF-ECC0-B49D-C6A6068BF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9AF52-AE38-3718-189A-4341D96CB3DE}"/>
              </a:ext>
            </a:extLst>
          </p:cNvPr>
          <p:cNvSpPr>
            <a:spLocks noGrp="1"/>
          </p:cNvSpPr>
          <p:nvPr>
            <p:ph type="title"/>
          </p:nvPr>
        </p:nvSpPr>
        <p:spPr/>
        <p:txBody>
          <a:bodyPr/>
          <a:lstStyle/>
          <a:p>
            <a:r>
              <a:rPr lang="en-US" dirty="0"/>
              <a:t>Flowchart Types</a:t>
            </a:r>
          </a:p>
        </p:txBody>
      </p:sp>
      <p:sp>
        <p:nvSpPr>
          <p:cNvPr id="3" name="Text Placeholder 2">
            <a:extLst>
              <a:ext uri="{FF2B5EF4-FFF2-40B4-BE49-F238E27FC236}">
                <a16:creationId xmlns:a16="http://schemas.microsoft.com/office/drawing/2014/main" id="{BA8A172A-7B76-0DA8-2CE7-86BF15072DC0}"/>
              </a:ext>
            </a:extLst>
          </p:cNvPr>
          <p:cNvSpPr>
            <a:spLocks noGrp="1"/>
          </p:cNvSpPr>
          <p:nvPr>
            <p:ph sz="quarter" idx="13"/>
          </p:nvPr>
        </p:nvSpPr>
        <p:spPr>
          <a:xfrm>
            <a:off x="454025" y="1441450"/>
            <a:ext cx="8232775" cy="4709968"/>
          </a:xfrm>
        </p:spPr>
        <p:txBody>
          <a:bodyPr/>
          <a:lstStyle/>
          <a:p>
            <a:pPr marL="0" marR="0" algn="just">
              <a:lnSpc>
                <a:spcPct val="115000"/>
              </a:lnSpc>
              <a:spcBef>
                <a:spcPts val="0"/>
              </a:spcBef>
              <a:spcAft>
                <a:spcPts val="1000"/>
              </a:spcAft>
            </a:pPr>
            <a:r>
              <a:rPr lang="en-US" sz="1800" b="1" dirty="0">
                <a:effectLst/>
                <a:latin typeface="Book Antiqua" panose="02040602050305030304" pitchFamily="18" charset="0"/>
                <a:ea typeface="Calibri" panose="020F0502020204030204" pitchFamily="34" charset="0"/>
                <a:cs typeface="Times New Roman" panose="02020603050405020304" pitchFamily="18" charset="0"/>
              </a:rPr>
              <a:t>What types of flowcharts are there?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Though all flowcharts follow the same basic format, different types of flowcharts are tailored to specific contexts. The following flowchart examples are some of the more common flowchart types in use today. </a:t>
            </a:r>
          </a:p>
          <a:p>
            <a:pPr marL="486918" lvl="1"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Times New Roman" panose="02020603050405020304" pitchFamily="18" charset="0"/>
              </a:rPr>
              <a:t>Program Flowcharts</a:t>
            </a:r>
          </a:p>
          <a:p>
            <a:pPr marL="486918" lvl="1" algn="just">
              <a:lnSpc>
                <a:spcPct val="115000"/>
              </a:lnSpc>
              <a:spcBef>
                <a:spcPts val="0"/>
              </a:spcBef>
              <a:spcAft>
                <a:spcPts val="1000"/>
              </a:spcAft>
            </a:pPr>
            <a:r>
              <a:rPr lang="en-US" dirty="0">
                <a:effectLst/>
                <a:latin typeface="Book Antiqua" panose="02040602050305030304" pitchFamily="18" charset="0"/>
                <a:ea typeface="Calibri" panose="020F0502020204030204" pitchFamily="34" charset="0"/>
                <a:cs typeface="Times New Roman" panose="02020603050405020304" pitchFamily="18" charset="0"/>
              </a:rPr>
              <a:t>System Flowcharts</a:t>
            </a:r>
          </a:p>
          <a:p>
            <a:pPr marL="486918" lvl="1"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Times New Roman" panose="02020603050405020304" pitchFamily="18" charset="0"/>
              </a:rPr>
              <a:t>Workflow Diagrams</a:t>
            </a:r>
          </a:p>
          <a:p>
            <a:pPr marL="486918" lvl="1" algn="just">
              <a:lnSpc>
                <a:spcPct val="115000"/>
              </a:lnSpc>
              <a:spcBef>
                <a:spcPts val="0"/>
              </a:spcBef>
              <a:spcAft>
                <a:spcPts val="1000"/>
              </a:spcAft>
            </a:pPr>
            <a:r>
              <a:rPr lang="en-US" dirty="0">
                <a:effectLst/>
                <a:latin typeface="Book Antiqua" panose="02040602050305030304" pitchFamily="18" charset="0"/>
                <a:ea typeface="Calibri" panose="020F0502020204030204" pitchFamily="34" charset="0"/>
                <a:cs typeface="Times New Roman" panose="02020603050405020304" pitchFamily="18" charset="0"/>
              </a:rPr>
              <a:t>Decision Flowcharts</a:t>
            </a:r>
          </a:p>
          <a:p>
            <a:pPr marL="486918" lvl="1"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Times New Roman" panose="02020603050405020304" pitchFamily="18" charset="0"/>
              </a:rPr>
              <a:t>Data Flow Diagrams (DFD)</a:t>
            </a:r>
          </a:p>
          <a:p>
            <a:pPr marL="486918" lvl="1" algn="just">
              <a:lnSpc>
                <a:spcPct val="115000"/>
              </a:lnSpc>
              <a:spcBef>
                <a:spcPts val="0"/>
              </a:spcBef>
              <a:spcAft>
                <a:spcPts val="1000"/>
              </a:spcAft>
            </a:pPr>
            <a:r>
              <a:rPr lang="en-US" dirty="0">
                <a:effectLst/>
                <a:latin typeface="Book Antiqua" panose="02040602050305030304" pitchFamily="18" charset="0"/>
                <a:ea typeface="Calibri" panose="020F0502020204030204" pitchFamily="34" charset="0"/>
                <a:cs typeface="Times New Roman" panose="02020603050405020304" pitchFamily="18" charset="0"/>
              </a:rPr>
              <a:t>Process Flow Diagrams </a:t>
            </a:r>
            <a:r>
              <a:rPr lang="en-US" dirty="0">
                <a:latin typeface="Book Antiqua" panose="02040602050305030304" pitchFamily="18" charset="0"/>
                <a:ea typeface="Calibri" panose="020F0502020204030204" pitchFamily="34" charset="0"/>
                <a:cs typeface="Times New Roman" panose="02020603050405020304" pitchFamily="18" charset="0"/>
              </a:rPr>
              <a:t>(PFD)</a:t>
            </a:r>
          </a:p>
          <a:p>
            <a:pPr marL="486918" lvl="1" algn="just">
              <a:lnSpc>
                <a:spcPct val="115000"/>
              </a:lnSpc>
              <a:spcBef>
                <a:spcPts val="0"/>
              </a:spcBef>
              <a:spcAft>
                <a:spcPts val="1000"/>
              </a:spcAft>
            </a:pPr>
            <a:r>
              <a:rPr lang="en-US" dirty="0">
                <a:effectLst/>
                <a:latin typeface="Book Antiqua" panose="02040602050305030304" pitchFamily="18" charset="0"/>
                <a:ea typeface="Calibri" panose="020F0502020204030204" pitchFamily="34" charset="0"/>
                <a:cs typeface="Times New Roman" panose="02020603050405020304" pitchFamily="18" charset="0"/>
              </a:rPr>
              <a:t>Swimlane Diagrams</a:t>
            </a:r>
          </a:p>
          <a:p>
            <a:pPr marL="486918" lvl="1" algn="just">
              <a:lnSpc>
                <a:spcPct val="115000"/>
              </a:lnSpc>
              <a:spcBef>
                <a:spcPts val="0"/>
              </a:spcBef>
              <a:spcAft>
                <a:spcPts val="1000"/>
              </a:spcAft>
            </a:pPr>
            <a:r>
              <a:rPr lang="en-US" dirty="0">
                <a:latin typeface="Book Antiqua" panose="02040602050305030304" pitchFamily="18" charset="0"/>
                <a:ea typeface="Calibri" panose="020F0502020204030204" pitchFamily="34" charset="0"/>
                <a:cs typeface="Times New Roman" panose="02020603050405020304" pitchFamily="18" charset="0"/>
              </a:rPr>
              <a:t>Organizational Charts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18871" lvl="0" indent="-118871">
              <a:buClr>
                <a:schemeClr val="lt1"/>
              </a:buClr>
              <a:buSzPct val="25000"/>
              <a:buFont typeface="Arial"/>
              <a:buChar char="‪"/>
            </a:pPr>
            <a:endParaRPr lang="en-US" sz="1800" dirty="0"/>
          </a:p>
        </p:txBody>
      </p:sp>
      <p:sp>
        <p:nvSpPr>
          <p:cNvPr id="4" name="Slide Number Placeholder 3">
            <a:extLst>
              <a:ext uri="{FF2B5EF4-FFF2-40B4-BE49-F238E27FC236}">
                <a16:creationId xmlns:a16="http://schemas.microsoft.com/office/drawing/2014/main" id="{E5E2BDC0-65E1-FB7F-20BE-44CDBFBA1CDD}"/>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29</a:t>
            </a:fld>
            <a:endParaRPr lang="en-US" sz="900" dirty="0"/>
          </a:p>
        </p:txBody>
      </p:sp>
    </p:spTree>
    <p:extLst>
      <p:ext uri="{BB962C8B-B14F-4D97-AF65-F5344CB8AC3E}">
        <p14:creationId xmlns:p14="http://schemas.microsoft.com/office/powerpoint/2010/main" val="112476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algn="just"/>
            <a:r>
              <a:rPr lang="en-US" sz="2400" b="0" i="0" u="none" strike="noStrike" baseline="0" dirty="0">
                <a:latin typeface="Calibri" panose="020F0502020204030204" pitchFamily="34" charset="0"/>
              </a:rPr>
              <a:t>An algorithm is a finite, ordered set of well-defined instructions that, when executed, perform a task or solve a problem.</a:t>
            </a:r>
          </a:p>
          <a:p>
            <a:pPr algn="just"/>
            <a:r>
              <a:rPr lang="en-US" sz="2400" b="0" i="0" u="none" strike="noStrike" baseline="0" dirty="0">
                <a:latin typeface="Calibri" panose="020F0502020204030204" pitchFamily="34" charset="0"/>
              </a:rPr>
              <a:t>Algorithms are abstract, meaning they can be implemented in multiple programming languages or even by non-computerized processes.</a:t>
            </a:r>
          </a:p>
          <a:p>
            <a:pPr algn="just"/>
            <a:r>
              <a:rPr lang="en-US" sz="2400" b="0" i="0" u="none" strike="noStrike" baseline="0" dirty="0">
                <a:latin typeface="Calibri" panose="020F0502020204030204" pitchFamily="34" charset="0"/>
              </a:rPr>
              <a:t>The steps in an algorithm must be clear and unambiguous.</a:t>
            </a:r>
          </a:p>
        </p:txBody>
      </p:sp>
      <p:sp>
        <p:nvSpPr>
          <p:cNvPr id="4" name="Slide Number Placeholder 3">
            <a:extLst>
              <a:ext uri="{FF2B5EF4-FFF2-40B4-BE49-F238E27FC236}">
                <a16:creationId xmlns:a16="http://schemas.microsoft.com/office/drawing/2014/main" id="{DC527E6C-B91D-4DFA-BF87-A2F0B18281A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a:t>
            </a:fld>
            <a:endParaRPr lang="en-US" sz="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D134B475-5651-E762-9226-8140600CE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D406F-5683-0679-FE19-17E45DEACCA1}"/>
              </a:ext>
            </a:extLst>
          </p:cNvPr>
          <p:cNvSpPr>
            <a:spLocks noGrp="1"/>
          </p:cNvSpPr>
          <p:nvPr>
            <p:ph type="title"/>
          </p:nvPr>
        </p:nvSpPr>
        <p:spPr/>
        <p:txBody>
          <a:bodyPr/>
          <a:lstStyle/>
          <a:p>
            <a:r>
              <a:rPr lang="en-US" dirty="0"/>
              <a:t>Common Flowchart Symbols</a:t>
            </a:r>
          </a:p>
        </p:txBody>
      </p:sp>
      <p:pic>
        <p:nvPicPr>
          <p:cNvPr id="13" name="Content Placeholder 12">
            <a:extLst>
              <a:ext uri="{FF2B5EF4-FFF2-40B4-BE49-F238E27FC236}">
                <a16:creationId xmlns:a16="http://schemas.microsoft.com/office/drawing/2014/main" id="{0437E994-8BB4-637E-90B0-39BBBE640FA3}"/>
              </a:ext>
            </a:extLst>
          </p:cNvPr>
          <p:cNvPicPr>
            <a:picLocks noGrp="1" noChangeAspect="1"/>
          </p:cNvPicPr>
          <p:nvPr>
            <p:ph sz="quarter" idx="13"/>
          </p:nvPr>
        </p:nvPicPr>
        <p:blipFill>
          <a:blip r:embed="rId3"/>
          <a:stretch>
            <a:fillRect/>
          </a:stretch>
        </p:blipFill>
        <p:spPr>
          <a:xfrm>
            <a:off x="1751806" y="1312650"/>
            <a:ext cx="5640388" cy="4920338"/>
          </a:xfrm>
        </p:spPr>
      </p:pic>
      <p:sp>
        <p:nvSpPr>
          <p:cNvPr id="3" name="Slide Number Placeholder 2">
            <a:extLst>
              <a:ext uri="{FF2B5EF4-FFF2-40B4-BE49-F238E27FC236}">
                <a16:creationId xmlns:a16="http://schemas.microsoft.com/office/drawing/2014/main" id="{387E0750-5396-6466-72D8-ACED324A8A6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30</a:t>
            </a:fld>
            <a:endParaRPr lang="en-US" sz="900" dirty="0"/>
          </a:p>
        </p:txBody>
      </p:sp>
    </p:spTree>
    <p:extLst>
      <p:ext uri="{BB962C8B-B14F-4D97-AF65-F5344CB8AC3E}">
        <p14:creationId xmlns:p14="http://schemas.microsoft.com/office/powerpoint/2010/main" val="2163730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D912-8EF2-4BD8-A87C-20C7322F06AA}"/>
              </a:ext>
            </a:extLst>
          </p:cNvPr>
          <p:cNvSpPr>
            <a:spLocks noGrp="1"/>
          </p:cNvSpPr>
          <p:nvPr>
            <p:ph type="title"/>
          </p:nvPr>
        </p:nvSpPr>
        <p:spPr/>
        <p:txBody>
          <a:bodyPr/>
          <a:lstStyle/>
          <a:p>
            <a:r>
              <a:rPr lang="en-US" dirty="0"/>
              <a:t>Symbol Explanation</a:t>
            </a:r>
          </a:p>
        </p:txBody>
      </p:sp>
      <p:sp>
        <p:nvSpPr>
          <p:cNvPr id="5" name="Content Placeholder 4">
            <a:extLst>
              <a:ext uri="{FF2B5EF4-FFF2-40B4-BE49-F238E27FC236}">
                <a16:creationId xmlns:a16="http://schemas.microsoft.com/office/drawing/2014/main" id="{9D121100-505B-4390-8EAB-8E81ECD541F1}"/>
              </a:ext>
            </a:extLst>
          </p:cNvPr>
          <p:cNvSpPr>
            <a:spLocks noGrp="1"/>
          </p:cNvSpPr>
          <p:nvPr>
            <p:ph sz="quarter" idx="13"/>
          </p:nvPr>
        </p:nvSpPr>
        <p:spPr/>
        <p:txBody>
          <a:bodyPr/>
          <a:lstStyle/>
          <a:p>
            <a:pPr algn="just"/>
            <a:r>
              <a:rPr lang="en-US" sz="2000" b="1" dirty="0"/>
              <a:t>Flowline</a:t>
            </a:r>
            <a:r>
              <a:rPr lang="en-US" sz="2000" dirty="0"/>
              <a:t>	Connects steps in the flowchart, showing progression and sequence with arrows, sometimes with additional text.</a:t>
            </a:r>
          </a:p>
          <a:p>
            <a:pPr algn="just"/>
            <a:r>
              <a:rPr lang="en-US" sz="2000" b="1" dirty="0"/>
              <a:t>Terminal</a:t>
            </a:r>
            <a:r>
              <a:rPr lang="en-US" sz="2000" dirty="0"/>
              <a:t>	Indicates the starting or ending point of the process, with some flowcharts having multiple terminal symbols.</a:t>
            </a:r>
          </a:p>
          <a:p>
            <a:pPr algn="just"/>
            <a:r>
              <a:rPr lang="en-US" sz="2000" b="1" dirty="0"/>
              <a:t>Process</a:t>
            </a:r>
            <a:r>
              <a:rPr lang="en-US" sz="2000" dirty="0"/>
              <a:t>	Depicts a step in the process sequence, instructing users to complete it before continuing.</a:t>
            </a:r>
          </a:p>
          <a:p>
            <a:pPr algn="just"/>
            <a:r>
              <a:rPr lang="en-US" sz="2000" b="1" dirty="0"/>
              <a:t>Decision</a:t>
            </a:r>
            <a:r>
              <a:rPr lang="en-US" sz="2000" dirty="0"/>
              <a:t>	Marks a point where a choice must be made, usually with multiple paths based on a yes/no or true/false answer.</a:t>
            </a:r>
          </a:p>
          <a:p>
            <a:pPr algn="just"/>
            <a:r>
              <a:rPr lang="en-US" sz="2000" b="1" dirty="0"/>
              <a:t>Input/output (data)</a:t>
            </a:r>
            <a:r>
              <a:rPr lang="en-US" sz="2000" dirty="0"/>
              <a:t>	Represents points where data enters or exits the process, shown with a parallelogram symbol.</a:t>
            </a:r>
          </a:p>
        </p:txBody>
      </p:sp>
      <p:sp>
        <p:nvSpPr>
          <p:cNvPr id="3" name="Slide Number Placeholder 2">
            <a:extLst>
              <a:ext uri="{FF2B5EF4-FFF2-40B4-BE49-F238E27FC236}">
                <a16:creationId xmlns:a16="http://schemas.microsoft.com/office/drawing/2014/main" id="{11FBA31A-A867-CDEB-3917-2E1FA6719611}"/>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31</a:t>
            </a:fld>
            <a:endParaRPr lang="en-US" sz="900" dirty="0"/>
          </a:p>
        </p:txBody>
      </p:sp>
    </p:spTree>
    <p:extLst>
      <p:ext uri="{BB962C8B-B14F-4D97-AF65-F5344CB8AC3E}">
        <p14:creationId xmlns:p14="http://schemas.microsoft.com/office/powerpoint/2010/main" val="104531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9ACB6-4040-4A07-0F5A-02EEB2D48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3B579-EDCB-0236-54DC-F9A4368EC5D6}"/>
              </a:ext>
            </a:extLst>
          </p:cNvPr>
          <p:cNvSpPr>
            <a:spLocks noGrp="1"/>
          </p:cNvSpPr>
          <p:nvPr>
            <p:ph type="title"/>
          </p:nvPr>
        </p:nvSpPr>
        <p:spPr/>
        <p:txBody>
          <a:bodyPr/>
          <a:lstStyle/>
          <a:p>
            <a:r>
              <a:rPr lang="en-US" dirty="0"/>
              <a:t>Symbol Explanation</a:t>
            </a:r>
          </a:p>
        </p:txBody>
      </p:sp>
      <p:sp>
        <p:nvSpPr>
          <p:cNvPr id="5" name="Content Placeholder 4">
            <a:extLst>
              <a:ext uri="{FF2B5EF4-FFF2-40B4-BE49-F238E27FC236}">
                <a16:creationId xmlns:a16="http://schemas.microsoft.com/office/drawing/2014/main" id="{5C7ABDF3-0DE1-180E-157B-8E68CA914485}"/>
              </a:ext>
            </a:extLst>
          </p:cNvPr>
          <p:cNvSpPr>
            <a:spLocks noGrp="1"/>
          </p:cNvSpPr>
          <p:nvPr>
            <p:ph sz="quarter" idx="13"/>
          </p:nvPr>
        </p:nvSpPr>
        <p:spPr/>
        <p:txBody>
          <a:bodyPr/>
          <a:lstStyle/>
          <a:p>
            <a:pPr algn="just"/>
            <a:r>
              <a:rPr lang="en-US" sz="2000" b="1" dirty="0"/>
              <a:t>Stored data</a:t>
            </a:r>
            <a:r>
              <a:rPr lang="en-US" sz="2000" dirty="0"/>
              <a:t>	Shows where data is stored within the process, often represented as a database or storage (cylinder).</a:t>
            </a:r>
          </a:p>
          <a:p>
            <a:pPr algn="just"/>
            <a:r>
              <a:rPr lang="en-US" sz="2000" b="1" dirty="0"/>
              <a:t>Document</a:t>
            </a:r>
            <a:r>
              <a:rPr lang="en-US" sz="2000" dirty="0"/>
              <a:t>	Indicates the receipt or generation (input or output) of a document, like an order form or report.</a:t>
            </a:r>
          </a:p>
          <a:p>
            <a:pPr algn="just"/>
            <a:r>
              <a:rPr lang="en-US" sz="2000" b="1" dirty="0"/>
              <a:t>Multi-document</a:t>
            </a:r>
            <a:r>
              <a:rPr lang="en-US" sz="2000" dirty="0"/>
              <a:t>	Similar to Document but represents multiple documents generated or received at a single process stage.</a:t>
            </a:r>
          </a:p>
          <a:p>
            <a:pPr algn="just"/>
            <a:r>
              <a:rPr lang="en-US" sz="2000" b="1" dirty="0"/>
              <a:t>Predefined process</a:t>
            </a:r>
            <a:r>
              <a:rPr lang="en-US" sz="2000" dirty="0"/>
              <a:t>	Points to an established process located outside the current flowchart. Subroutine.</a:t>
            </a:r>
          </a:p>
          <a:p>
            <a:pPr algn="just"/>
            <a:r>
              <a:rPr lang="en-US" sz="2000" b="1" dirty="0"/>
              <a:t>Comment/annotation</a:t>
            </a:r>
            <a:r>
              <a:rPr lang="en-US" sz="2000" dirty="0"/>
              <a:t>	Provides extra context, instructions, or clarification related to a specific process step.</a:t>
            </a:r>
          </a:p>
          <a:p>
            <a:pPr algn="just"/>
            <a:endParaRPr lang="en-US" sz="2000" dirty="0"/>
          </a:p>
          <a:p>
            <a:pPr algn="just"/>
            <a:endParaRPr lang="en-US" sz="2000" dirty="0"/>
          </a:p>
          <a:p>
            <a:pPr algn="just"/>
            <a:endParaRPr lang="en-US" sz="2000" dirty="0"/>
          </a:p>
          <a:p>
            <a:pPr algn="just"/>
            <a:endParaRPr lang="en-US" sz="2000" dirty="0"/>
          </a:p>
        </p:txBody>
      </p:sp>
      <p:sp>
        <p:nvSpPr>
          <p:cNvPr id="3" name="Slide Number Placeholder 2">
            <a:extLst>
              <a:ext uri="{FF2B5EF4-FFF2-40B4-BE49-F238E27FC236}">
                <a16:creationId xmlns:a16="http://schemas.microsoft.com/office/drawing/2014/main" id="{223F7BA6-AC22-2B62-270D-68D53E7B8021}"/>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32</a:t>
            </a:fld>
            <a:endParaRPr lang="en-US" sz="900" dirty="0"/>
          </a:p>
        </p:txBody>
      </p:sp>
    </p:spTree>
    <p:extLst>
      <p:ext uri="{BB962C8B-B14F-4D97-AF65-F5344CB8AC3E}">
        <p14:creationId xmlns:p14="http://schemas.microsoft.com/office/powerpoint/2010/main" val="2483431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794DD-5B90-C70B-2C5B-38B21FFFB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E4EFB-2736-2073-EDA2-AB6AF4C7999D}"/>
              </a:ext>
            </a:extLst>
          </p:cNvPr>
          <p:cNvSpPr>
            <a:spLocks noGrp="1"/>
          </p:cNvSpPr>
          <p:nvPr>
            <p:ph type="title"/>
          </p:nvPr>
        </p:nvSpPr>
        <p:spPr/>
        <p:txBody>
          <a:bodyPr/>
          <a:lstStyle/>
          <a:p>
            <a:r>
              <a:rPr lang="en-US" dirty="0"/>
              <a:t>Symbol Explanation</a:t>
            </a:r>
          </a:p>
        </p:txBody>
      </p:sp>
      <p:sp>
        <p:nvSpPr>
          <p:cNvPr id="5" name="Content Placeholder 4">
            <a:extLst>
              <a:ext uri="{FF2B5EF4-FFF2-40B4-BE49-F238E27FC236}">
                <a16:creationId xmlns:a16="http://schemas.microsoft.com/office/drawing/2014/main" id="{B831D148-B441-1772-6F7A-07081E6FFC96}"/>
              </a:ext>
            </a:extLst>
          </p:cNvPr>
          <p:cNvSpPr>
            <a:spLocks noGrp="1"/>
          </p:cNvSpPr>
          <p:nvPr>
            <p:ph sz="quarter" idx="13"/>
          </p:nvPr>
        </p:nvSpPr>
        <p:spPr/>
        <p:txBody>
          <a:bodyPr/>
          <a:lstStyle/>
          <a:p>
            <a:pPr algn="just"/>
            <a:r>
              <a:rPr lang="en-US" sz="2000" b="1" dirty="0"/>
              <a:t>On-page connector</a:t>
            </a:r>
            <a:r>
              <a:rPr lang="en-US" sz="2000" dirty="0"/>
              <a:t>	Connects flowchart steps that are far apart on the same page for readability.</a:t>
            </a:r>
          </a:p>
          <a:p>
            <a:pPr algn="just"/>
            <a:r>
              <a:rPr lang="en-US" sz="2000" b="1" dirty="0"/>
              <a:t>Off-page connector</a:t>
            </a:r>
            <a:r>
              <a:rPr lang="en-US" sz="2000" dirty="0"/>
              <a:t>	Links to a process on a different page, used in multi-page flowcharts for continuity.</a:t>
            </a:r>
          </a:p>
          <a:p>
            <a:pPr algn="just"/>
            <a:r>
              <a:rPr lang="en-US" sz="2000" b="1" dirty="0"/>
              <a:t>Delay</a:t>
            </a:r>
            <a:r>
              <a:rPr lang="en-US" sz="2000" dirty="0"/>
              <a:t>	Indicates a waiting period in the process, often noting the delay duration.</a:t>
            </a:r>
          </a:p>
          <a:p>
            <a:pPr algn="just"/>
            <a:r>
              <a:rPr lang="en-US" sz="2000" b="1" dirty="0"/>
              <a:t>Alternate process</a:t>
            </a:r>
            <a:r>
              <a:rPr lang="en-US" sz="2000" dirty="0"/>
              <a:t>	Represents a secondary or alternative process option, typically with dashed flowlines leading to it.</a:t>
            </a:r>
          </a:p>
          <a:p>
            <a:pPr algn="just"/>
            <a:endParaRPr lang="en-US" sz="2000" dirty="0"/>
          </a:p>
        </p:txBody>
      </p:sp>
      <p:sp>
        <p:nvSpPr>
          <p:cNvPr id="3" name="Slide Number Placeholder 2">
            <a:extLst>
              <a:ext uri="{FF2B5EF4-FFF2-40B4-BE49-F238E27FC236}">
                <a16:creationId xmlns:a16="http://schemas.microsoft.com/office/drawing/2014/main" id="{EC25B1D6-4D72-38FF-6134-CB79B5BA457A}"/>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33</a:t>
            </a:fld>
            <a:endParaRPr lang="en-US" sz="900" dirty="0"/>
          </a:p>
        </p:txBody>
      </p:sp>
    </p:spTree>
    <p:extLst>
      <p:ext uri="{BB962C8B-B14F-4D97-AF65-F5344CB8AC3E}">
        <p14:creationId xmlns:p14="http://schemas.microsoft.com/office/powerpoint/2010/main" val="4103195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B3CCF-1D5D-BF5E-079D-3D164CA6D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EC4E3-40E0-174B-31E9-2E0278FF28AD}"/>
              </a:ext>
            </a:extLst>
          </p:cNvPr>
          <p:cNvSpPr>
            <a:spLocks noGrp="1"/>
          </p:cNvSpPr>
          <p:nvPr>
            <p:ph type="title"/>
          </p:nvPr>
        </p:nvSpPr>
        <p:spPr/>
        <p:txBody>
          <a:bodyPr/>
          <a:lstStyle/>
          <a:p>
            <a:r>
              <a:rPr lang="en-US" dirty="0"/>
              <a:t>Symbol Explanation</a:t>
            </a:r>
          </a:p>
        </p:txBody>
      </p:sp>
      <p:sp>
        <p:nvSpPr>
          <p:cNvPr id="5" name="Content Placeholder 4">
            <a:extLst>
              <a:ext uri="{FF2B5EF4-FFF2-40B4-BE49-F238E27FC236}">
                <a16:creationId xmlns:a16="http://schemas.microsoft.com/office/drawing/2014/main" id="{0B326347-2A92-8D6A-5891-477035101537}"/>
              </a:ext>
            </a:extLst>
          </p:cNvPr>
          <p:cNvSpPr>
            <a:spLocks noGrp="1"/>
          </p:cNvSpPr>
          <p:nvPr>
            <p:ph sz="quarter" idx="13"/>
          </p:nvPr>
        </p:nvSpPr>
        <p:spPr/>
        <p:txBody>
          <a:bodyPr/>
          <a:lstStyle/>
          <a:p>
            <a:pPr algn="just"/>
            <a:r>
              <a:rPr lang="en-US" sz="2000" b="1" dirty="0"/>
              <a:t>Preparation</a:t>
            </a:r>
            <a:r>
              <a:rPr lang="en-US" sz="2000" dirty="0"/>
              <a:t>	Shows steps required to set up or prepare for the next process in the flowchart.</a:t>
            </a:r>
          </a:p>
          <a:p>
            <a:pPr algn="just"/>
            <a:r>
              <a:rPr lang="en-US" sz="2000" b="1" dirty="0"/>
              <a:t>Display</a:t>
            </a:r>
            <a:r>
              <a:rPr lang="en-US" sz="2000" dirty="0"/>
              <a:t>	Indicates where and how information is displayed as part of the process.</a:t>
            </a:r>
          </a:p>
          <a:p>
            <a:pPr algn="just"/>
            <a:r>
              <a:rPr lang="en-US" sz="2000" b="1" dirty="0"/>
              <a:t>Manual input</a:t>
            </a:r>
            <a:r>
              <a:rPr lang="en-US" sz="2000" dirty="0"/>
              <a:t>	Highlights a process step requiring manual action, as opposed to automated steps.</a:t>
            </a:r>
          </a:p>
          <a:p>
            <a:pPr algn="just"/>
            <a:endParaRPr lang="en-US" sz="2000" dirty="0"/>
          </a:p>
          <a:p>
            <a:pPr algn="just"/>
            <a:endParaRPr lang="en-US" sz="2000" dirty="0"/>
          </a:p>
        </p:txBody>
      </p:sp>
      <p:sp>
        <p:nvSpPr>
          <p:cNvPr id="3" name="Slide Number Placeholder 2">
            <a:extLst>
              <a:ext uri="{FF2B5EF4-FFF2-40B4-BE49-F238E27FC236}">
                <a16:creationId xmlns:a16="http://schemas.microsoft.com/office/drawing/2014/main" id="{A47215E4-ADBD-95AE-E779-3D920BDEE4CC}"/>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34</a:t>
            </a:fld>
            <a:endParaRPr lang="en-US" sz="900" dirty="0"/>
          </a:p>
        </p:txBody>
      </p:sp>
    </p:spTree>
    <p:extLst>
      <p:ext uri="{BB962C8B-B14F-4D97-AF65-F5344CB8AC3E}">
        <p14:creationId xmlns:p14="http://schemas.microsoft.com/office/powerpoint/2010/main" val="238640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4C9749-D6B1-8F1D-350C-5F5EE199F566}"/>
              </a:ext>
            </a:extLst>
          </p:cNvPr>
          <p:cNvSpPr>
            <a:spLocks noGrp="1"/>
          </p:cNvSpPr>
          <p:nvPr>
            <p:ph type="title"/>
          </p:nvPr>
        </p:nvSpPr>
        <p:spPr/>
        <p:txBody>
          <a:bodyPr/>
          <a:lstStyle/>
          <a:p>
            <a:r>
              <a:rPr lang="en-US" dirty="0"/>
              <a:t>Flowchart Example1</a:t>
            </a:r>
          </a:p>
        </p:txBody>
      </p:sp>
      <p:sp>
        <p:nvSpPr>
          <p:cNvPr id="8" name="Content Placeholder 7">
            <a:extLst>
              <a:ext uri="{FF2B5EF4-FFF2-40B4-BE49-F238E27FC236}">
                <a16:creationId xmlns:a16="http://schemas.microsoft.com/office/drawing/2014/main" id="{6665DB0E-6057-F042-A8AB-5BB328C9E8F0}"/>
              </a:ext>
            </a:extLst>
          </p:cNvPr>
          <p:cNvSpPr>
            <a:spLocks noGrp="1"/>
          </p:cNvSpPr>
          <p:nvPr>
            <p:ph sz="quarter" idx="13"/>
          </p:nvPr>
        </p:nvSpPr>
        <p:spPr/>
        <p:txBody>
          <a:bodyPr/>
          <a:lstStyle/>
          <a:p>
            <a:endParaRPr lang="en-US" dirty="0"/>
          </a:p>
        </p:txBody>
      </p:sp>
      <p:sp>
        <p:nvSpPr>
          <p:cNvPr id="6" name="Slide Number Placeholder 5">
            <a:extLst>
              <a:ext uri="{FF2B5EF4-FFF2-40B4-BE49-F238E27FC236}">
                <a16:creationId xmlns:a16="http://schemas.microsoft.com/office/drawing/2014/main" id="{11B72C1F-125F-CA61-C6B3-EABDFE5D765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35</a:t>
            </a:fld>
            <a:endParaRPr lang="en-US" sz="900" dirty="0"/>
          </a:p>
        </p:txBody>
      </p:sp>
    </p:spTree>
    <p:extLst>
      <p:ext uri="{BB962C8B-B14F-4D97-AF65-F5344CB8AC3E}">
        <p14:creationId xmlns:p14="http://schemas.microsoft.com/office/powerpoint/2010/main" val="3755048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7F841-2534-DBE5-9A62-6DBE00D12A6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729E6F4-F587-2E96-3142-63D2785AC619}"/>
              </a:ext>
            </a:extLst>
          </p:cNvPr>
          <p:cNvSpPr>
            <a:spLocks noGrp="1"/>
          </p:cNvSpPr>
          <p:nvPr>
            <p:ph type="title"/>
          </p:nvPr>
        </p:nvSpPr>
        <p:spPr/>
        <p:txBody>
          <a:bodyPr/>
          <a:lstStyle/>
          <a:p>
            <a:r>
              <a:rPr lang="en-US" dirty="0"/>
              <a:t>Flowchart Example2</a:t>
            </a:r>
          </a:p>
        </p:txBody>
      </p:sp>
      <p:sp>
        <p:nvSpPr>
          <p:cNvPr id="8" name="Content Placeholder 7">
            <a:extLst>
              <a:ext uri="{FF2B5EF4-FFF2-40B4-BE49-F238E27FC236}">
                <a16:creationId xmlns:a16="http://schemas.microsoft.com/office/drawing/2014/main" id="{82B72CA6-3742-B229-EEE4-D825B5FF451C}"/>
              </a:ext>
            </a:extLst>
          </p:cNvPr>
          <p:cNvSpPr>
            <a:spLocks noGrp="1"/>
          </p:cNvSpPr>
          <p:nvPr>
            <p:ph sz="quarter" idx="13"/>
          </p:nvPr>
        </p:nvSpPr>
        <p:spPr/>
        <p:txBody>
          <a:bodyPr/>
          <a:lstStyle/>
          <a:p>
            <a:endParaRPr lang="en-US" dirty="0"/>
          </a:p>
        </p:txBody>
      </p:sp>
      <p:sp>
        <p:nvSpPr>
          <p:cNvPr id="6" name="Slide Number Placeholder 5">
            <a:extLst>
              <a:ext uri="{FF2B5EF4-FFF2-40B4-BE49-F238E27FC236}">
                <a16:creationId xmlns:a16="http://schemas.microsoft.com/office/drawing/2014/main" id="{6B8EAAE1-EC3B-780B-E40E-3A6D71614A8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36</a:t>
            </a:fld>
            <a:endParaRPr lang="en-US" sz="900" dirty="0"/>
          </a:p>
        </p:txBody>
      </p:sp>
    </p:spTree>
    <p:extLst>
      <p:ext uri="{BB962C8B-B14F-4D97-AF65-F5344CB8AC3E}">
        <p14:creationId xmlns:p14="http://schemas.microsoft.com/office/powerpoint/2010/main" val="2024882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05944-66F6-1AD9-2645-19918F5FE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A9191-B44A-23E8-1CB2-1B49E93EBB7B}"/>
              </a:ext>
            </a:extLst>
          </p:cNvPr>
          <p:cNvSpPr>
            <a:spLocks noGrp="1"/>
          </p:cNvSpPr>
          <p:nvPr>
            <p:ph type="title"/>
          </p:nvPr>
        </p:nvSpPr>
        <p:spPr/>
        <p:txBody>
          <a:bodyPr/>
          <a:lstStyle/>
          <a:p>
            <a:r>
              <a:rPr lang="en-US" dirty="0"/>
              <a:t>Advantages of Flowchart</a:t>
            </a:r>
          </a:p>
        </p:txBody>
      </p:sp>
      <p:sp>
        <p:nvSpPr>
          <p:cNvPr id="5" name="Content Placeholder 4">
            <a:extLst>
              <a:ext uri="{FF2B5EF4-FFF2-40B4-BE49-F238E27FC236}">
                <a16:creationId xmlns:a16="http://schemas.microsoft.com/office/drawing/2014/main" id="{3B3B7315-83BB-AA10-3B2C-A1282FEFC490}"/>
              </a:ext>
            </a:extLst>
          </p:cNvPr>
          <p:cNvSpPr>
            <a:spLocks noGrp="1"/>
          </p:cNvSpPr>
          <p:nvPr>
            <p:ph sz="quarter" idx="13"/>
          </p:nvPr>
        </p:nvSpPr>
        <p:spPr/>
        <p:txBody>
          <a:bodyPr/>
          <a:lstStyle/>
          <a:p>
            <a:pPr algn="just"/>
            <a:r>
              <a:rPr lang="en-US" sz="2000" dirty="0"/>
              <a:t>Conveys Better Meaning</a:t>
            </a:r>
          </a:p>
          <a:p>
            <a:pPr algn="just"/>
            <a:r>
              <a:rPr lang="en-US" sz="2000" dirty="0"/>
              <a:t>Analyses the Problem Effectively</a:t>
            </a:r>
          </a:p>
          <a:p>
            <a:pPr algn="just"/>
            <a:r>
              <a:rPr lang="en-US" sz="2000" dirty="0"/>
              <a:t>Effective Joining of a Part of a System</a:t>
            </a:r>
          </a:p>
          <a:p>
            <a:pPr algn="just"/>
            <a:r>
              <a:rPr lang="en-US" sz="2000" dirty="0"/>
              <a:t>Efficient Coding</a:t>
            </a:r>
          </a:p>
          <a:p>
            <a:pPr marL="101600" indent="0" algn="just">
              <a:buNone/>
            </a:pPr>
            <a:r>
              <a:rPr lang="en-US" sz="1800" dirty="0"/>
              <a:t>A group of programmers are normally associated with the design of large software systems. Each programmer is responsible for designing only a part of the entire system. So initially, if each programmer draws a flowchart for his part of design, the flowcharts of all the programmers can be placed together to visualize the overall system design. Any problem in linking the various parts of the system can be easily detected at this stage and the design can be accordingly modified. Flowcharts can thus be used.</a:t>
            </a:r>
          </a:p>
          <a:p>
            <a:pPr algn="just"/>
            <a:r>
              <a:rPr lang="en-US" sz="2000" dirty="0"/>
              <a:t>Systematic Testing</a:t>
            </a:r>
          </a:p>
          <a:p>
            <a:pPr algn="just"/>
            <a:endParaRPr lang="en-US" sz="2000" dirty="0"/>
          </a:p>
        </p:txBody>
      </p:sp>
      <p:sp>
        <p:nvSpPr>
          <p:cNvPr id="3" name="Slide Number Placeholder 2">
            <a:extLst>
              <a:ext uri="{FF2B5EF4-FFF2-40B4-BE49-F238E27FC236}">
                <a16:creationId xmlns:a16="http://schemas.microsoft.com/office/drawing/2014/main" id="{1806C03B-995D-53A7-678B-79B4F09FE64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37</a:t>
            </a:fld>
            <a:endParaRPr lang="en-US" sz="900" dirty="0"/>
          </a:p>
        </p:txBody>
      </p:sp>
    </p:spTree>
    <p:extLst>
      <p:ext uri="{BB962C8B-B14F-4D97-AF65-F5344CB8AC3E}">
        <p14:creationId xmlns:p14="http://schemas.microsoft.com/office/powerpoint/2010/main" val="590402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F758-63FF-D681-49BE-4797DFEE9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5C0F1-EEB2-F685-99AF-EDAE033C5D11}"/>
              </a:ext>
            </a:extLst>
          </p:cNvPr>
          <p:cNvSpPr>
            <a:spLocks noGrp="1"/>
          </p:cNvSpPr>
          <p:nvPr>
            <p:ph type="title"/>
          </p:nvPr>
        </p:nvSpPr>
        <p:spPr/>
        <p:txBody>
          <a:bodyPr/>
          <a:lstStyle/>
          <a:p>
            <a:r>
              <a:rPr lang="en-US" dirty="0"/>
              <a:t>Disadvantages of Flowchart</a:t>
            </a:r>
          </a:p>
        </p:txBody>
      </p:sp>
      <p:sp>
        <p:nvSpPr>
          <p:cNvPr id="5" name="Content Placeholder 4">
            <a:extLst>
              <a:ext uri="{FF2B5EF4-FFF2-40B4-BE49-F238E27FC236}">
                <a16:creationId xmlns:a16="http://schemas.microsoft.com/office/drawing/2014/main" id="{AFFB5489-D57D-998C-3C13-C4374841C369}"/>
              </a:ext>
            </a:extLst>
          </p:cNvPr>
          <p:cNvSpPr>
            <a:spLocks noGrp="1"/>
          </p:cNvSpPr>
          <p:nvPr>
            <p:ph sz="quarter" idx="13"/>
          </p:nvPr>
        </p:nvSpPr>
        <p:spPr/>
        <p:txBody>
          <a:bodyPr/>
          <a:lstStyle/>
          <a:p>
            <a:pPr algn="just"/>
            <a:r>
              <a:rPr lang="en-US" sz="2000" b="1" i="0" u="none" strike="noStrike" baseline="0">
                <a:latin typeface="Arial" panose="020B0604020202020204" pitchFamily="34" charset="0"/>
              </a:rPr>
              <a:t>Time-Consuming</a:t>
            </a:r>
            <a:r>
              <a:rPr lang="en-US" sz="2000" b="0" i="0" u="none" strike="noStrike" baseline="0" dirty="0">
                <a:latin typeface="Arial" panose="020B0604020202020204" pitchFamily="34" charset="0"/>
              </a:rPr>
              <a:t>:- Takes More Time to Draw</a:t>
            </a:r>
          </a:p>
          <a:p>
            <a:pPr algn="just"/>
            <a:r>
              <a:rPr lang="en-US" sz="2000" b="1" i="0" u="none" strike="noStrike" baseline="0" dirty="0">
                <a:latin typeface="Arial" panose="020B0604020202020204" pitchFamily="34" charset="0"/>
              </a:rPr>
              <a:t>Non-standardization</a:t>
            </a:r>
            <a:r>
              <a:rPr lang="en-US" sz="2000" b="0" i="0" u="none" strike="noStrike" baseline="0" dirty="0">
                <a:latin typeface="Arial" panose="020B0604020202020204" pitchFamily="34" charset="0"/>
              </a:rPr>
              <a:t>:- No standards determining the amount of detail that should be included in a flowchart.</a:t>
            </a:r>
          </a:p>
          <a:p>
            <a:pPr algn="just"/>
            <a:r>
              <a:rPr lang="en-US" sz="2000" b="1" i="0" u="none" strike="noStrike" baseline="0" dirty="0">
                <a:latin typeface="Arial" panose="020B0604020202020204" pitchFamily="34" charset="0"/>
              </a:rPr>
              <a:t>Difficult to Make Changes</a:t>
            </a:r>
            <a:r>
              <a:rPr lang="en-US" sz="2000" b="0" i="0" u="none" strike="noStrike" baseline="0" dirty="0">
                <a:latin typeface="Arial" panose="020B0604020202020204" pitchFamily="34" charset="0"/>
              </a:rPr>
              <a:t>:- Owing to the symbol-string nature of flowcharting, any changes or modifications in the program logic will usually require a completely new flowchart. Redrawing a flowchart is tedious.</a:t>
            </a:r>
            <a:endParaRPr lang="en-US" sz="2400" dirty="0"/>
          </a:p>
        </p:txBody>
      </p:sp>
      <p:sp>
        <p:nvSpPr>
          <p:cNvPr id="3" name="Slide Number Placeholder 2">
            <a:extLst>
              <a:ext uri="{FF2B5EF4-FFF2-40B4-BE49-F238E27FC236}">
                <a16:creationId xmlns:a16="http://schemas.microsoft.com/office/drawing/2014/main" id="{D0914C4B-3640-8623-1408-6D2719DEE48D}"/>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38</a:t>
            </a:fld>
            <a:endParaRPr lang="en-US" sz="900" dirty="0"/>
          </a:p>
        </p:txBody>
      </p:sp>
    </p:spTree>
    <p:extLst>
      <p:ext uri="{BB962C8B-B14F-4D97-AF65-F5344CB8AC3E}">
        <p14:creationId xmlns:p14="http://schemas.microsoft.com/office/powerpoint/2010/main" val="134034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4053637-93CA-2321-6312-F140A1334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032F2-3063-BDDE-CD03-7CE84FC3817B}"/>
              </a:ext>
            </a:extLst>
          </p:cNvPr>
          <p:cNvSpPr>
            <a:spLocks noGrp="1"/>
          </p:cNvSpPr>
          <p:nvPr>
            <p:ph type="title"/>
          </p:nvPr>
        </p:nvSpPr>
        <p:spPr/>
        <p:txBody>
          <a:bodyPr/>
          <a:lstStyle/>
          <a:p>
            <a:r>
              <a:rPr lang="en-US" dirty="0"/>
              <a:t>Properties of an Algorithm</a:t>
            </a:r>
          </a:p>
        </p:txBody>
      </p:sp>
      <p:sp>
        <p:nvSpPr>
          <p:cNvPr id="3" name="Text Placeholder 2">
            <a:extLst>
              <a:ext uri="{FF2B5EF4-FFF2-40B4-BE49-F238E27FC236}">
                <a16:creationId xmlns:a16="http://schemas.microsoft.com/office/drawing/2014/main" id="{1B6E2632-5494-4969-AB8C-06BB125F4E43}"/>
              </a:ext>
            </a:extLst>
          </p:cNvPr>
          <p:cNvSpPr>
            <a:spLocks noGrp="1"/>
          </p:cNvSpPr>
          <p:nvPr>
            <p:ph sz="quarter" idx="13"/>
          </p:nvPr>
        </p:nvSpPr>
        <p:spPr/>
        <p:txBody>
          <a:bodyPr/>
          <a:lstStyle/>
          <a:p>
            <a:pPr algn="just"/>
            <a:r>
              <a:rPr lang="en-US" sz="2400" b="1" i="0" u="none" strike="noStrike" baseline="0" dirty="0">
                <a:latin typeface="Calibri" panose="020F0502020204030204" pitchFamily="34" charset="0"/>
              </a:rPr>
              <a:t>Finiteness:</a:t>
            </a:r>
            <a:r>
              <a:rPr lang="en-US" sz="2400" b="0" i="0" u="none" strike="noStrike" baseline="0" dirty="0">
                <a:latin typeface="Calibri" panose="020F0502020204030204" pitchFamily="34" charset="0"/>
              </a:rPr>
              <a:t> It should terminate after a finite number of steps.</a:t>
            </a:r>
          </a:p>
          <a:p>
            <a:pPr algn="just"/>
            <a:r>
              <a:rPr lang="en-US" sz="2400" b="1" i="0" u="none" strike="noStrike" baseline="0" dirty="0">
                <a:latin typeface="Calibri" panose="020F0502020204030204" pitchFamily="34" charset="0"/>
              </a:rPr>
              <a:t>Definiteness:</a:t>
            </a:r>
            <a:r>
              <a:rPr lang="en-US" sz="2400" b="0" i="0" u="none" strike="noStrike" baseline="0" dirty="0">
                <a:latin typeface="Calibri" panose="020F0502020204030204" pitchFamily="34" charset="0"/>
              </a:rPr>
              <a:t> Each step must be precisely defined; instructions should be unambiguous.</a:t>
            </a:r>
          </a:p>
          <a:p>
            <a:pPr algn="just"/>
            <a:r>
              <a:rPr lang="en-US" sz="2400" b="1" i="0" u="none" strike="noStrike" baseline="0" dirty="0">
                <a:latin typeface="Calibri" panose="020F0502020204030204" pitchFamily="34" charset="0"/>
              </a:rPr>
              <a:t>Input:</a:t>
            </a:r>
            <a:r>
              <a:rPr lang="en-US" sz="2400" b="0" i="0" u="none" strike="noStrike" baseline="0" dirty="0">
                <a:latin typeface="Calibri" panose="020F0502020204030204" pitchFamily="34" charset="0"/>
              </a:rPr>
              <a:t> Algorithms may take zero or more inputs.</a:t>
            </a:r>
          </a:p>
          <a:p>
            <a:pPr algn="just"/>
            <a:r>
              <a:rPr lang="en-US" sz="2400" b="1" i="0" u="none" strike="noStrike" baseline="0" dirty="0">
                <a:latin typeface="Calibri" panose="020F0502020204030204" pitchFamily="34" charset="0"/>
              </a:rPr>
              <a:t>Output:</a:t>
            </a:r>
            <a:r>
              <a:rPr lang="en-US" sz="2400" b="0" i="0" u="none" strike="noStrike" baseline="0" dirty="0">
                <a:latin typeface="Calibri" panose="020F0502020204030204" pitchFamily="34" charset="0"/>
              </a:rPr>
              <a:t> They produce at least one output.</a:t>
            </a:r>
          </a:p>
          <a:p>
            <a:pPr algn="just"/>
            <a:r>
              <a:rPr lang="en-US" sz="2400" b="1" i="0" u="none" strike="noStrike" baseline="0" dirty="0">
                <a:latin typeface="Calibri" panose="020F0502020204030204" pitchFamily="34" charset="0"/>
              </a:rPr>
              <a:t>Effectiveness:</a:t>
            </a:r>
            <a:r>
              <a:rPr lang="en-US" sz="2400" b="0" i="0" u="none" strike="noStrike" baseline="0" dirty="0">
                <a:latin typeface="Calibri" panose="020F0502020204030204" pitchFamily="34" charset="0"/>
              </a:rPr>
              <a:t> Every step in the algorithm must be basic enough to be carried out with minimal resources.</a:t>
            </a:r>
          </a:p>
        </p:txBody>
      </p:sp>
      <p:sp>
        <p:nvSpPr>
          <p:cNvPr id="4" name="Slide Number Placeholder 3">
            <a:extLst>
              <a:ext uri="{FF2B5EF4-FFF2-40B4-BE49-F238E27FC236}">
                <a16:creationId xmlns:a16="http://schemas.microsoft.com/office/drawing/2014/main" id="{2D342F6A-4CA2-A316-8EA3-012EB6DDCD1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4</a:t>
            </a:fld>
            <a:endParaRPr lang="en-US" sz="900" dirty="0"/>
          </a:p>
        </p:txBody>
      </p:sp>
    </p:spTree>
    <p:extLst>
      <p:ext uri="{BB962C8B-B14F-4D97-AF65-F5344CB8AC3E}">
        <p14:creationId xmlns:p14="http://schemas.microsoft.com/office/powerpoint/2010/main" val="240501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46AF78BC-1AF4-A0AE-AAA8-F6F0C72A8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3BA02-FA1E-895E-3E9A-5105F7620AF1}"/>
              </a:ext>
            </a:extLst>
          </p:cNvPr>
          <p:cNvSpPr>
            <a:spLocks noGrp="1"/>
          </p:cNvSpPr>
          <p:nvPr>
            <p:ph type="title"/>
          </p:nvPr>
        </p:nvSpPr>
        <p:spPr/>
        <p:txBody>
          <a:bodyPr/>
          <a:lstStyle/>
          <a:p>
            <a:r>
              <a:rPr lang="en-US" dirty="0"/>
              <a:t>Algorithm Example1</a:t>
            </a:r>
            <a:endParaRPr lang="en-US" sz="2800" dirty="0">
              <a:solidFill>
                <a:srgbClr val="FF0000"/>
              </a:solidFill>
            </a:endParaRPr>
          </a:p>
        </p:txBody>
      </p:sp>
      <p:sp>
        <p:nvSpPr>
          <p:cNvPr id="13" name="Content Placeholder 12">
            <a:extLst>
              <a:ext uri="{FF2B5EF4-FFF2-40B4-BE49-F238E27FC236}">
                <a16:creationId xmlns:a16="http://schemas.microsoft.com/office/drawing/2014/main" id="{8875C9A7-76B8-F63C-0DC1-8E79B48BB12F}"/>
              </a:ext>
            </a:extLst>
          </p:cNvPr>
          <p:cNvSpPr>
            <a:spLocks noGrp="1"/>
          </p:cNvSpPr>
          <p:nvPr>
            <p:ph sz="quarter" idx="13"/>
          </p:nvPr>
        </p:nvSpPr>
        <p:spPr>
          <a:xfrm>
            <a:off x="457200" y="1481138"/>
            <a:ext cx="4013200" cy="4322762"/>
          </a:xfrm>
        </p:spPr>
        <p:txBody>
          <a:bodyPr/>
          <a:lstStyle/>
          <a:p>
            <a:pPr algn="just"/>
            <a:r>
              <a:rPr lang="en-US" sz="2400" b="0" i="0" u="none" strike="noStrike" baseline="0" dirty="0">
                <a:latin typeface="Calibri" panose="020F0502020204030204" pitchFamily="34" charset="0"/>
              </a:rPr>
              <a:t>Suppose you are given a set of mark sheets, each bearing A, B, C, or F letter grades.</a:t>
            </a:r>
          </a:p>
          <a:p>
            <a:pPr algn="just"/>
            <a:r>
              <a:rPr lang="en-US" sz="2400" b="0" i="0" u="none" strike="noStrike" baseline="0" dirty="0">
                <a:latin typeface="Calibri" panose="020F0502020204030204" pitchFamily="34" charset="0"/>
              </a:rPr>
              <a:t>Write an algorithm to read the mark sheet and print the grade associated.</a:t>
            </a:r>
            <a:endParaRPr lang="en-US" sz="2000" dirty="0"/>
          </a:p>
        </p:txBody>
      </p:sp>
      <p:sp>
        <p:nvSpPr>
          <p:cNvPr id="17" name="Content Placeholder 16">
            <a:extLst>
              <a:ext uri="{FF2B5EF4-FFF2-40B4-BE49-F238E27FC236}">
                <a16:creationId xmlns:a16="http://schemas.microsoft.com/office/drawing/2014/main" id="{1A75A8DF-F073-51ED-BD72-FEE8B0698A07}"/>
              </a:ext>
            </a:extLst>
          </p:cNvPr>
          <p:cNvSpPr>
            <a:spLocks noGrp="1"/>
          </p:cNvSpPr>
          <p:nvPr>
            <p:ph sz="quarter" idx="15"/>
          </p:nvPr>
        </p:nvSpPr>
        <p:spPr>
          <a:xfrm>
            <a:off x="4673600" y="1481138"/>
            <a:ext cx="4013200" cy="4322762"/>
          </a:xfrm>
        </p:spPr>
        <p:txBody>
          <a:bodyPr/>
          <a:lstStyle/>
          <a:p>
            <a:pPr marL="558800" indent="-457200" algn="l">
              <a:buFont typeface="+mj-lt"/>
              <a:buAutoNum type="arabicPeriod"/>
            </a:pPr>
            <a:r>
              <a:rPr lang="en-US" sz="2400" b="0" i="0" u="none" strike="noStrike" baseline="0" dirty="0">
                <a:latin typeface="Calibri" panose="020F0502020204030204" pitchFamily="34" charset="0"/>
              </a:rPr>
              <a:t>Start</a:t>
            </a:r>
          </a:p>
          <a:p>
            <a:pPr marL="558800" indent="-457200" algn="l">
              <a:buFont typeface="+mj-lt"/>
              <a:buAutoNum type="arabicPeriod"/>
            </a:pPr>
            <a:r>
              <a:rPr lang="en-US" sz="2400" b="0" i="0" u="none" strike="noStrike" baseline="0" dirty="0">
                <a:latin typeface="Calibri" panose="020F0502020204030204" pitchFamily="34" charset="0"/>
              </a:rPr>
              <a:t>Take a mark sheet and</a:t>
            </a:r>
          </a:p>
          <a:p>
            <a:pPr marL="588518" lvl="1" indent="0">
              <a:buNone/>
            </a:pPr>
            <a:r>
              <a:rPr lang="en-US" sz="2400" b="0" i="0" u="none" strike="noStrike" baseline="0" dirty="0">
                <a:latin typeface="Calibri" panose="020F0502020204030204" pitchFamily="34" charset="0"/>
              </a:rPr>
              <a:t>read the grade.</a:t>
            </a:r>
          </a:p>
          <a:p>
            <a:pPr marL="558800" indent="-457200">
              <a:buFont typeface="+mj-lt"/>
              <a:buAutoNum type="arabicPeriod"/>
            </a:pPr>
            <a:r>
              <a:rPr lang="en-US" sz="2400" b="0" i="0" u="none" strike="noStrike" baseline="0" dirty="0">
                <a:latin typeface="Calibri" panose="020F0502020204030204" pitchFamily="34" charset="0"/>
              </a:rPr>
              <a:t>Print the grade</a:t>
            </a:r>
          </a:p>
          <a:p>
            <a:pPr marL="558800" indent="-457200" algn="l">
              <a:buFont typeface="+mj-lt"/>
              <a:buAutoNum type="arabicPeriod"/>
            </a:pPr>
            <a:r>
              <a:rPr lang="en-US" sz="2400" b="0" i="0" u="none" strike="noStrike" baseline="0" dirty="0">
                <a:latin typeface="Calibri" panose="020F0502020204030204" pitchFamily="34" charset="0"/>
              </a:rPr>
              <a:t>Stop</a:t>
            </a:r>
            <a:endParaRPr lang="en-US" sz="2000" dirty="0"/>
          </a:p>
        </p:txBody>
      </p:sp>
      <p:sp>
        <p:nvSpPr>
          <p:cNvPr id="3" name="Slide Number Placeholder 2">
            <a:extLst>
              <a:ext uri="{FF2B5EF4-FFF2-40B4-BE49-F238E27FC236}">
                <a16:creationId xmlns:a16="http://schemas.microsoft.com/office/drawing/2014/main" id="{8CEC3D9E-5B8D-443A-906C-D706B2A80A20}"/>
              </a:ext>
            </a:extLst>
          </p:cNvPr>
          <p:cNvSpPr>
            <a:spLocks noGrp="1"/>
          </p:cNvSpPr>
          <p:nvPr>
            <p:ph type="sldNum" idx="12"/>
          </p:nvPr>
        </p:nvSpPr>
        <p:spPr>
          <a:xfrm>
            <a:off x="8469311" y="113071"/>
            <a:ext cx="551783" cy="182879"/>
          </a:xfr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5</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7258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92B54DC6-D196-AECF-5E10-AADBC49D4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61D05-8396-1487-5EAE-97D0B9EFA526}"/>
              </a:ext>
            </a:extLst>
          </p:cNvPr>
          <p:cNvSpPr>
            <a:spLocks noGrp="1"/>
          </p:cNvSpPr>
          <p:nvPr>
            <p:ph type="title"/>
          </p:nvPr>
        </p:nvSpPr>
        <p:spPr/>
        <p:txBody>
          <a:bodyPr/>
          <a:lstStyle/>
          <a:p>
            <a:r>
              <a:rPr lang="en-US" dirty="0"/>
              <a:t>Algorithm Example2</a:t>
            </a:r>
            <a:endParaRPr lang="en-US" sz="2800" dirty="0">
              <a:solidFill>
                <a:srgbClr val="FF0000"/>
              </a:solidFill>
            </a:endParaRPr>
          </a:p>
        </p:txBody>
      </p:sp>
      <p:sp>
        <p:nvSpPr>
          <p:cNvPr id="13" name="Content Placeholder 12">
            <a:extLst>
              <a:ext uri="{FF2B5EF4-FFF2-40B4-BE49-F238E27FC236}">
                <a16:creationId xmlns:a16="http://schemas.microsoft.com/office/drawing/2014/main" id="{DEE8E917-B5E8-6F82-B115-DFCF44EF5A89}"/>
              </a:ext>
            </a:extLst>
          </p:cNvPr>
          <p:cNvSpPr>
            <a:spLocks noGrp="1"/>
          </p:cNvSpPr>
          <p:nvPr>
            <p:ph sz="quarter" idx="13"/>
          </p:nvPr>
        </p:nvSpPr>
        <p:spPr>
          <a:xfrm>
            <a:off x="457200" y="1481138"/>
            <a:ext cx="4013200" cy="4322762"/>
          </a:xfrm>
        </p:spPr>
        <p:txBody>
          <a:bodyPr/>
          <a:lstStyle/>
          <a:p>
            <a:pPr algn="just"/>
            <a:r>
              <a:rPr lang="en-US" sz="2400" b="0" i="0" u="none" strike="noStrike" baseline="0" dirty="0">
                <a:latin typeface="Calibri" panose="020F0502020204030204" pitchFamily="34" charset="0"/>
              </a:rPr>
              <a:t>Suppose you are given a set of mark sheets, each bearing A, B, C or F grades.</a:t>
            </a:r>
          </a:p>
          <a:p>
            <a:pPr algn="just"/>
            <a:r>
              <a:rPr lang="en-US" sz="2400" b="0" i="0" u="none" strike="noStrike" baseline="0" dirty="0">
                <a:latin typeface="Calibri" panose="020F0502020204030204" pitchFamily="34" charset="0"/>
              </a:rPr>
              <a:t>Write an algorithm to read a mark sheet and print the grade if the grade is A only.</a:t>
            </a:r>
            <a:endParaRPr lang="en-US" sz="2800" dirty="0"/>
          </a:p>
        </p:txBody>
      </p:sp>
      <p:sp>
        <p:nvSpPr>
          <p:cNvPr id="17" name="Content Placeholder 16">
            <a:extLst>
              <a:ext uri="{FF2B5EF4-FFF2-40B4-BE49-F238E27FC236}">
                <a16:creationId xmlns:a16="http://schemas.microsoft.com/office/drawing/2014/main" id="{6DDF3889-BAC4-8DC1-0EDA-93391718A7C2}"/>
              </a:ext>
            </a:extLst>
          </p:cNvPr>
          <p:cNvSpPr>
            <a:spLocks noGrp="1"/>
          </p:cNvSpPr>
          <p:nvPr>
            <p:ph sz="quarter" idx="15"/>
          </p:nvPr>
        </p:nvSpPr>
        <p:spPr>
          <a:xfrm>
            <a:off x="4673600" y="1481138"/>
            <a:ext cx="4013200" cy="4322762"/>
          </a:xfrm>
        </p:spPr>
        <p:txBody>
          <a:bodyPr/>
          <a:lstStyle/>
          <a:p>
            <a:pPr marL="444500" indent="-342900" algn="l">
              <a:buFont typeface="+mj-lt"/>
              <a:buAutoNum type="arabicPeriod"/>
            </a:pPr>
            <a:r>
              <a:rPr lang="en-US" sz="2400" b="0" i="0" u="none" strike="noStrike" baseline="0" dirty="0">
                <a:latin typeface="Calibri" panose="020F0502020204030204" pitchFamily="34" charset="0"/>
              </a:rPr>
              <a:t>Start</a:t>
            </a:r>
          </a:p>
          <a:p>
            <a:pPr marL="444500" indent="-342900" algn="l">
              <a:buFont typeface="+mj-lt"/>
              <a:buAutoNum type="arabicPeriod"/>
            </a:pPr>
            <a:r>
              <a:rPr lang="en-US" sz="2400" b="0" i="0" u="none" strike="noStrike" baseline="0" dirty="0">
                <a:latin typeface="Calibri" panose="020F0502020204030204" pitchFamily="34" charset="0"/>
              </a:rPr>
              <a:t>Take a mark sheet and read the grade.</a:t>
            </a:r>
          </a:p>
          <a:p>
            <a:pPr marL="444500" indent="-342900" algn="l">
              <a:buFont typeface="+mj-lt"/>
              <a:buAutoNum type="arabicPeriod"/>
            </a:pPr>
            <a:r>
              <a:rPr lang="en-US" sz="2400" i="0" u="none" strike="noStrike" baseline="0" dirty="0">
                <a:latin typeface="Arial" panose="020B0604020202020204" pitchFamily="34" charset="0"/>
              </a:rPr>
              <a:t> </a:t>
            </a:r>
            <a:r>
              <a:rPr lang="en-US" sz="2400" b="1" i="0" u="none" strike="noStrike" baseline="0" dirty="0">
                <a:latin typeface="Arial" panose="020B0604020202020204" pitchFamily="34" charset="0"/>
              </a:rPr>
              <a:t>If</a:t>
            </a:r>
            <a:r>
              <a:rPr lang="en-US" sz="2400" i="0" u="none" strike="noStrike" baseline="0" dirty="0">
                <a:latin typeface="Arial" panose="020B0604020202020204" pitchFamily="34" charset="0"/>
              </a:rPr>
              <a:t> the </a:t>
            </a:r>
            <a:r>
              <a:rPr lang="en-US" sz="2400" i="0" u="none" strike="noStrike" baseline="0" dirty="0">
                <a:latin typeface="Calibri" panose="020F0502020204030204" pitchFamily="34" charset="0"/>
              </a:rPr>
              <a:t>grade is </a:t>
            </a:r>
            <a:r>
              <a:rPr lang="en-US" sz="2400" b="1" i="0" u="none" strike="noStrike" baseline="0" dirty="0">
                <a:latin typeface="Arial" panose="020B0604020202020204" pitchFamily="34" charset="0"/>
              </a:rPr>
              <a:t>A</a:t>
            </a:r>
            <a:r>
              <a:rPr lang="en-US" sz="2400" i="0" u="none" strike="noStrike" baseline="0" dirty="0">
                <a:latin typeface="Arial" panose="020B0604020202020204" pitchFamily="34" charset="0"/>
              </a:rPr>
              <a:t> </a:t>
            </a:r>
            <a:r>
              <a:rPr lang="en-US" sz="2400" i="0" u="none" strike="noStrike" baseline="0" dirty="0">
                <a:latin typeface="Calibri" panose="020F0502020204030204" pitchFamily="34" charset="0"/>
              </a:rPr>
              <a:t>then Print the grade</a:t>
            </a:r>
          </a:p>
          <a:p>
            <a:pPr marL="444500" indent="-342900" algn="l">
              <a:buFont typeface="+mj-lt"/>
              <a:buAutoNum type="arabicPeriod"/>
            </a:pPr>
            <a:r>
              <a:rPr lang="en-US" sz="2400" b="0" i="0" u="none" strike="noStrike" baseline="0" dirty="0">
                <a:latin typeface="Calibri" panose="020F0502020204030204" pitchFamily="34" charset="0"/>
              </a:rPr>
              <a:t>Stop</a:t>
            </a:r>
            <a:endParaRPr lang="en-US" sz="2800" dirty="0"/>
          </a:p>
        </p:txBody>
      </p:sp>
      <p:sp>
        <p:nvSpPr>
          <p:cNvPr id="3" name="Slide Number Placeholder 2">
            <a:extLst>
              <a:ext uri="{FF2B5EF4-FFF2-40B4-BE49-F238E27FC236}">
                <a16:creationId xmlns:a16="http://schemas.microsoft.com/office/drawing/2014/main" id="{7C82C20E-960C-38E8-8A56-4C044D8C9381}"/>
              </a:ext>
            </a:extLst>
          </p:cNvPr>
          <p:cNvSpPr>
            <a:spLocks noGrp="1"/>
          </p:cNvSpPr>
          <p:nvPr>
            <p:ph type="sldNum" idx="12"/>
          </p:nvPr>
        </p:nvSpPr>
        <p:spPr>
          <a:xfrm>
            <a:off x="8469311" y="113071"/>
            <a:ext cx="551783" cy="182879"/>
          </a:xfr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29000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283F4D3F-B2D5-AEFC-B428-97A66D8F41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90FFF-EACC-DDC6-1DB2-A8BA58901BF5}"/>
              </a:ext>
            </a:extLst>
          </p:cNvPr>
          <p:cNvSpPr>
            <a:spLocks noGrp="1"/>
          </p:cNvSpPr>
          <p:nvPr>
            <p:ph type="title"/>
          </p:nvPr>
        </p:nvSpPr>
        <p:spPr/>
        <p:txBody>
          <a:bodyPr/>
          <a:lstStyle/>
          <a:p>
            <a:r>
              <a:rPr lang="en-US" dirty="0"/>
              <a:t>Algorithm Example3</a:t>
            </a:r>
            <a:endParaRPr lang="en-US" sz="2800" dirty="0">
              <a:solidFill>
                <a:srgbClr val="FF0000"/>
              </a:solidFill>
            </a:endParaRPr>
          </a:p>
        </p:txBody>
      </p:sp>
      <p:sp>
        <p:nvSpPr>
          <p:cNvPr id="13" name="Content Placeholder 12">
            <a:extLst>
              <a:ext uri="{FF2B5EF4-FFF2-40B4-BE49-F238E27FC236}">
                <a16:creationId xmlns:a16="http://schemas.microsoft.com/office/drawing/2014/main" id="{76FB6D89-9F81-38FE-3225-009564C080CB}"/>
              </a:ext>
            </a:extLst>
          </p:cNvPr>
          <p:cNvSpPr>
            <a:spLocks noGrp="1"/>
          </p:cNvSpPr>
          <p:nvPr>
            <p:ph sz="quarter" idx="13"/>
          </p:nvPr>
        </p:nvSpPr>
        <p:spPr>
          <a:xfrm>
            <a:off x="457200" y="1481138"/>
            <a:ext cx="4013200" cy="4322762"/>
          </a:xfrm>
        </p:spPr>
        <p:txBody>
          <a:bodyPr/>
          <a:lstStyle/>
          <a:p>
            <a:pPr algn="just"/>
            <a:r>
              <a:rPr lang="en-US" sz="2400" b="0" i="0" u="none" strike="noStrike" baseline="0" dirty="0">
                <a:latin typeface="Calibri" panose="020F0502020204030204" pitchFamily="34" charset="0"/>
              </a:rPr>
              <a:t>Suppose you are given a set of mark sheets, each bearing A, B, C or F grades.</a:t>
            </a:r>
          </a:p>
          <a:p>
            <a:pPr algn="just"/>
            <a:r>
              <a:rPr lang="en-US" sz="2400" b="0" i="0" u="none" strike="noStrike" baseline="0" dirty="0">
                <a:latin typeface="Calibri" panose="020F0502020204030204" pitchFamily="34" charset="0"/>
              </a:rPr>
              <a:t>Write an algorithm to read a mark sheet and print the grade if it is A or B only.</a:t>
            </a:r>
            <a:endParaRPr lang="en-US" sz="3600" dirty="0"/>
          </a:p>
        </p:txBody>
      </p:sp>
      <p:sp>
        <p:nvSpPr>
          <p:cNvPr id="17" name="Content Placeholder 16">
            <a:extLst>
              <a:ext uri="{FF2B5EF4-FFF2-40B4-BE49-F238E27FC236}">
                <a16:creationId xmlns:a16="http://schemas.microsoft.com/office/drawing/2014/main" id="{A8DD6291-0135-88B4-3E2D-EF20847699A4}"/>
              </a:ext>
            </a:extLst>
          </p:cNvPr>
          <p:cNvSpPr>
            <a:spLocks noGrp="1"/>
          </p:cNvSpPr>
          <p:nvPr>
            <p:ph sz="quarter" idx="15"/>
          </p:nvPr>
        </p:nvSpPr>
        <p:spPr>
          <a:xfrm>
            <a:off x="4673600" y="1481138"/>
            <a:ext cx="4013200" cy="4322762"/>
          </a:xfrm>
        </p:spPr>
        <p:txBody>
          <a:bodyPr/>
          <a:lstStyle/>
          <a:p>
            <a:pPr marL="558800" indent="-457200" algn="l">
              <a:buFont typeface="+mj-lt"/>
              <a:buAutoNum type="arabicPeriod"/>
            </a:pPr>
            <a:r>
              <a:rPr lang="en-US" sz="2400" b="0" i="0" u="none" strike="noStrike" baseline="0" dirty="0">
                <a:latin typeface="Calibri" panose="020F0502020204030204" pitchFamily="34" charset="0"/>
              </a:rPr>
              <a:t>Start</a:t>
            </a:r>
          </a:p>
          <a:p>
            <a:pPr marL="558800" indent="-457200" algn="l">
              <a:buFont typeface="+mj-lt"/>
              <a:buAutoNum type="arabicPeriod"/>
            </a:pPr>
            <a:r>
              <a:rPr lang="en-US" sz="2400" b="0" i="0" u="none" strike="noStrike" baseline="0" dirty="0">
                <a:latin typeface="Calibri" panose="020F0502020204030204" pitchFamily="34" charset="0"/>
              </a:rPr>
              <a:t>Take a mark sheet and read the grade.</a:t>
            </a:r>
          </a:p>
          <a:p>
            <a:pPr marL="558800" indent="-457200" algn="l">
              <a:buFont typeface="+mj-lt"/>
              <a:buAutoNum type="arabicPeriod"/>
            </a:pPr>
            <a:r>
              <a:rPr lang="en-US" sz="2400" i="0" u="none" strike="noStrike" baseline="0" dirty="0">
                <a:latin typeface="Arial" panose="020B0604020202020204" pitchFamily="34" charset="0"/>
              </a:rPr>
              <a:t> </a:t>
            </a:r>
            <a:r>
              <a:rPr lang="en-US" sz="2400" b="1" i="0" u="none" strike="noStrike" baseline="0" dirty="0">
                <a:latin typeface="Arial" panose="020B0604020202020204" pitchFamily="34" charset="0"/>
              </a:rPr>
              <a:t>If</a:t>
            </a:r>
            <a:r>
              <a:rPr lang="en-US" sz="2400" i="0" u="none" strike="noStrike" baseline="0" dirty="0">
                <a:latin typeface="Arial" panose="020B0604020202020204" pitchFamily="34" charset="0"/>
              </a:rPr>
              <a:t> the </a:t>
            </a:r>
            <a:r>
              <a:rPr lang="en-US" sz="2400" i="0" u="none" strike="noStrike" baseline="0" dirty="0">
                <a:latin typeface="Calibri" panose="020F0502020204030204" pitchFamily="34" charset="0"/>
              </a:rPr>
              <a:t>grade is </a:t>
            </a:r>
            <a:r>
              <a:rPr lang="en-US" sz="2400" i="0" u="none" strike="noStrike" baseline="0" dirty="0">
                <a:latin typeface="Arial" panose="020B0604020202020204" pitchFamily="34" charset="0"/>
              </a:rPr>
              <a:t>A or B </a:t>
            </a:r>
            <a:r>
              <a:rPr lang="en-US" sz="2400" i="0" u="none" strike="noStrike" baseline="0" dirty="0">
                <a:latin typeface="Calibri" panose="020F0502020204030204" pitchFamily="34" charset="0"/>
              </a:rPr>
              <a:t>then Print the grade</a:t>
            </a:r>
          </a:p>
          <a:p>
            <a:pPr marL="558800" indent="-457200" algn="l">
              <a:buFont typeface="+mj-lt"/>
              <a:buAutoNum type="arabicPeriod"/>
            </a:pPr>
            <a:r>
              <a:rPr lang="en-US" sz="2400" b="0" i="0" u="none" strike="noStrike" baseline="0" dirty="0">
                <a:latin typeface="Calibri" panose="020F0502020204030204" pitchFamily="34" charset="0"/>
              </a:rPr>
              <a:t>Stop</a:t>
            </a:r>
            <a:endParaRPr lang="en-US" sz="3600" dirty="0"/>
          </a:p>
        </p:txBody>
      </p:sp>
      <p:sp>
        <p:nvSpPr>
          <p:cNvPr id="3" name="Slide Number Placeholder 2">
            <a:extLst>
              <a:ext uri="{FF2B5EF4-FFF2-40B4-BE49-F238E27FC236}">
                <a16:creationId xmlns:a16="http://schemas.microsoft.com/office/drawing/2014/main" id="{19192576-613D-B75D-C881-6CAAAAF3ECF8}"/>
              </a:ext>
            </a:extLst>
          </p:cNvPr>
          <p:cNvSpPr>
            <a:spLocks noGrp="1"/>
          </p:cNvSpPr>
          <p:nvPr>
            <p:ph type="sldNum" idx="12"/>
          </p:nvPr>
        </p:nvSpPr>
        <p:spPr>
          <a:xfrm>
            <a:off x="8469311" y="113071"/>
            <a:ext cx="551783" cy="182879"/>
          </a:xfr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7</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59050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BA96B3E4-BCA8-C070-553A-89619B256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73862-CD82-7BEB-82F0-4AF5E3970005}"/>
              </a:ext>
            </a:extLst>
          </p:cNvPr>
          <p:cNvSpPr>
            <a:spLocks noGrp="1"/>
          </p:cNvSpPr>
          <p:nvPr>
            <p:ph type="title"/>
          </p:nvPr>
        </p:nvSpPr>
        <p:spPr/>
        <p:txBody>
          <a:bodyPr/>
          <a:lstStyle/>
          <a:p>
            <a:r>
              <a:rPr lang="en-US" dirty="0"/>
              <a:t>Representation of Algorithm</a:t>
            </a:r>
            <a:endParaRPr lang="en-US" sz="2800" dirty="0">
              <a:solidFill>
                <a:srgbClr val="FF0000"/>
              </a:solidFill>
            </a:endParaRPr>
          </a:p>
        </p:txBody>
      </p:sp>
      <p:sp>
        <p:nvSpPr>
          <p:cNvPr id="13" name="Content Placeholder 12">
            <a:extLst>
              <a:ext uri="{FF2B5EF4-FFF2-40B4-BE49-F238E27FC236}">
                <a16:creationId xmlns:a16="http://schemas.microsoft.com/office/drawing/2014/main" id="{29C990C0-9B6B-AEB2-93EE-A6A69B11D5F8}"/>
              </a:ext>
            </a:extLst>
          </p:cNvPr>
          <p:cNvSpPr>
            <a:spLocks noGrp="1"/>
          </p:cNvSpPr>
          <p:nvPr>
            <p:ph sz="quarter" idx="13"/>
          </p:nvPr>
        </p:nvSpPr>
        <p:spPr>
          <a:xfrm>
            <a:off x="457200" y="1481138"/>
            <a:ext cx="4013200" cy="4322762"/>
          </a:xfrm>
        </p:spPr>
        <p:txBody>
          <a:bodyPr/>
          <a:lstStyle/>
          <a:p>
            <a:pPr algn="l"/>
            <a:r>
              <a:rPr lang="en-US" sz="2400" b="0" i="0" u="none" strike="noStrike" baseline="0" dirty="0">
                <a:latin typeface="Calibri" panose="020F0502020204030204" pitchFamily="34" charset="0"/>
              </a:rPr>
              <a:t>A pseudo-code</a:t>
            </a:r>
          </a:p>
          <a:p>
            <a:pPr algn="l"/>
            <a:r>
              <a:rPr lang="en-US" sz="2400" b="0" i="0" u="none" strike="noStrike" baseline="0" dirty="0">
                <a:latin typeface="Calibri" panose="020F0502020204030204" pitchFamily="34" charset="0"/>
              </a:rPr>
              <a:t>A flowchart</a:t>
            </a:r>
          </a:p>
          <a:p>
            <a:pPr algn="l"/>
            <a:r>
              <a:rPr lang="en-US" sz="2400" b="0" i="0" u="none" strike="noStrike" baseline="0" dirty="0">
                <a:latin typeface="Calibri" panose="020F0502020204030204" pitchFamily="34" charset="0"/>
              </a:rPr>
              <a:t>Programs statements in a programming language.</a:t>
            </a:r>
            <a:endParaRPr lang="en-US" sz="4400" dirty="0"/>
          </a:p>
        </p:txBody>
      </p:sp>
      <p:sp>
        <p:nvSpPr>
          <p:cNvPr id="17" name="Content Placeholder 16">
            <a:extLst>
              <a:ext uri="{FF2B5EF4-FFF2-40B4-BE49-F238E27FC236}">
                <a16:creationId xmlns:a16="http://schemas.microsoft.com/office/drawing/2014/main" id="{E9791DF7-56FE-D568-29A6-6909755F788E}"/>
              </a:ext>
            </a:extLst>
          </p:cNvPr>
          <p:cNvSpPr>
            <a:spLocks noGrp="1"/>
          </p:cNvSpPr>
          <p:nvPr>
            <p:ph sz="quarter" idx="15"/>
          </p:nvPr>
        </p:nvSpPr>
        <p:spPr>
          <a:xfrm>
            <a:off x="4673600" y="1481138"/>
            <a:ext cx="4013200" cy="4322762"/>
          </a:xfrm>
        </p:spPr>
        <p:txBody>
          <a:bodyPr/>
          <a:lstStyle/>
          <a:p>
            <a:pPr algn="l"/>
            <a:r>
              <a:rPr lang="en-US" sz="1800" b="1" i="1" u="none" strike="noStrike" baseline="0" dirty="0">
                <a:latin typeface="Arial" panose="020B0604020202020204" pitchFamily="34" charset="0"/>
              </a:rPr>
              <a:t>Pseudo-code Example 1</a:t>
            </a:r>
          </a:p>
          <a:p>
            <a:pPr marL="444500" indent="-342900" algn="l">
              <a:spcBef>
                <a:spcPts val="0"/>
              </a:spcBef>
              <a:buFont typeface="+mj-lt"/>
              <a:buAutoNum type="arabicPeriod"/>
            </a:pPr>
            <a:r>
              <a:rPr lang="en-US" sz="1800" b="0" i="0" u="none" strike="noStrike" baseline="0" dirty="0">
                <a:latin typeface="Calibri" panose="020F0502020204030204" pitchFamily="34" charset="0"/>
              </a:rPr>
              <a:t>Start</a:t>
            </a:r>
          </a:p>
          <a:p>
            <a:pPr marL="444500" indent="-342900" algn="l">
              <a:spcBef>
                <a:spcPts val="0"/>
              </a:spcBef>
              <a:buFont typeface="+mj-lt"/>
              <a:buAutoNum type="arabicPeriod"/>
            </a:pPr>
            <a:r>
              <a:rPr lang="en-US" sz="1800" b="0" i="0" u="none" strike="noStrike" baseline="0" dirty="0">
                <a:latin typeface="Calibri" panose="020F0502020204030204" pitchFamily="34" charset="0"/>
              </a:rPr>
              <a:t>Take a mark sheet and read the grade.</a:t>
            </a:r>
          </a:p>
          <a:p>
            <a:pPr marL="444500" indent="-342900" algn="l">
              <a:spcBef>
                <a:spcPts val="0"/>
              </a:spcBef>
              <a:buFont typeface="+mj-lt"/>
              <a:buAutoNum type="arabicPeriod"/>
            </a:pPr>
            <a:r>
              <a:rPr lang="en-US" sz="1800" b="0" i="0" u="none" strike="noStrike" baseline="0" dirty="0">
                <a:latin typeface="Calibri" panose="020F0502020204030204" pitchFamily="34" charset="0"/>
              </a:rPr>
              <a:t>Print the grade</a:t>
            </a:r>
          </a:p>
          <a:p>
            <a:pPr marL="444500" indent="-342900" algn="l">
              <a:spcBef>
                <a:spcPts val="0"/>
              </a:spcBef>
              <a:buFont typeface="+mj-lt"/>
              <a:buAutoNum type="arabicPeriod"/>
            </a:pPr>
            <a:r>
              <a:rPr lang="en-US" sz="1800" b="0" i="0" u="none" strike="noStrike" baseline="0" dirty="0">
                <a:latin typeface="Calibri" panose="020F0502020204030204" pitchFamily="34" charset="0"/>
              </a:rPr>
              <a:t>Stop</a:t>
            </a:r>
          </a:p>
          <a:p>
            <a:pPr algn="l"/>
            <a:r>
              <a:rPr lang="en-US" sz="1800" b="1" i="1" u="none" strike="noStrike" baseline="0" dirty="0">
                <a:latin typeface="Arial" panose="020B0604020202020204" pitchFamily="34" charset="0"/>
              </a:rPr>
              <a:t>Pseudo-code Example 2</a:t>
            </a:r>
          </a:p>
          <a:p>
            <a:pPr marL="444500" indent="-342900" algn="l">
              <a:spcBef>
                <a:spcPts val="0"/>
              </a:spcBef>
              <a:buFont typeface="+mj-lt"/>
              <a:buAutoNum type="arabicPeriod"/>
            </a:pPr>
            <a:r>
              <a:rPr lang="en-US" sz="1800" b="0" i="0" u="none" strike="noStrike" baseline="0" dirty="0">
                <a:latin typeface="Calibri" panose="020F0502020204030204" pitchFamily="34" charset="0"/>
              </a:rPr>
              <a:t>Start</a:t>
            </a:r>
          </a:p>
          <a:p>
            <a:pPr marL="444500" indent="-342900" algn="l">
              <a:spcBef>
                <a:spcPts val="0"/>
              </a:spcBef>
              <a:buFont typeface="+mj-lt"/>
              <a:buAutoNum type="arabicPeriod"/>
            </a:pPr>
            <a:r>
              <a:rPr lang="en-US" sz="1800" b="0" i="0" u="none" strike="noStrike" baseline="0" dirty="0">
                <a:latin typeface="Calibri" panose="020F0502020204030204" pitchFamily="34" charset="0"/>
              </a:rPr>
              <a:t>Take a mark sheet and read the</a:t>
            </a:r>
          </a:p>
          <a:p>
            <a:pPr marL="444500" indent="-342900" algn="l">
              <a:spcBef>
                <a:spcPts val="0"/>
              </a:spcBef>
              <a:buFont typeface="+mj-lt"/>
              <a:buAutoNum type="arabicPeriod"/>
            </a:pPr>
            <a:r>
              <a:rPr lang="en-US" sz="1800" b="0" i="0" u="none" strike="noStrike" baseline="0" dirty="0">
                <a:latin typeface="Calibri" panose="020F0502020204030204" pitchFamily="34" charset="0"/>
              </a:rPr>
              <a:t>grade.</a:t>
            </a:r>
          </a:p>
          <a:p>
            <a:pPr marL="444500" indent="-342900" algn="l">
              <a:spcBef>
                <a:spcPts val="0"/>
              </a:spcBef>
              <a:buFont typeface="+mj-lt"/>
              <a:buAutoNum type="arabicPeriod"/>
            </a:pPr>
            <a:r>
              <a:rPr lang="en-US" sz="1800" b="1" i="0" u="none" strike="noStrike" baseline="0" dirty="0">
                <a:latin typeface="Arial" panose="020B0604020202020204" pitchFamily="34" charset="0"/>
              </a:rPr>
              <a:t>If </a:t>
            </a:r>
            <a:r>
              <a:rPr lang="en-US" sz="1800" i="0" u="none" strike="noStrike" baseline="0" dirty="0">
                <a:latin typeface="Arial" panose="020B0604020202020204" pitchFamily="34" charset="0"/>
              </a:rPr>
              <a:t>the</a:t>
            </a:r>
            <a:r>
              <a:rPr lang="en-US" sz="1800" b="1" i="0" u="none" strike="noStrike" baseline="0" dirty="0">
                <a:latin typeface="Arial" panose="020B0604020202020204" pitchFamily="34" charset="0"/>
              </a:rPr>
              <a:t> </a:t>
            </a:r>
            <a:r>
              <a:rPr lang="en-US" sz="1800" b="0" i="0" u="none" strike="noStrike" baseline="0" dirty="0">
                <a:latin typeface="Calibri" panose="020F0502020204030204" pitchFamily="34" charset="0"/>
              </a:rPr>
              <a:t>grade is </a:t>
            </a:r>
            <a:r>
              <a:rPr lang="en-US" sz="1800" b="1" i="0" u="none" strike="noStrike" baseline="0" dirty="0">
                <a:latin typeface="Arial" panose="020B0604020202020204" pitchFamily="34" charset="0"/>
              </a:rPr>
              <a:t>A </a:t>
            </a:r>
            <a:r>
              <a:rPr lang="en-US" sz="1800" b="0" i="0" u="none" strike="noStrike" baseline="0" dirty="0">
                <a:latin typeface="Calibri" panose="020F0502020204030204" pitchFamily="34" charset="0"/>
              </a:rPr>
              <a:t>then Print the grade</a:t>
            </a:r>
          </a:p>
          <a:p>
            <a:pPr marL="444500" indent="-342900" algn="l">
              <a:spcBef>
                <a:spcPts val="0"/>
              </a:spcBef>
              <a:buFont typeface="+mj-lt"/>
              <a:buAutoNum type="arabicPeriod"/>
            </a:pPr>
            <a:r>
              <a:rPr lang="en-US" sz="1800" b="0" i="0" u="none" strike="noStrike" baseline="0" dirty="0">
                <a:latin typeface="Calibri" panose="020F0502020204030204" pitchFamily="34" charset="0"/>
              </a:rPr>
              <a:t>Stop</a:t>
            </a:r>
            <a:endParaRPr lang="en-US" sz="3600" dirty="0"/>
          </a:p>
        </p:txBody>
      </p:sp>
      <p:sp>
        <p:nvSpPr>
          <p:cNvPr id="3" name="Slide Number Placeholder 2">
            <a:extLst>
              <a:ext uri="{FF2B5EF4-FFF2-40B4-BE49-F238E27FC236}">
                <a16:creationId xmlns:a16="http://schemas.microsoft.com/office/drawing/2014/main" id="{86E5B648-E126-E275-C328-7B4D95FDBA3F}"/>
              </a:ext>
            </a:extLst>
          </p:cNvPr>
          <p:cNvSpPr>
            <a:spLocks noGrp="1"/>
          </p:cNvSpPr>
          <p:nvPr>
            <p:ph type="sldNum" idx="12"/>
          </p:nvPr>
        </p:nvSpPr>
        <p:spPr>
          <a:xfrm>
            <a:off x="8469311" y="113071"/>
            <a:ext cx="551783" cy="182879"/>
          </a:xfr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8</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05050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F26AEC-D975-E291-825A-E37A5FF1E240}"/>
              </a:ext>
            </a:extLst>
          </p:cNvPr>
          <p:cNvSpPr>
            <a:spLocks noGrp="1"/>
          </p:cNvSpPr>
          <p:nvPr>
            <p:ph type="title"/>
          </p:nvPr>
        </p:nvSpPr>
        <p:spPr/>
        <p:txBody>
          <a:bodyPr/>
          <a:lstStyle/>
          <a:p>
            <a:pPr algn="ctr"/>
            <a:r>
              <a:rPr lang="en-US" dirty="0"/>
              <a:t>Pseudocode</a:t>
            </a:r>
          </a:p>
        </p:txBody>
      </p:sp>
      <p:sp>
        <p:nvSpPr>
          <p:cNvPr id="8" name="Text Placeholder 7">
            <a:extLst>
              <a:ext uri="{FF2B5EF4-FFF2-40B4-BE49-F238E27FC236}">
                <a16:creationId xmlns:a16="http://schemas.microsoft.com/office/drawing/2014/main" id="{94F1AB8B-ED72-0273-431E-44CB7756152D}"/>
              </a:ext>
            </a:extLst>
          </p:cNvPr>
          <p:cNvSpPr>
            <a:spLocks noGrp="1"/>
          </p:cNvSpPr>
          <p:nvPr>
            <p:ph type="body" idx="1"/>
          </p:nvPr>
        </p:nvSpPr>
        <p:spPr/>
        <p:txBody>
          <a:bodyPr/>
          <a:lstStyle/>
          <a:p>
            <a:pPr marL="285750" indent="-285750">
              <a:buFont typeface="Wingdings" panose="05000000000000000000" pitchFamily="2" charset="2"/>
              <a:buChar char="ü"/>
            </a:pPr>
            <a:r>
              <a:rPr lang="en-US" dirty="0"/>
              <a:t>Definition of Pseudocode</a:t>
            </a:r>
          </a:p>
          <a:p>
            <a:pPr marL="285750" indent="-285750">
              <a:buFont typeface="Wingdings" panose="05000000000000000000" pitchFamily="2" charset="2"/>
              <a:buChar char="ü"/>
            </a:pPr>
            <a:r>
              <a:rPr lang="en-US" dirty="0"/>
              <a:t>Pseudocode Structure</a:t>
            </a:r>
          </a:p>
          <a:p>
            <a:pPr marL="285750" indent="-285750">
              <a:buFont typeface="Wingdings" panose="05000000000000000000" pitchFamily="2" charset="2"/>
              <a:buChar char="ü"/>
            </a:pPr>
            <a:r>
              <a:rPr lang="en-US" dirty="0"/>
              <a:t>Purpose and Requirement of Pseudocode</a:t>
            </a:r>
          </a:p>
          <a:p>
            <a:pPr marL="285750" indent="-285750">
              <a:buFont typeface="Wingdings" panose="05000000000000000000" pitchFamily="2" charset="2"/>
              <a:buChar char="ü"/>
            </a:pPr>
            <a:r>
              <a:rPr lang="en-US" dirty="0"/>
              <a:t>Basic Syntax and Conventions</a:t>
            </a:r>
          </a:p>
          <a:p>
            <a:pPr marL="285750" indent="-285750">
              <a:buFont typeface="Wingdings" panose="05000000000000000000" pitchFamily="2" charset="2"/>
              <a:buChar char="ü"/>
            </a:pPr>
            <a:r>
              <a:rPr lang="en-US" dirty="0"/>
              <a:t>Structure and Conventions</a:t>
            </a:r>
          </a:p>
          <a:p>
            <a:pPr marL="285750" indent="-285750">
              <a:buFont typeface="Wingdings" panose="05000000000000000000" pitchFamily="2" charset="2"/>
              <a:buChar char="ü"/>
            </a:pPr>
            <a:r>
              <a:rPr lang="en-US" dirty="0"/>
              <a:t>Advantages and Disadvantages</a:t>
            </a:r>
          </a:p>
          <a:p>
            <a:endParaRPr lang="en-US" dirty="0"/>
          </a:p>
          <a:p>
            <a:endParaRPr lang="en-US" dirty="0"/>
          </a:p>
        </p:txBody>
      </p:sp>
      <p:sp>
        <p:nvSpPr>
          <p:cNvPr id="6" name="Slide Number Placeholder 5">
            <a:extLst>
              <a:ext uri="{FF2B5EF4-FFF2-40B4-BE49-F238E27FC236}">
                <a16:creationId xmlns:a16="http://schemas.microsoft.com/office/drawing/2014/main" id="{B5873692-2C74-9F59-94EB-B75578A097C3}"/>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9</a:t>
            </a:fld>
            <a:endParaRPr lang="en-US" sz="900" dirty="0"/>
          </a:p>
        </p:txBody>
      </p:sp>
    </p:spTree>
    <p:extLst>
      <p:ext uri="{BB962C8B-B14F-4D97-AF65-F5344CB8AC3E}">
        <p14:creationId xmlns:p14="http://schemas.microsoft.com/office/powerpoint/2010/main" val="2018318202"/>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2199</Words>
  <Application>Microsoft Office PowerPoint</Application>
  <PresentationFormat>On-screen Show (4:3)</PresentationFormat>
  <Paragraphs>291</Paragraphs>
  <Slides>38</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Wingdings</vt:lpstr>
      <vt:lpstr>Book Antiqua</vt:lpstr>
      <vt:lpstr>Verdana</vt:lpstr>
      <vt:lpstr>Times New Roman</vt:lpstr>
      <vt:lpstr>Calibri</vt:lpstr>
      <vt:lpstr>Arial</vt:lpstr>
      <vt:lpstr>USHE</vt:lpstr>
      <vt:lpstr>USHE_slide options</vt:lpstr>
      <vt:lpstr>MODULE 2: Algorithm, Pseudocode, and Flowchart</vt:lpstr>
      <vt:lpstr>Algorithm</vt:lpstr>
      <vt:lpstr>Algorithm</vt:lpstr>
      <vt:lpstr>Properties of an Algorithm</vt:lpstr>
      <vt:lpstr>Algorithm Example1</vt:lpstr>
      <vt:lpstr>Algorithm Example2</vt:lpstr>
      <vt:lpstr>Algorithm Example3</vt:lpstr>
      <vt:lpstr>Representation of Algorithm</vt:lpstr>
      <vt:lpstr>Pseudocode</vt:lpstr>
      <vt:lpstr>Pseudocode</vt:lpstr>
      <vt:lpstr>Common Control Structures</vt:lpstr>
      <vt:lpstr>Purpose of Pseudocode</vt:lpstr>
      <vt:lpstr>Requirements of Pseudocode</vt:lpstr>
      <vt:lpstr>Basic Syntax and Conventions</vt:lpstr>
      <vt:lpstr>Basic Syntax and Conventions</vt:lpstr>
      <vt:lpstr>Basic Syntax and Conventions</vt:lpstr>
      <vt:lpstr>Basic Syntax and Conventions</vt:lpstr>
      <vt:lpstr>Basic Syntax and Conventions</vt:lpstr>
      <vt:lpstr>Basic Syntax and Conventions</vt:lpstr>
      <vt:lpstr>Basic Syntax and Conventions</vt:lpstr>
      <vt:lpstr>Structure and Conventions</vt:lpstr>
      <vt:lpstr>Best Practices in Writing Pseudocode</vt:lpstr>
      <vt:lpstr>Merits of Pseudocode</vt:lpstr>
      <vt:lpstr>Limitations of Pseudocode</vt:lpstr>
      <vt:lpstr>Flowchart</vt:lpstr>
      <vt:lpstr>Flowchart</vt:lpstr>
      <vt:lpstr>History of Flowchart</vt:lpstr>
      <vt:lpstr>Flowchart</vt:lpstr>
      <vt:lpstr>Flowchart Types</vt:lpstr>
      <vt:lpstr>Common Flowchart Symbols</vt:lpstr>
      <vt:lpstr>Symbol Explanation</vt:lpstr>
      <vt:lpstr>Symbol Explanation</vt:lpstr>
      <vt:lpstr>Symbol Explanation</vt:lpstr>
      <vt:lpstr>Symbol Explanation</vt:lpstr>
      <vt:lpstr>Flowchart Example1</vt:lpstr>
      <vt:lpstr>Flowchart Example2</vt:lpstr>
      <vt:lpstr>Advantages of Flowchart</vt:lpstr>
      <vt:lpstr>Disadvantages of Flowchart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2024-10-31T17:51:02Z</dcterms:modified>
</cp:coreProperties>
</file>