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6"/>
  </p:notesMasterIdLst>
  <p:handoutMasterIdLst>
    <p:handoutMasterId r:id="rId27"/>
  </p:handoutMasterIdLst>
  <p:sldIdLst>
    <p:sldId id="277" r:id="rId5"/>
    <p:sldId id="278" r:id="rId6"/>
    <p:sldId id="280" r:id="rId7"/>
    <p:sldId id="297" r:id="rId8"/>
    <p:sldId id="281" r:id="rId9"/>
    <p:sldId id="282" r:id="rId10"/>
    <p:sldId id="284" r:id="rId11"/>
    <p:sldId id="292" r:id="rId12"/>
    <p:sldId id="294" r:id="rId13"/>
    <p:sldId id="286" r:id="rId14"/>
    <p:sldId id="285" r:id="rId15"/>
    <p:sldId id="283" r:id="rId16"/>
    <p:sldId id="287" r:id="rId17"/>
    <p:sldId id="288" r:id="rId18"/>
    <p:sldId id="289" r:id="rId19"/>
    <p:sldId id="290" r:id="rId20"/>
    <p:sldId id="291" r:id="rId21"/>
    <p:sldId id="298" r:id="rId22"/>
    <p:sldId id="299" r:id="rId23"/>
    <p:sldId id="295" r:id="rId24"/>
    <p:sldId id="29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pPr/>
              <a:t>12/12/2022</a:t>
            </a:fld>
            <a:endParaRPr lang="en-US" dirty="0"/>
          </a:p>
        </p:txBody>
      </p:sp>
      <p:sp>
        <p:nvSpPr>
          <p:cNvPr id="4" name="Footer Placeholder 3">
            <a:extLst>
              <a:ext uri="{FF2B5EF4-FFF2-40B4-BE49-F238E27FC236}">
                <a16:creationId xmlns=""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pPr/>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pPr/>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pPr/>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984B7D2A-0DF8-424B-9572-B79AEBB2D9DC}" type="datetimeFigureOut">
              <a:rPr lang="en-US" noProof="0" smtClean="0"/>
              <a:pPr/>
              <a:t>12/12/2022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pPr/>
              <a:t>‹#›</a:t>
            </a:fld>
            <a:endParaRPr lang="en-US" noProof="0" dirty="0"/>
          </a:p>
        </p:txBody>
      </p:sp>
      <p:cxnSp>
        <p:nvCxnSpPr>
          <p:cNvPr id="8" name="Straight Connector 7">
            <a:extLst>
              <a:ext uri="{FF2B5EF4-FFF2-40B4-BE49-F238E27FC236}">
                <a16:creationId xmlns="" xmlns:a16="http://schemas.microsoft.com/office/drawing/2014/main" id="{328F7C25-BFB6-430F-87B6-7D0D2C7493D6}"/>
              </a:ext>
              <a:ext uri="{C183D7F6-B498-43B3-948B-1728B52AA6E4}">
                <adec:decorative xmlns=""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pPr/>
              <a:t>12/12/2022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984B7D2A-0DF8-424B-9572-B79AEBB2D9DC}" type="datetimeFigureOut">
              <a:rPr lang="en-US" noProof="0" smtClean="0"/>
              <a:pPr/>
              <a:t>12/12/2022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pPr/>
              <a:t>12/12/2022</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pPr/>
              <a:t>12/12/2022</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pPr/>
              <a:t>12/12/2022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pPr/>
              <a:t>12/12/2022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pPr/>
              <a:t>‹#›</a:t>
            </a:fld>
            <a:endParaRPr lang="en-US" noProof="0" dirty="0"/>
          </a:p>
        </p:txBody>
      </p:sp>
      <p:sp>
        <p:nvSpPr>
          <p:cNvPr id="12" name="Text Placeholder 2">
            <a:extLst>
              <a:ext uri="{FF2B5EF4-FFF2-40B4-BE49-F238E27FC236}">
                <a16:creationId xmlns=""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Text Placeholder 5">
            <a:extLst>
              <a:ext uri="{FF2B5EF4-FFF2-40B4-BE49-F238E27FC236}">
                <a16:creationId xmlns=""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sp>
        <p:nvSpPr>
          <p:cNvPr id="21" name="Text Placeholder 5">
            <a:extLst>
              <a:ext uri="{FF2B5EF4-FFF2-40B4-BE49-F238E27FC236}">
                <a16:creationId xmlns=""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sp>
        <p:nvSpPr>
          <p:cNvPr id="19" name="Text Placeholder 5">
            <a:extLst>
              <a:ext uri="{FF2B5EF4-FFF2-40B4-BE49-F238E27FC236}">
                <a16:creationId xmlns=""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sp>
        <p:nvSpPr>
          <p:cNvPr id="18" name="Text Placeholder 5">
            <a:extLst>
              <a:ext uri="{FF2B5EF4-FFF2-40B4-BE49-F238E27FC236}">
                <a16:creationId xmlns=""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cxnSp>
        <p:nvCxnSpPr>
          <p:cNvPr id="14" name="Straight Connector 13">
            <a:extLst>
              <a:ext uri="{FF2B5EF4-FFF2-40B4-BE49-F238E27FC236}">
                <a16:creationId xmlns="" xmlns:a16="http://schemas.microsoft.com/office/drawing/2014/main" id="{CC5A0CF1-9FE7-4149-97DC-5221639144C8}"/>
              </a:ext>
              <a:ext uri="{C183D7F6-B498-43B3-948B-1728B52AA6E4}">
                <adec:decorative xmlns=""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pPr/>
              <a:t>12/12/2022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pPr/>
              <a:t>12/12/2022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smtClean="0"/>
              <a:t>Click to edit Master text styles</a:t>
            </a:r>
          </a:p>
        </p:txBody>
      </p:sp>
      <p:sp>
        <p:nvSpPr>
          <p:cNvPr id="7" name="Rectangle: Rounded Corners 6">
            <a:extLst>
              <a:ext uri="{FF2B5EF4-FFF2-40B4-BE49-F238E27FC236}">
                <a16:creationId xmlns=""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pPr/>
              <a:t>12/12/2022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984B7D2A-0DF8-424B-9572-B79AEBB2D9DC}" type="datetimeFigureOut">
              <a:rPr lang="en-US" noProof="0" smtClean="0"/>
              <a:pPr/>
              <a:t>12/12/2022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8031B0A9-3E16-4C5B-A6CE-045BCB91A008}"/>
              </a:ext>
              <a:ext uri="{C183D7F6-B498-43B3-948B-1728B52AA6E4}">
                <adec:decorative xmlns=""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smtClean="0"/>
              <a:t>Click to edit Master title style</a:t>
            </a:r>
            <a:endParaRPr lang="en-US" noProof="0"/>
          </a:p>
        </p:txBody>
      </p:sp>
      <p:sp>
        <p:nvSpPr>
          <p:cNvPr id="9" name="Rectangle: Rounded Corners 8">
            <a:extLst>
              <a:ext uri="{FF2B5EF4-FFF2-40B4-BE49-F238E27FC236}">
                <a16:creationId xmlns=""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984B7D2A-0DF8-424B-9572-B79AEBB2D9DC}" type="datetimeFigureOut">
              <a:rPr lang="en-US" noProof="0" smtClean="0"/>
              <a:pPr/>
              <a:t>12/12/2022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pPr/>
              <a:t>‹#›</a:t>
            </a:fld>
            <a:endParaRPr lang="en-US" noProof="0" dirty="0"/>
          </a:p>
        </p:txBody>
      </p:sp>
      <p:cxnSp>
        <p:nvCxnSpPr>
          <p:cNvPr id="10" name="Straight Connector 9">
            <a:extLst>
              <a:ext uri="{FF2B5EF4-FFF2-40B4-BE49-F238E27FC236}">
                <a16:creationId xmlns="" xmlns:a16="http://schemas.microsoft.com/office/drawing/2014/main" id="{E8539E0A-8009-4A6E-A7A1-5AEFA52206C3}"/>
              </a:ext>
              <a:ext uri="{C183D7F6-B498-43B3-948B-1728B52AA6E4}">
                <adec:decorative xmlns=""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pPr/>
              <a:t>12/12/2022</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13956" y="1595059"/>
            <a:ext cx="8683625" cy="2852382"/>
          </a:xfrm>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a:normAutofit fontScale="90000"/>
            <a:sp3d extrusionH="57150">
              <a:bevelT w="38100" h="38100" prst="relaxedInset"/>
            </a:sp3d>
          </a:bodyPr>
          <a:lstStyle/>
          <a:p>
            <a:pPr algn="ctr"/>
            <a:r>
              <a:rPr lang="en-US" sz="7200" b="1" dirty="0" err="1"/>
              <a:t>GooGLe</a:t>
            </a:r>
            <a:r>
              <a:rPr lang="en-US" sz="7200" b="1" dirty="0"/>
              <a:t>  </a:t>
            </a:r>
            <a:r>
              <a:rPr lang="en-US" sz="7200" b="1" dirty="0" err="1" smtClean="0"/>
              <a:t>PLAYsTORE</a:t>
            </a:r>
            <a:r>
              <a:rPr lang="en-US" sz="7200" b="1" dirty="0"/>
              <a:t/>
            </a:r>
            <a:br>
              <a:rPr lang="en-US" sz="7200" b="1" dirty="0"/>
            </a:br>
            <a:r>
              <a:rPr lang="en-US" sz="7200" b="1" dirty="0" err="1"/>
              <a:t>aNALYSIS</a:t>
            </a:r>
            <a:endParaRPr lang="en-IN" sz="7200" b="1" dirty="0"/>
          </a:p>
        </p:txBody>
      </p:sp>
    </p:spTree>
    <p:extLst>
      <p:ext uri="{BB962C8B-B14F-4D97-AF65-F5344CB8AC3E}">
        <p14:creationId xmlns:p14="http://schemas.microsoft.com/office/powerpoint/2010/main" val="232243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000" r="-43264" b="-38397"/>
          <a:stretch/>
        </p:blipFill>
        <p:spPr>
          <a:xfrm>
            <a:off x="7066857" y="1290050"/>
            <a:ext cx="6234437" cy="3281949"/>
          </a:xfrm>
          <a:prstGeom prst="rect">
            <a:avLst/>
          </a:prstGeom>
        </p:spPr>
      </p:pic>
      <p:sp>
        <p:nvSpPr>
          <p:cNvPr id="3" name="Title 2"/>
          <p:cNvSpPr>
            <a:spLocks noGrp="1"/>
          </p:cNvSpPr>
          <p:nvPr>
            <p:ph type="title"/>
          </p:nvPr>
        </p:nvSpPr>
        <p:spPr>
          <a:xfrm>
            <a:off x="1085849" y="1000263"/>
            <a:ext cx="6238874" cy="1260000"/>
          </a:xfrm>
        </p:spPr>
        <p:txBody>
          <a:bodyPr>
            <a:normAutofit/>
          </a:bodyPr>
          <a:lstStyle/>
          <a:p>
            <a:pPr algn="l"/>
            <a:r>
              <a:rPr lang="en-US" sz="3600" b="1" dirty="0" smtClean="0"/>
              <a:t>2. Data cleaning</a:t>
            </a:r>
            <a:endParaRPr lang="en-IN" sz="3600" b="1" dirty="0"/>
          </a:p>
        </p:txBody>
      </p:sp>
      <p:sp>
        <p:nvSpPr>
          <p:cNvPr id="5" name="Text Placeholder 4"/>
          <p:cNvSpPr>
            <a:spLocks noGrp="1"/>
          </p:cNvSpPr>
          <p:nvPr>
            <p:ph type="body" sz="half" idx="2"/>
          </p:nvPr>
        </p:nvSpPr>
        <p:spPr/>
        <p:txBody>
          <a:bodyPr>
            <a:normAutofit/>
          </a:bodyPr>
          <a:lstStyle/>
          <a:p>
            <a:pPr marL="285750" indent="-285750" algn="l">
              <a:buFont typeface="Arial" panose="020B0604020202020204" pitchFamily="34" charset="0"/>
              <a:buChar char="•"/>
            </a:pPr>
            <a:r>
              <a:rPr lang="en-US" sz="2400" dirty="0"/>
              <a:t>Removing extraneous data</a:t>
            </a:r>
          </a:p>
          <a:p>
            <a:pPr marL="285750" indent="-285750" algn="l">
              <a:buFont typeface="Arial" panose="020B0604020202020204" pitchFamily="34" charset="0"/>
              <a:buChar char="•"/>
            </a:pPr>
            <a:r>
              <a:rPr lang="en-US" sz="2400" dirty="0"/>
              <a:t>Filling in missing values.</a:t>
            </a:r>
          </a:p>
          <a:p>
            <a:pPr marL="285750" indent="-285750" algn="l">
              <a:buFont typeface="Arial" panose="020B0604020202020204" pitchFamily="34" charset="0"/>
              <a:buChar char="•"/>
            </a:pPr>
            <a:r>
              <a:rPr lang="en-US" sz="2400" dirty="0"/>
              <a:t>Conforming data to a </a:t>
            </a:r>
            <a:r>
              <a:rPr lang="en-US" sz="2400" dirty="0" smtClean="0"/>
              <a:t>standardized </a:t>
            </a:r>
            <a:r>
              <a:rPr lang="en-US" sz="2400" dirty="0"/>
              <a:t>pattern.</a:t>
            </a:r>
          </a:p>
        </p:txBody>
      </p:sp>
    </p:spTree>
    <p:extLst>
      <p:ext uri="{BB962C8B-B14F-4D97-AF65-F5344CB8AC3E}">
        <p14:creationId xmlns:p14="http://schemas.microsoft.com/office/powerpoint/2010/main" val="2917773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081" y="995967"/>
            <a:ext cx="6238874" cy="1260000"/>
          </a:xfrm>
        </p:spPr>
        <p:txBody>
          <a:bodyPr>
            <a:normAutofit fontScale="90000"/>
          </a:bodyPr>
          <a:lstStyle/>
          <a:p>
            <a:r>
              <a:rPr lang="en-US" sz="3600" b="1" dirty="0" smtClean="0"/>
              <a:t>Distribution of app rating</a:t>
            </a:r>
            <a:br>
              <a:rPr lang="en-US" sz="3600" b="1" dirty="0" smtClean="0"/>
            </a:br>
            <a:endParaRPr lang="en-IN" sz="2400" b="1" dirty="0"/>
          </a:p>
        </p:txBody>
      </p:sp>
      <p:sp>
        <p:nvSpPr>
          <p:cNvPr id="5" name="Text Placeholder 4"/>
          <p:cNvSpPr>
            <a:spLocks noGrp="1"/>
          </p:cNvSpPr>
          <p:nvPr>
            <p:ph type="body" sz="half" idx="2"/>
          </p:nvPr>
        </p:nvSpPr>
        <p:spPr>
          <a:xfrm>
            <a:off x="1085849" y="2255967"/>
            <a:ext cx="5611165" cy="3476618"/>
          </a:xfrm>
        </p:spPr>
        <p:txBody>
          <a:bodyPr/>
          <a:lstStyle/>
          <a:p>
            <a:r>
              <a:rPr lang="en-US" dirty="0"/>
              <a:t>It looks like only a small number of users take the time to write an app review. On average, somewhere between 3% and 8% of users who download an app write reviews in the Google Play Store. Our analysis has shown that users tend to leave more reviews for apps in finance, health &amp; fitness, and business categories.</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046" t="6421" r="15375" b="8046"/>
          <a:stretch/>
        </p:blipFill>
        <p:spPr>
          <a:xfrm>
            <a:off x="6915955" y="2255967"/>
            <a:ext cx="4898469" cy="3088257"/>
          </a:xfrm>
          <a:prstGeom prst="rect">
            <a:avLst/>
          </a:prstGeom>
        </p:spPr>
      </p:pic>
    </p:spTree>
    <p:extLst>
      <p:ext uri="{BB962C8B-B14F-4D97-AF65-F5344CB8AC3E}">
        <p14:creationId xmlns:p14="http://schemas.microsoft.com/office/powerpoint/2010/main" val="681746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7" y="995967"/>
            <a:ext cx="5699975" cy="1260000"/>
          </a:xfrm>
        </p:spPr>
        <p:txBody>
          <a:bodyPr>
            <a:normAutofit/>
          </a:bodyPr>
          <a:lstStyle/>
          <a:p>
            <a:r>
              <a:rPr lang="en-IN" sz="3600" b="1" dirty="0"/>
              <a:t> </a:t>
            </a:r>
            <a:r>
              <a:rPr lang="en-IN" sz="3600" b="1" dirty="0" smtClean="0"/>
              <a:t>CATEGORY WISE RATING</a:t>
            </a:r>
            <a:r>
              <a:rPr lang="en-IN" sz="3600" b="1" dirty="0"/>
              <a:t/>
            </a:r>
            <a:br>
              <a:rPr lang="en-IN" sz="3600" b="1" dirty="0"/>
            </a:br>
            <a:endParaRPr lang="en-IN" sz="3600" b="1" dirty="0"/>
          </a:p>
        </p:txBody>
      </p:sp>
      <p:sp>
        <p:nvSpPr>
          <p:cNvPr id="6" name="Text Placeholder 5"/>
          <p:cNvSpPr>
            <a:spLocks noGrp="1"/>
          </p:cNvSpPr>
          <p:nvPr>
            <p:ph type="body" sz="half" idx="2"/>
          </p:nvPr>
        </p:nvSpPr>
        <p:spPr>
          <a:xfrm>
            <a:off x="1085850" y="2255967"/>
            <a:ext cx="3447514" cy="3476618"/>
          </a:xfrm>
        </p:spPr>
        <p:txBody>
          <a:bodyPr/>
          <a:lstStyle/>
          <a:p>
            <a:r>
              <a:rPr lang="en-US" dirty="0"/>
              <a:t>The Family, Game and Tools Category has got the highest ratings i.e. 4 and above.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456" y="2255967"/>
            <a:ext cx="6967592" cy="3724910"/>
          </a:xfrm>
          <a:prstGeom prst="rect">
            <a:avLst/>
          </a:prstGeom>
        </p:spPr>
      </p:pic>
    </p:spTree>
    <p:extLst>
      <p:ext uri="{BB962C8B-B14F-4D97-AF65-F5344CB8AC3E}">
        <p14:creationId xmlns:p14="http://schemas.microsoft.com/office/powerpoint/2010/main" val="3094285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000665"/>
            <a:ext cx="10840913" cy="1708030"/>
          </a:xfrm>
        </p:spPr>
        <p:txBody>
          <a:bodyPr>
            <a:noAutofit/>
          </a:bodyPr>
          <a:lstStyle/>
          <a:p>
            <a:r>
              <a:rPr lang="en-US" sz="3600" b="1" dirty="0"/>
              <a:t>T</a:t>
            </a:r>
            <a:r>
              <a:rPr lang="en-US" sz="3600" b="1" dirty="0" smtClean="0"/>
              <a:t>op </a:t>
            </a:r>
            <a:r>
              <a:rPr lang="en-US" sz="3600" b="1" dirty="0"/>
              <a:t>10 Category of Apps and </a:t>
            </a:r>
            <a:r>
              <a:rPr lang="en-US" sz="3600" b="1" dirty="0" smtClean="0"/>
              <a:t>No</a:t>
            </a:r>
            <a:r>
              <a:rPr lang="en-US" sz="3600" b="1" dirty="0"/>
              <a:t>. of Apps in each Category</a:t>
            </a:r>
            <a:r>
              <a:rPr lang="en-US" sz="3600" dirty="0"/>
              <a:t/>
            </a:r>
            <a:br>
              <a:rPr lang="en-US" sz="3600" dirty="0"/>
            </a:br>
            <a:r>
              <a:rPr lang="en-US" sz="3600" dirty="0" smtClean="0"/>
              <a:t>  </a:t>
            </a:r>
            <a:r>
              <a:rPr lang="en-US" sz="3600" dirty="0"/>
              <a:t/>
            </a:r>
            <a:br>
              <a:rPr lang="en-US" sz="3600" dirty="0"/>
            </a:br>
            <a:r>
              <a:rPr lang="en-US" sz="3600" dirty="0"/>
              <a:t/>
            </a:r>
            <a:br>
              <a:rPr lang="en-US" sz="3600" dirty="0"/>
            </a:br>
            <a:endParaRPr lang="en-I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757" y="2202781"/>
            <a:ext cx="2821096" cy="318568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2340"/>
          <a:stretch/>
        </p:blipFill>
        <p:spPr>
          <a:xfrm>
            <a:off x="4200967" y="1714120"/>
            <a:ext cx="7325747" cy="4065578"/>
          </a:xfrm>
          <a:prstGeom prst="rect">
            <a:avLst/>
          </a:prstGeom>
        </p:spPr>
      </p:pic>
    </p:spTree>
    <p:extLst>
      <p:ext uri="{BB962C8B-B14F-4D97-AF65-F5344CB8AC3E}">
        <p14:creationId xmlns:p14="http://schemas.microsoft.com/office/powerpoint/2010/main" val="1253225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49" y="995967"/>
            <a:ext cx="6238874" cy="1260000"/>
          </a:xfrm>
        </p:spPr>
        <p:txBody>
          <a:bodyPr>
            <a:normAutofit fontScale="90000"/>
          </a:bodyPr>
          <a:lstStyle/>
          <a:p>
            <a:r>
              <a:rPr lang="en-US" sz="3600" b="1" dirty="0"/>
              <a:t>P</a:t>
            </a:r>
            <a:r>
              <a:rPr lang="en-US" sz="3600" b="1" dirty="0" smtClean="0"/>
              <a:t>ercentage </a:t>
            </a:r>
            <a:r>
              <a:rPr lang="en-US" sz="3600" b="1" dirty="0"/>
              <a:t>of Free and Paid Apps</a:t>
            </a:r>
            <a:br>
              <a:rPr lang="en-US" sz="3600" b="1" dirty="0"/>
            </a:br>
            <a:endParaRPr lang="en-IN" sz="3600" b="1" dirty="0"/>
          </a:p>
        </p:txBody>
      </p:sp>
      <p:sp>
        <p:nvSpPr>
          <p:cNvPr id="8" name="Text Placeholder 7"/>
          <p:cNvSpPr>
            <a:spLocks noGrp="1"/>
          </p:cNvSpPr>
          <p:nvPr>
            <p:ph type="body" sz="half" idx="2"/>
          </p:nvPr>
        </p:nvSpPr>
        <p:spPr/>
        <p:txBody>
          <a:bodyPr/>
          <a:lstStyle/>
          <a:p>
            <a:r>
              <a:rPr lang="en-US" dirty="0"/>
              <a:t>Most of the apps </a:t>
            </a:r>
            <a:r>
              <a:rPr lang="en-US" dirty="0" smtClean="0"/>
              <a:t>(93%) </a:t>
            </a:r>
            <a:r>
              <a:rPr lang="en-US" dirty="0"/>
              <a:t>in the Google Play Store were free to install at the time of data </a:t>
            </a:r>
            <a:r>
              <a:rPr lang="en-US" dirty="0" smtClean="0"/>
              <a:t>collection. However, 7% are paid apps. </a:t>
            </a:r>
            <a:r>
              <a:rPr lang="en-US" dirty="0"/>
              <a:t>In-app purchasing refers to buying extra content or subscriptions inside an application on a mobile device. Free apps are more likely to have in-app purchases feature.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075" y="2255967"/>
            <a:ext cx="3676748" cy="3001992"/>
          </a:xfrm>
          <a:prstGeom prst="rect">
            <a:avLst/>
          </a:prstGeom>
        </p:spPr>
      </p:pic>
    </p:spTree>
    <p:extLst>
      <p:ext uri="{BB962C8B-B14F-4D97-AF65-F5344CB8AC3E}">
        <p14:creationId xmlns:p14="http://schemas.microsoft.com/office/powerpoint/2010/main" val="481609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3429" y="752701"/>
            <a:ext cx="9695778" cy="1187021"/>
          </a:xfrm>
        </p:spPr>
        <p:txBody>
          <a:bodyPr>
            <a:noAutofit/>
          </a:bodyPr>
          <a:lstStyle/>
          <a:p>
            <a:pPr algn="l"/>
            <a:r>
              <a:rPr lang="en-US" sz="3600" b="1" dirty="0"/>
              <a:t>Distribution according to the "Android Version" of the App</a:t>
            </a:r>
            <a:br>
              <a:rPr lang="en-US" sz="3600" b="1" dirty="0"/>
            </a:br>
            <a:endParaRPr lang="en-IN" sz="3600" dirty="0"/>
          </a:p>
        </p:txBody>
      </p:sp>
      <p:sp>
        <p:nvSpPr>
          <p:cNvPr id="3" name="Text Placeholder 2"/>
          <p:cNvSpPr>
            <a:spLocks noGrp="1"/>
          </p:cNvSpPr>
          <p:nvPr>
            <p:ph type="body" sz="half" idx="2"/>
          </p:nvPr>
        </p:nvSpPr>
        <p:spPr>
          <a:xfrm>
            <a:off x="1085849" y="2441133"/>
            <a:ext cx="2241908" cy="3476618"/>
          </a:xfrm>
        </p:spPr>
        <p:txBody>
          <a:bodyPr/>
          <a:lstStyle/>
          <a:p>
            <a:r>
              <a:rPr lang="en-US" dirty="0"/>
              <a:t>The Android version 4.1 and above have </a:t>
            </a:r>
            <a:r>
              <a:rPr lang="en-US" dirty="0" smtClean="0"/>
              <a:t> the highest no. of apps in Dataset. Also near about 1450 apps has there Android Version which will vary as per the device.</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965" y="1864358"/>
            <a:ext cx="7553563" cy="4630168"/>
          </a:xfrm>
          <a:prstGeom prst="rect">
            <a:avLst/>
          </a:prstGeom>
        </p:spPr>
      </p:pic>
    </p:spTree>
    <p:extLst>
      <p:ext uri="{BB962C8B-B14F-4D97-AF65-F5344CB8AC3E}">
        <p14:creationId xmlns:p14="http://schemas.microsoft.com/office/powerpoint/2010/main" val="2316795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108" y="851140"/>
            <a:ext cx="9116229" cy="1260000"/>
          </a:xfrm>
        </p:spPr>
        <p:txBody>
          <a:bodyPr>
            <a:noAutofit/>
          </a:bodyPr>
          <a:lstStyle/>
          <a:p>
            <a:pPr algn="l"/>
            <a:r>
              <a:rPr lang="en-US" sz="3600" b="1" dirty="0"/>
              <a:t>Count Plot Graph summary for no. of Apps in each Category</a:t>
            </a:r>
            <a:br>
              <a:rPr lang="en-US" sz="3600" b="1" dirty="0"/>
            </a:br>
            <a:endParaRPr lang="en-IN" sz="3600" b="1" dirty="0"/>
          </a:p>
        </p:txBody>
      </p:sp>
      <p:sp>
        <p:nvSpPr>
          <p:cNvPr id="5" name="Text Placeholder 4"/>
          <p:cNvSpPr>
            <a:spLocks noGrp="1"/>
          </p:cNvSpPr>
          <p:nvPr>
            <p:ph type="body" sz="half" idx="2"/>
          </p:nvPr>
        </p:nvSpPr>
        <p:spPr>
          <a:xfrm>
            <a:off x="1107348" y="5366095"/>
            <a:ext cx="10157407" cy="1086222"/>
          </a:xfrm>
        </p:spPr>
        <p:txBody>
          <a:bodyPr/>
          <a:lstStyle/>
          <a:p>
            <a:pPr algn="l"/>
            <a:r>
              <a:rPr lang="en-US" dirty="0" smtClean="0"/>
              <a:t>From the above Graph we can predict the distribution of the no. of apps in each category. Family, Game and Tools has the highest number of apps in the dataset. Though, the Category Beauty has the least no. of apps.</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28" t="12508" r="758" b="8668"/>
          <a:stretch/>
        </p:blipFill>
        <p:spPr>
          <a:xfrm>
            <a:off x="845389" y="2111140"/>
            <a:ext cx="10681326" cy="2932982"/>
          </a:xfrm>
          <a:prstGeom prst="rect">
            <a:avLst/>
          </a:prstGeom>
        </p:spPr>
      </p:pic>
    </p:spTree>
    <p:extLst>
      <p:ext uri="{BB962C8B-B14F-4D97-AF65-F5344CB8AC3E}">
        <p14:creationId xmlns:p14="http://schemas.microsoft.com/office/powerpoint/2010/main" val="2823059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49" y="742544"/>
            <a:ext cx="6238874" cy="1260000"/>
          </a:xfrm>
        </p:spPr>
        <p:txBody>
          <a:bodyPr>
            <a:normAutofit/>
          </a:bodyPr>
          <a:lstStyle/>
          <a:p>
            <a:pPr algn="l"/>
            <a:r>
              <a:rPr lang="en-US" sz="3600" b="1" dirty="0"/>
              <a:t>No. of Apps in Each Age Group</a:t>
            </a:r>
          </a:p>
        </p:txBody>
      </p:sp>
      <p:sp>
        <p:nvSpPr>
          <p:cNvPr id="5" name="Text Placeholder 4"/>
          <p:cNvSpPr>
            <a:spLocks noGrp="1"/>
          </p:cNvSpPr>
          <p:nvPr>
            <p:ph type="body" sz="half" idx="2"/>
          </p:nvPr>
        </p:nvSpPr>
        <p:spPr>
          <a:xfrm>
            <a:off x="1431605" y="2062756"/>
            <a:ext cx="3666455" cy="3476618"/>
          </a:xfrm>
        </p:spPr>
        <p:txBody>
          <a:bodyPr/>
          <a:lstStyle/>
          <a:p>
            <a:r>
              <a:rPr lang="en-US" dirty="0"/>
              <a:t>The apps which are available for everyone </a:t>
            </a:r>
            <a:r>
              <a:rPr lang="en-US" dirty="0" smtClean="0"/>
              <a:t>has the highest installs. However, apps which are available for teens has second highest installs. Whereas, least downloads was done for unrated apps.  </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690" t="54581" r="59348" b="10335"/>
          <a:stretch/>
        </p:blipFill>
        <p:spPr>
          <a:xfrm>
            <a:off x="5443816" y="2002544"/>
            <a:ext cx="6082899" cy="3536830"/>
          </a:xfrm>
          <a:prstGeom prst="rect">
            <a:avLst/>
          </a:prstGeom>
        </p:spPr>
      </p:pic>
    </p:spTree>
    <p:extLst>
      <p:ext uri="{BB962C8B-B14F-4D97-AF65-F5344CB8AC3E}">
        <p14:creationId xmlns:p14="http://schemas.microsoft.com/office/powerpoint/2010/main" val="3508014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49" y="847292"/>
            <a:ext cx="6238874" cy="1260000"/>
          </a:xfrm>
        </p:spPr>
        <p:txBody>
          <a:bodyPr/>
          <a:lstStyle/>
          <a:p>
            <a:pPr algn="l"/>
            <a:r>
              <a:rPr lang="en-US" b="1" dirty="0" smtClean="0"/>
              <a:t>Distribution of Positive , Negative and  neutral Ratings</a:t>
            </a:r>
            <a:endParaRPr lang="en-IN" b="1" dirty="0"/>
          </a:p>
        </p:txBody>
      </p:sp>
      <p:sp>
        <p:nvSpPr>
          <p:cNvPr id="4" name="Text Placeholder 3"/>
          <p:cNvSpPr>
            <a:spLocks noGrp="1"/>
          </p:cNvSpPr>
          <p:nvPr>
            <p:ph type="body" sz="half" idx="2"/>
          </p:nvPr>
        </p:nvSpPr>
        <p:spPr>
          <a:xfrm>
            <a:off x="1085849" y="2292439"/>
            <a:ext cx="5521013" cy="3440146"/>
          </a:xfrm>
        </p:spPr>
        <p:txBody>
          <a:bodyPr/>
          <a:lstStyle/>
          <a:p>
            <a:pPr algn="l"/>
            <a:r>
              <a:rPr lang="en-US" b="1" dirty="0"/>
              <a:t>Findings:</a:t>
            </a:r>
            <a:endParaRPr lang="en-US" dirty="0"/>
          </a:p>
          <a:p>
            <a:pPr algn="l"/>
            <a:r>
              <a:rPr lang="en-US" dirty="0"/>
              <a:t>Positive reviews are </a:t>
            </a:r>
            <a:r>
              <a:rPr lang="en-US" b="1" dirty="0" smtClean="0"/>
              <a:t>67%</a:t>
            </a:r>
            <a:endParaRPr lang="en-US" dirty="0"/>
          </a:p>
          <a:p>
            <a:pPr algn="l"/>
            <a:r>
              <a:rPr lang="en-US" dirty="0"/>
              <a:t>Negative reviews are </a:t>
            </a:r>
            <a:r>
              <a:rPr lang="en-US" b="1" dirty="0" smtClean="0"/>
              <a:t>21%</a:t>
            </a:r>
            <a:endParaRPr lang="en-US" dirty="0"/>
          </a:p>
          <a:p>
            <a:pPr algn="l"/>
            <a:r>
              <a:rPr lang="en-US" dirty="0"/>
              <a:t>Neutral reviews are </a:t>
            </a:r>
            <a:r>
              <a:rPr lang="en-US" b="1" dirty="0" smtClean="0"/>
              <a:t>13%</a:t>
            </a:r>
          </a:p>
          <a:p>
            <a:pPr algn="l"/>
            <a:endParaRPr lang="en-US" dirty="0"/>
          </a:p>
          <a:p>
            <a:pPr algn="l"/>
            <a:endParaRPr lang="en-US"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058" y="2021063"/>
            <a:ext cx="4429743" cy="3562847"/>
          </a:xfrm>
          <a:prstGeom prst="rect">
            <a:avLst/>
          </a:prstGeom>
        </p:spPr>
      </p:pic>
    </p:spTree>
    <p:extLst>
      <p:ext uri="{BB962C8B-B14F-4D97-AF65-F5344CB8AC3E}">
        <p14:creationId xmlns:p14="http://schemas.microsoft.com/office/powerpoint/2010/main" val="335135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Finding maximum and </a:t>
            </a:r>
            <a:r>
              <a:rPr lang="en-US" dirty="0" smtClean="0"/>
              <a:t>minimum</a:t>
            </a:r>
            <a:r>
              <a:rPr lang="en-US" dirty="0"/>
              <a:t> value of </a:t>
            </a:r>
            <a:r>
              <a:rPr lang="en-US" dirty="0" smtClean="0"/>
              <a:t>Category</a:t>
            </a:r>
            <a:r>
              <a:rPr lang="en-US" dirty="0"/>
              <a:t/>
            </a:r>
            <a:br>
              <a:rPr lang="en-US" dirty="0"/>
            </a:br>
            <a:endParaRPr lang="en-IN" dirty="0"/>
          </a:p>
        </p:txBody>
      </p:sp>
      <p:sp>
        <p:nvSpPr>
          <p:cNvPr id="4" name="Text Placeholder 3"/>
          <p:cNvSpPr>
            <a:spLocks noGrp="1"/>
          </p:cNvSpPr>
          <p:nvPr>
            <p:ph type="body" sz="half" idx="2"/>
          </p:nvPr>
        </p:nvSpPr>
        <p:spPr>
          <a:xfrm>
            <a:off x="1457326" y="2691685"/>
            <a:ext cx="5265446" cy="1378040"/>
          </a:xfrm>
        </p:spPr>
        <p:txBody>
          <a:bodyPr/>
          <a:lstStyle/>
          <a:p>
            <a:pPr algn="l"/>
            <a:r>
              <a:rPr lang="en-US" dirty="0" smtClean="0"/>
              <a:t>We can predict that Weather has maximum values and Art and Designs has minimum values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9682" y="2112135"/>
            <a:ext cx="4261074" cy="3206840"/>
          </a:xfrm>
          <a:prstGeom prst="rect">
            <a:avLst/>
          </a:prstGeom>
        </p:spPr>
      </p:pic>
    </p:spTree>
    <p:extLst>
      <p:ext uri="{BB962C8B-B14F-4D97-AF65-F5344CB8AC3E}">
        <p14:creationId xmlns:p14="http://schemas.microsoft.com/office/powerpoint/2010/main" val="70385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7192"/>
            <a:ext cx="3113467" cy="3124199"/>
          </a:xfrm>
        </p:spPr>
        <p:txBody>
          <a:bodyPr/>
          <a:lstStyle/>
          <a:p>
            <a:pPr algn="r"/>
            <a:r>
              <a:rPr lang="en-US" dirty="0" smtClean="0"/>
              <a:t>Why  </a:t>
            </a:r>
            <a:br>
              <a:rPr lang="en-US" dirty="0" smtClean="0"/>
            </a:br>
            <a:r>
              <a:rPr lang="en-US" dirty="0" smtClean="0"/>
              <a:t>Google Play Store</a:t>
            </a:r>
            <a:br>
              <a:rPr lang="en-US" dirty="0" smtClean="0"/>
            </a:br>
            <a:r>
              <a:rPr lang="en-US" dirty="0" smtClean="0"/>
              <a:t>Analysis? </a:t>
            </a:r>
            <a:endParaRPr lang="en-IN" dirty="0"/>
          </a:p>
        </p:txBody>
      </p:sp>
      <p:sp>
        <p:nvSpPr>
          <p:cNvPr id="3" name="Text Placeholder 2"/>
          <p:cNvSpPr>
            <a:spLocks noGrp="1"/>
          </p:cNvSpPr>
          <p:nvPr>
            <p:ph type="body" idx="1"/>
          </p:nvPr>
        </p:nvSpPr>
        <p:spPr>
          <a:xfrm>
            <a:off x="6027312" y="605307"/>
            <a:ext cx="5499401" cy="5911403"/>
          </a:xfrm>
        </p:spPr>
        <p:txBody>
          <a:bodyPr>
            <a:normAutofit fontScale="92500" lnSpcReduction="10000"/>
          </a:bodyPr>
          <a:lstStyle/>
          <a:p>
            <a:pPr marL="285750" indent="-285750">
              <a:buFont typeface="Arial" panose="020B0604020202020204" pitchFamily="34" charset="0"/>
              <a:buChar char="•"/>
            </a:pPr>
            <a:r>
              <a:rPr lang="en-US" dirty="0"/>
              <a:t>In today’s scenario we can see that mobile </a:t>
            </a:r>
            <a:r>
              <a:rPr lang="en-US" dirty="0" smtClean="0"/>
              <a:t>apps playing </a:t>
            </a:r>
            <a:r>
              <a:rPr lang="en-US" dirty="0"/>
              <a:t>an important role in </a:t>
            </a:r>
            <a:r>
              <a:rPr lang="en-US" dirty="0" smtClean="0"/>
              <a:t>any individual’s </a:t>
            </a:r>
            <a:r>
              <a:rPr lang="en-US" dirty="0"/>
              <a:t>life</a:t>
            </a:r>
            <a:r>
              <a:rPr lang="en-US" dirty="0" smtClean="0"/>
              <a:t>. It </a:t>
            </a:r>
            <a:r>
              <a:rPr lang="en-US" dirty="0"/>
              <a:t>has </a:t>
            </a:r>
            <a:r>
              <a:rPr lang="en-US" dirty="0" smtClean="0"/>
              <a:t>been seen that </a:t>
            </a:r>
            <a:r>
              <a:rPr lang="en-US" dirty="0"/>
              <a:t>the development of the mobile application advertise has an incredible effect on advanced innovation</a:t>
            </a:r>
            <a:r>
              <a:rPr lang="en-US" dirty="0" smtClean="0"/>
              <a:t>.</a:t>
            </a:r>
          </a:p>
          <a:p>
            <a:pPr marL="285750" indent="-285750">
              <a:buFont typeface="Arial" panose="020B0604020202020204" pitchFamily="34" charset="0"/>
              <a:buChar char="•"/>
            </a:pPr>
            <a:r>
              <a:rPr lang="en-US" dirty="0" smtClean="0"/>
              <a:t> </a:t>
            </a:r>
            <a:r>
              <a:rPr lang="en-US" dirty="0"/>
              <a:t>Having said that, with the consistently developing versatile application showcase there is additionally an eminent ascent of portable application designers inevitably bringing </a:t>
            </a:r>
            <a:r>
              <a:rPr lang="en-US" dirty="0" smtClean="0"/>
              <a:t>about high as can be </a:t>
            </a:r>
            <a:r>
              <a:rPr lang="en-US" dirty="0"/>
              <a:t>income by the worldwide portable application industry. </a:t>
            </a:r>
            <a:endParaRPr lang="en-US" dirty="0" smtClean="0"/>
          </a:p>
          <a:p>
            <a:pPr marL="285750" indent="-285750">
              <a:buFont typeface="Arial" panose="020B0604020202020204" pitchFamily="34" charset="0"/>
              <a:buChar char="•"/>
            </a:pPr>
            <a:r>
              <a:rPr lang="en-US" dirty="0" smtClean="0"/>
              <a:t>With </a:t>
            </a:r>
            <a:r>
              <a:rPr lang="en-US" dirty="0"/>
              <a:t>enormous challenge </a:t>
            </a:r>
            <a:r>
              <a:rPr lang="en-US" dirty="0" smtClean="0"/>
              <a:t>from everywhere </a:t>
            </a:r>
            <a:r>
              <a:rPr lang="en-US" dirty="0"/>
              <a:t>throughout the globe, it is basic for a designer to realize that he is continuing in the right heading. To hold this income </a:t>
            </a:r>
            <a:r>
              <a:rPr lang="en-US" dirty="0" smtClean="0"/>
              <a:t>and their </a:t>
            </a:r>
            <a:r>
              <a:rPr lang="en-US" dirty="0"/>
              <a:t>place in the market the application designers may need to figure out how to stick into their </a:t>
            </a:r>
            <a:r>
              <a:rPr lang="en-US" dirty="0" smtClean="0"/>
              <a:t>present position.</a:t>
            </a:r>
          </a:p>
          <a:p>
            <a:pPr marL="285750" indent="-285750">
              <a:buFont typeface="Arial" panose="020B0604020202020204" pitchFamily="34" charset="0"/>
              <a:buChar char="•"/>
            </a:pPr>
            <a:r>
              <a:rPr lang="en-US" dirty="0" smtClean="0"/>
              <a:t>The Google </a:t>
            </a:r>
            <a:r>
              <a:rPr lang="en-US" dirty="0"/>
              <a:t>Play Store is observed to be the biggest application platform. It has been seen that in spite of the fact that it creates more than two fold the downloads than the Apple App Store yet makes just a large portion of the cash contrasted with the App Store. In this way, I scratched information from the Play Store to direct our examination on it.</a:t>
            </a:r>
            <a:endParaRPr lang="en-IN" dirty="0"/>
          </a:p>
        </p:txBody>
      </p:sp>
      <p:pic>
        <p:nvPicPr>
          <p:cNvPr id="9" name="Picture Placeholder 8"/>
          <p:cNvPicPr>
            <a:picLocks noGrp="1" noChangeAspect="1"/>
          </p:cNvPicPr>
          <p:nvPr>
            <p:ph type="pic" idx="4294967295"/>
          </p:nvPr>
        </p:nvPicPr>
        <p:blipFill rotWithShape="1">
          <a:blip r:embed="rId2">
            <a:extLst>
              <a:ext uri="{28A0092B-C50C-407E-A947-70E740481C1C}">
                <a14:useLocalDpi xmlns:a14="http://schemas.microsoft.com/office/drawing/2010/main" val="0"/>
              </a:ext>
            </a:extLst>
          </a:blip>
          <a:srcRect l="70564" t="37679" r="9702" b="29702"/>
          <a:stretch/>
        </p:blipFill>
        <p:spPr>
          <a:xfrm>
            <a:off x="1678367" y="2579028"/>
            <a:ext cx="2120900" cy="2778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20978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9702" y="3103810"/>
            <a:ext cx="10792619" cy="2150771"/>
          </a:xfrm>
        </p:spPr>
        <p:txBody>
          <a:bodyPr>
            <a:noAutofit/>
          </a:bodyPr>
          <a:lstStyle/>
          <a:p>
            <a:r>
              <a:rPr lang="en-US" sz="2000" dirty="0" smtClean="0"/>
              <a:t>Google play store Analysis project was done by group of 3 members – </a:t>
            </a:r>
            <a:r>
              <a:rPr lang="en-US" sz="2000" dirty="0" err="1" smtClean="0"/>
              <a:t>Shafaq</a:t>
            </a:r>
            <a:r>
              <a:rPr lang="en-US" sz="2000" dirty="0" smtClean="0"/>
              <a:t> Khan, Sumit Ojha and </a:t>
            </a:r>
            <a:r>
              <a:rPr lang="en-US" sz="2000" dirty="0" err="1" smtClean="0"/>
              <a:t>Ayush</a:t>
            </a:r>
            <a:r>
              <a:rPr lang="en-US" sz="2000" dirty="0" smtClean="0"/>
              <a:t> Mishra. In this project we had got 2 different csv files as an input. The csv files were play store data and user reviews.</a:t>
            </a:r>
            <a:r>
              <a:rPr lang="en-US" sz="2000" dirty="0"/>
              <a:t/>
            </a:r>
            <a:br>
              <a:rPr lang="en-US" sz="2000" dirty="0"/>
            </a:br>
            <a:r>
              <a:rPr lang="en-US" sz="2000" dirty="0"/>
              <a:t>The objective of this project is to deliver insights to understand customer demands better and thus help developers to popularize the product. It is of 10k Play Store apps for analyzing the Android market. This dataset contains details of different applications and reviews from different users.</a:t>
            </a:r>
            <a:br>
              <a:rPr lang="en-US" sz="2000" dirty="0"/>
            </a:br>
            <a:r>
              <a:rPr lang="en-US" sz="2000" dirty="0"/>
              <a:t>In this project we  analyzed the data of Google play store apps like how many number of apps are available in dataset, what is there status, there ratings, genres, reviews percentage of free and paid apps, etc. For that we  used data visualization tools such as pandas ,numpy , seaborn , matplotlib.  And with the help of seaborn and matpolitb we plotted the graphs and shown the distribution of apps in different age group ,percentage of free and paid apps</a:t>
            </a:r>
            <a:r>
              <a:rPr lang="en-US" sz="2000" dirty="0" smtClean="0"/>
              <a:t>, reviews </a:t>
            </a:r>
            <a:r>
              <a:rPr lang="en-US" sz="2000" dirty="0"/>
              <a:t>in the apps ratings etc.</a:t>
            </a:r>
            <a:br>
              <a:rPr lang="en-US" sz="2000" dirty="0"/>
            </a:br>
            <a:r>
              <a:rPr lang="en-US" sz="2000" dirty="0" smtClean="0"/>
              <a:t/>
            </a:r>
            <a:br>
              <a:rPr lang="en-US" sz="2000" dirty="0" smtClean="0"/>
            </a:br>
            <a:r>
              <a:rPr lang="en-US" sz="2000" dirty="0" smtClean="0"/>
              <a:t/>
            </a:r>
            <a:br>
              <a:rPr lang="en-US" sz="2000" dirty="0" smtClean="0"/>
            </a:br>
            <a:endParaRPr lang="en-US" sz="2000" dirty="0"/>
          </a:p>
        </p:txBody>
      </p:sp>
      <p:sp>
        <p:nvSpPr>
          <p:cNvPr id="3" name="Text Placeholder 2"/>
          <p:cNvSpPr>
            <a:spLocks noGrp="1"/>
          </p:cNvSpPr>
          <p:nvPr>
            <p:ph type="body" idx="1"/>
          </p:nvPr>
        </p:nvSpPr>
        <p:spPr>
          <a:xfrm>
            <a:off x="476794" y="235131"/>
            <a:ext cx="10840914" cy="2057400"/>
          </a:xfrm>
        </p:spPr>
        <p:txBody>
          <a:bodyPr>
            <a:normAutofit/>
          </a:bodyPr>
          <a:lstStyle/>
          <a:p>
            <a:r>
              <a:rPr lang="en-US" sz="4800" dirty="0" smtClean="0"/>
              <a:t> Summary</a:t>
            </a:r>
            <a:endParaRPr lang="en-US" sz="4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2"/>
            <a:ext cx="10840913" cy="1502534"/>
          </a:xfrm>
        </p:spPr>
        <p:txBody>
          <a:bodyPr/>
          <a:lstStyle/>
          <a:p>
            <a:r>
              <a:rPr lang="en-US" dirty="0" smtClean="0"/>
              <a:t>CONCLUSION</a:t>
            </a:r>
            <a:endParaRPr lang="en-IN" dirty="0"/>
          </a:p>
        </p:txBody>
      </p:sp>
      <p:sp>
        <p:nvSpPr>
          <p:cNvPr id="3" name="Text Placeholder 2"/>
          <p:cNvSpPr>
            <a:spLocks noGrp="1"/>
          </p:cNvSpPr>
          <p:nvPr>
            <p:ph type="body" idx="1"/>
          </p:nvPr>
        </p:nvSpPr>
        <p:spPr>
          <a:xfrm>
            <a:off x="685800" y="1854558"/>
            <a:ext cx="10840914" cy="4116946"/>
          </a:xfrm>
        </p:spPr>
        <p:txBody>
          <a:bodyPr>
            <a:normAutofit fontScale="92500" lnSpcReduction="10000"/>
          </a:bodyPr>
          <a:lstStyle/>
          <a:p>
            <a:pPr marL="285750" indent="-285750">
              <a:buFont typeface="Arial" panose="020B0604020202020204" pitchFamily="34" charset="0"/>
              <a:buChar char="•"/>
            </a:pPr>
            <a:r>
              <a:rPr lang="en-US" dirty="0"/>
              <a:t>After undergoing these algorithms and process, we concluded that our hypothesis is true. Meaning you can predict the app ratings, however significant preprocessing must be done before you start the classification and regression processes. </a:t>
            </a:r>
            <a:endParaRPr lang="en-US" dirty="0" smtClean="0"/>
          </a:p>
          <a:p>
            <a:pPr marL="285750" indent="-285750">
              <a:buFont typeface="Arial" panose="020B0604020202020204" pitchFamily="34" charset="0"/>
              <a:buChar char="•"/>
            </a:pPr>
            <a:r>
              <a:rPr lang="en-US" dirty="0" smtClean="0"/>
              <a:t>The </a:t>
            </a:r>
            <a:r>
              <a:rPr lang="en-US" dirty="0"/>
              <a:t>Play Store apps data has enormous potential to drive app-making businesses to success. Actionable insights can be drawn for developers to work on and capture the Android market! This shows that given </a:t>
            </a:r>
            <a:r>
              <a:rPr lang="en-US" dirty="0" smtClean="0"/>
              <a:t>the Size</a:t>
            </a:r>
            <a:r>
              <a:rPr lang="en-US" dirty="0"/>
              <a:t>, Type, Price, Content Rating, and Genre of an app, we can predict about 92% accuracy if an app will have more than 100,000 installs and be a hit on the Google Play Store</a:t>
            </a:r>
            <a:r>
              <a:rPr lang="en-US" dirty="0" smtClean="0"/>
              <a:t>.</a:t>
            </a:r>
          </a:p>
          <a:p>
            <a:pPr marL="285750" indent="-285750">
              <a:buFont typeface="Arial" panose="020B0604020202020204" pitchFamily="34" charset="0"/>
              <a:buChar char="•"/>
            </a:pPr>
            <a:r>
              <a:rPr lang="en-US" dirty="0" smtClean="0"/>
              <a:t> </a:t>
            </a:r>
            <a:r>
              <a:rPr lang="en-US" dirty="0"/>
              <a:t>User reviews are limited to identifying polarity and subjectivity. However, the massive increase in </a:t>
            </a:r>
            <a:r>
              <a:rPr lang="en-US" dirty="0" smtClean="0"/>
              <a:t>review based </a:t>
            </a:r>
            <a:r>
              <a:rPr lang="en-US" dirty="0"/>
              <a:t>data implies a requirement to focus also on performing predictions. This process is challenging yet fruitful, as user reviews are qualitative while ratings are essentially quantitative</a:t>
            </a:r>
            <a:r>
              <a:rPr lang="en-US" dirty="0" smtClean="0"/>
              <a:t>.</a:t>
            </a:r>
          </a:p>
          <a:p>
            <a:pPr marL="285750" indent="-285750">
              <a:buFont typeface="Arial" panose="020B0604020202020204" pitchFamily="34" charset="0"/>
              <a:buChar char="•"/>
            </a:pPr>
            <a:r>
              <a:rPr lang="en-US" dirty="0" smtClean="0"/>
              <a:t> </a:t>
            </a:r>
            <a:r>
              <a:rPr lang="en-US" dirty="0"/>
              <a:t>The numeric scoring of apps within the Google App store could also be biased and overrated because higher ratings given by users potentially attract several </a:t>
            </a:r>
            <a:r>
              <a:rPr lang="en-US" dirty="0" smtClean="0"/>
              <a:t>new users </a:t>
            </a:r>
            <a:r>
              <a:rPr lang="en-US" dirty="0"/>
              <a:t>disproportionately. This study therefore investigated the utilization of ensemble classifiers to predict numeric ratings for Google Play store apps supported the user reviews for those apps. Several ensemble classifiers were investigated to </a:t>
            </a:r>
            <a:r>
              <a:rPr lang="en-US" dirty="0" smtClean="0"/>
              <a:t>gauge </a:t>
            </a:r>
            <a:r>
              <a:rPr lang="en-US" dirty="0"/>
              <a:t>their performance on the reviews scraped from the Google App store</a:t>
            </a:r>
            <a:endParaRPr lang="en-IN" dirty="0"/>
          </a:p>
        </p:txBody>
      </p:sp>
    </p:spTree>
    <p:extLst>
      <p:ext uri="{BB962C8B-B14F-4D97-AF65-F5344CB8AC3E}">
        <p14:creationId xmlns:p14="http://schemas.microsoft.com/office/powerpoint/2010/main" val="1006568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998" y="626854"/>
            <a:ext cx="10840913" cy="1477991"/>
          </a:xfrm>
        </p:spPr>
        <p:txBody>
          <a:bodyPr>
            <a:normAutofit/>
          </a:bodyPr>
          <a:lstStyle/>
          <a:p>
            <a:r>
              <a:rPr lang="en-US" sz="4800" dirty="0" smtClean="0"/>
              <a:t>   WORKFLOW</a:t>
            </a:r>
            <a:endParaRPr lang="en-IN" sz="4800" dirty="0"/>
          </a:p>
        </p:txBody>
      </p:sp>
      <p:sp>
        <p:nvSpPr>
          <p:cNvPr id="4" name="Text Placeholder 3"/>
          <p:cNvSpPr>
            <a:spLocks noGrp="1"/>
          </p:cNvSpPr>
          <p:nvPr>
            <p:ph type="body" idx="1"/>
          </p:nvPr>
        </p:nvSpPr>
        <p:spPr>
          <a:xfrm>
            <a:off x="764256" y="2913901"/>
            <a:ext cx="10840914" cy="3686355"/>
          </a:xfrm>
        </p:spPr>
        <p:txBody>
          <a:bodyPr>
            <a:normAutofit/>
          </a:bodyPr>
          <a:lstStyle/>
          <a:p>
            <a:r>
              <a:rPr lang="en-US" sz="2400" dirty="0"/>
              <a:t> </a:t>
            </a:r>
            <a:r>
              <a:rPr lang="en-US" sz="2400" dirty="0" smtClean="0"/>
              <a:t>  </a:t>
            </a:r>
          </a:p>
          <a:p>
            <a:r>
              <a:rPr lang="en-US" sz="2400" dirty="0"/>
              <a:t> </a:t>
            </a:r>
            <a:r>
              <a:rPr lang="en-US" sz="2400" dirty="0" smtClean="0"/>
              <a:t> </a:t>
            </a:r>
          </a:p>
          <a:p>
            <a:r>
              <a:rPr lang="en-US" sz="2400" dirty="0" smtClean="0"/>
              <a:t> COLLECTING                              DATA CLEANING                            EXPLORATORY DATA</a:t>
            </a:r>
          </a:p>
          <a:p>
            <a:r>
              <a:rPr lang="en-US" sz="2400" dirty="0"/>
              <a:t> </a:t>
            </a:r>
            <a:r>
              <a:rPr lang="en-US" sz="2400" dirty="0" smtClean="0"/>
              <a:t>    DATA SET                                             AND                                                        ANALYSIS</a:t>
            </a:r>
          </a:p>
          <a:p>
            <a:r>
              <a:rPr lang="en-US" sz="2400" dirty="0"/>
              <a:t> </a:t>
            </a:r>
            <a:r>
              <a:rPr lang="en-US" sz="2400" dirty="0" smtClean="0"/>
              <a:t>                                                           PREPROCESSING</a:t>
            </a: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716" y="2675239"/>
            <a:ext cx="2707017" cy="1511446"/>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000" r="-43264" b="-38397"/>
          <a:stretch/>
        </p:blipFill>
        <p:spPr>
          <a:xfrm>
            <a:off x="4378510" y="2675239"/>
            <a:ext cx="3853945" cy="21900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3225" y="2675240"/>
            <a:ext cx="2845686" cy="1511446"/>
          </a:xfrm>
          <a:prstGeom prst="rect">
            <a:avLst/>
          </a:prstGeom>
        </p:spPr>
      </p:pic>
      <p:sp>
        <p:nvSpPr>
          <p:cNvPr id="9" name="Right Arrow 8"/>
          <p:cNvSpPr/>
          <p:nvPr/>
        </p:nvSpPr>
        <p:spPr>
          <a:xfrm>
            <a:off x="3350503" y="3223928"/>
            <a:ext cx="978408" cy="414067"/>
          </a:xfrm>
          <a:prstGeom prst="rightArrow">
            <a:avLst/>
          </a:prstGeom>
          <a:solidFill>
            <a:schemeClr val="bg1"/>
          </a:solidFill>
          <a:ln>
            <a:solidFill>
              <a:schemeClr val="accent1">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10" name="Right Arrow 9"/>
          <p:cNvSpPr/>
          <p:nvPr/>
        </p:nvSpPr>
        <p:spPr>
          <a:xfrm>
            <a:off x="7194430" y="3153363"/>
            <a:ext cx="1038025" cy="484632"/>
          </a:xfrm>
          <a:prstGeom prst="rightArrow">
            <a:avLst/>
          </a:prstGeom>
          <a:solidFill>
            <a:schemeClr val="bg1"/>
          </a:solidFill>
          <a:ln>
            <a:solidFill>
              <a:schemeClr val="accent1">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5681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52024"/>
            <a:ext cx="10840913" cy="1347988"/>
          </a:xfrm>
        </p:spPr>
        <p:txBody>
          <a:bodyPr/>
          <a:lstStyle/>
          <a:p>
            <a:r>
              <a:rPr lang="en-US" dirty="0" smtClean="0"/>
              <a:t>AGENDA</a:t>
            </a:r>
            <a:endParaRPr lang="en-IN" dirty="0"/>
          </a:p>
        </p:txBody>
      </p:sp>
      <p:sp>
        <p:nvSpPr>
          <p:cNvPr id="3" name="Text Placeholder 2"/>
          <p:cNvSpPr>
            <a:spLocks noGrp="1"/>
          </p:cNvSpPr>
          <p:nvPr>
            <p:ph type="body" idx="1"/>
          </p:nvPr>
        </p:nvSpPr>
        <p:spPr>
          <a:xfrm>
            <a:off x="685801" y="3007217"/>
            <a:ext cx="10840914" cy="3850783"/>
          </a:xfrm>
        </p:spPr>
        <p:txBody>
          <a:bodyPr>
            <a:noAutofit/>
          </a:bodyPr>
          <a:lstStyle/>
          <a:p>
            <a:pPr marL="285750" indent="-285750">
              <a:buFont typeface="Arial" panose="020B0604020202020204" pitchFamily="34" charset="0"/>
              <a:buChar char="•"/>
            </a:pPr>
            <a:r>
              <a:rPr lang="en-US" dirty="0" smtClean="0"/>
              <a:t>Collecting Data</a:t>
            </a:r>
          </a:p>
          <a:p>
            <a:pPr marL="285750" indent="-285750">
              <a:buFont typeface="Arial" panose="020B0604020202020204" pitchFamily="34" charset="0"/>
              <a:buChar char="•"/>
            </a:pPr>
            <a:r>
              <a:rPr lang="en-US" dirty="0" smtClean="0"/>
              <a:t>Checking the Outliers</a:t>
            </a:r>
          </a:p>
          <a:p>
            <a:pPr marL="285750" indent="-285750">
              <a:buFont typeface="Arial" panose="020B0604020202020204" pitchFamily="34" charset="0"/>
              <a:buChar char="•"/>
            </a:pPr>
            <a:r>
              <a:rPr lang="en-US" dirty="0" smtClean="0"/>
              <a:t>Data Cleaning</a:t>
            </a:r>
          </a:p>
          <a:p>
            <a:pPr marL="285750" indent="-285750">
              <a:buFont typeface="Arial" panose="020B0604020202020204" pitchFamily="34" charset="0"/>
              <a:buChar char="•"/>
            </a:pPr>
            <a:r>
              <a:rPr lang="en-US" dirty="0" smtClean="0"/>
              <a:t>Distribution of App Rating</a:t>
            </a:r>
          </a:p>
          <a:p>
            <a:pPr marL="285750" indent="-285750">
              <a:buFont typeface="Arial" panose="020B0604020202020204" pitchFamily="34" charset="0"/>
              <a:buChar char="•"/>
            </a:pPr>
            <a:r>
              <a:rPr lang="en-US" dirty="0" smtClean="0"/>
              <a:t>Category Wise Rating</a:t>
            </a:r>
          </a:p>
          <a:p>
            <a:pPr marL="285750" indent="-285750">
              <a:buFont typeface="Arial" panose="020B0604020202020204" pitchFamily="34" charset="0"/>
              <a:buChar char="•"/>
            </a:pPr>
            <a:r>
              <a:rPr lang="en-US" dirty="0" smtClean="0"/>
              <a:t>Top 10 Category of Apps and No. of Apps in each Category</a:t>
            </a:r>
          </a:p>
          <a:p>
            <a:pPr marL="285750" indent="-285750">
              <a:buFont typeface="Arial" panose="020B0604020202020204" pitchFamily="34" charset="0"/>
              <a:buChar char="•"/>
            </a:pPr>
            <a:r>
              <a:rPr lang="en-US" dirty="0" smtClean="0"/>
              <a:t>Distribution of Free and Paid Apps</a:t>
            </a:r>
          </a:p>
          <a:p>
            <a:pPr marL="285750" indent="-285750">
              <a:buFont typeface="Arial" panose="020B0604020202020204" pitchFamily="34" charset="0"/>
              <a:buChar char="•"/>
            </a:pPr>
            <a:r>
              <a:rPr lang="en-US" dirty="0" smtClean="0"/>
              <a:t>Distribution According to the Android version of the Apps</a:t>
            </a:r>
          </a:p>
          <a:p>
            <a:pPr marL="285750" indent="-285750">
              <a:buFont typeface="Arial" panose="020B0604020202020204" pitchFamily="34" charset="0"/>
              <a:buChar char="•"/>
            </a:pPr>
            <a:r>
              <a:rPr lang="en-US" dirty="0" smtClean="0"/>
              <a:t>Count Plot Graph Summary for No. of Apps in each category</a:t>
            </a:r>
          </a:p>
          <a:p>
            <a:pPr marL="285750" indent="-285750">
              <a:buFont typeface="Arial" panose="020B0604020202020204" pitchFamily="34" charset="0"/>
              <a:buChar char="•"/>
            </a:pPr>
            <a:r>
              <a:rPr lang="en-US" dirty="0" smtClean="0"/>
              <a:t>No. of Apps for each Age group</a:t>
            </a:r>
          </a:p>
          <a:p>
            <a:pPr marL="285750" indent="-285750">
              <a:buFont typeface="Arial" panose="020B0604020202020204" pitchFamily="34" charset="0"/>
              <a:buChar char="•"/>
            </a:pPr>
            <a:r>
              <a:rPr lang="en-US" dirty="0" smtClean="0"/>
              <a:t>Challenges faces</a:t>
            </a:r>
          </a:p>
          <a:p>
            <a:pPr marL="285750" indent="-285750">
              <a:buFont typeface="Arial" panose="020B0604020202020204" pitchFamily="34" charset="0"/>
              <a:buChar char="•"/>
            </a:pPr>
            <a:r>
              <a:rPr lang="en-US" dirty="0" smtClean="0"/>
              <a:t>Conclusion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034728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49" y="995967"/>
            <a:ext cx="6238874" cy="1260000"/>
          </a:xfrm>
        </p:spPr>
        <p:txBody>
          <a:bodyPr>
            <a:normAutofit/>
          </a:bodyPr>
          <a:lstStyle/>
          <a:p>
            <a:pPr algn="l"/>
            <a:r>
              <a:rPr lang="en-US" sz="3600" b="1" dirty="0" smtClean="0"/>
              <a:t>1. COLLECTING DATA</a:t>
            </a:r>
            <a:endParaRPr lang="en-IN" sz="3600" b="1" dirty="0"/>
          </a:p>
        </p:txBody>
      </p:sp>
      <p:sp>
        <p:nvSpPr>
          <p:cNvPr id="5" name="Text Placeholder 4"/>
          <p:cNvSpPr>
            <a:spLocks noGrp="1"/>
          </p:cNvSpPr>
          <p:nvPr>
            <p:ph type="body" sz="half" idx="2"/>
          </p:nvPr>
        </p:nvSpPr>
        <p:spPr>
          <a:xfrm>
            <a:off x="1085850" y="2255967"/>
            <a:ext cx="5739954" cy="3444271"/>
          </a:xfrm>
        </p:spPr>
        <p:txBody>
          <a:bodyPr/>
          <a:lstStyle/>
          <a:p>
            <a:pPr algn="l"/>
            <a:r>
              <a:rPr lang="en-US" dirty="0"/>
              <a:t>This step is about getting to know the data and understanding what has to be done before the data becomes useful in a particular context. This can be done by reading the CSV file and doing initial statistical analysis.</a:t>
            </a:r>
          </a:p>
          <a:p>
            <a:pPr algn="l"/>
            <a:r>
              <a:rPr lang="en-US" dirty="0"/>
              <a:t>Though the dataset may seem to have the correct </a:t>
            </a:r>
            <a:r>
              <a:rPr lang="en-US" dirty="0" err="1"/>
              <a:t>datatypes</a:t>
            </a:r>
            <a:r>
              <a:rPr lang="en-US" dirty="0"/>
              <a:t> for each column, we need to check it. Inconsistent </a:t>
            </a:r>
            <a:r>
              <a:rPr lang="en-US" dirty="0" err="1"/>
              <a:t>datatypes</a:t>
            </a:r>
            <a:r>
              <a:rPr lang="en-US" dirty="0"/>
              <a:t> will create issues while dealing with problems.</a:t>
            </a:r>
          </a:p>
          <a:p>
            <a:pPr algn="l"/>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803" y="1625967"/>
            <a:ext cx="5028593" cy="3444271"/>
          </a:xfrm>
          <a:prstGeom prst="rect">
            <a:avLst/>
          </a:prstGeom>
        </p:spPr>
      </p:pic>
    </p:spTree>
    <p:extLst>
      <p:ext uri="{BB962C8B-B14F-4D97-AF65-F5344CB8AC3E}">
        <p14:creationId xmlns:p14="http://schemas.microsoft.com/office/powerpoint/2010/main" val="3858077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43" t="8608" r="3945" b="9462"/>
          <a:stretch/>
        </p:blipFill>
        <p:spPr>
          <a:xfrm>
            <a:off x="966158" y="707366"/>
            <a:ext cx="10248182" cy="4641011"/>
          </a:xfrm>
          <a:prstGeom prst="rect">
            <a:avLst/>
          </a:prstGeom>
        </p:spPr>
      </p:pic>
      <p:sp>
        <p:nvSpPr>
          <p:cNvPr id="6" name="Text Placeholder 5"/>
          <p:cNvSpPr>
            <a:spLocks noGrp="1"/>
          </p:cNvSpPr>
          <p:nvPr>
            <p:ph type="body" idx="1"/>
          </p:nvPr>
        </p:nvSpPr>
        <p:spPr>
          <a:xfrm>
            <a:off x="5363472" y="5693433"/>
            <a:ext cx="2572831" cy="700896"/>
          </a:xfrm>
        </p:spPr>
        <p:txBody>
          <a:bodyPr>
            <a:normAutofit/>
          </a:bodyPr>
          <a:lstStyle/>
          <a:p>
            <a:r>
              <a:rPr lang="en-US" sz="3600" dirty="0"/>
              <a:t>d</a:t>
            </a:r>
            <a:r>
              <a:rPr lang="en-US" sz="3600" dirty="0" smtClean="0"/>
              <a:t>f.csv</a:t>
            </a:r>
            <a:endParaRPr lang="en-IN" sz="3600" dirty="0"/>
          </a:p>
        </p:txBody>
      </p:sp>
    </p:spTree>
    <p:extLst>
      <p:ext uri="{BB962C8B-B14F-4D97-AF65-F5344CB8AC3E}">
        <p14:creationId xmlns:p14="http://schemas.microsoft.com/office/powerpoint/2010/main" val="1537130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8818" r="52659" b="10640"/>
          <a:stretch/>
        </p:blipFill>
        <p:spPr>
          <a:xfrm>
            <a:off x="3329796" y="465826"/>
            <a:ext cx="4761781" cy="4554748"/>
          </a:xfrm>
          <a:prstGeom prst="rect">
            <a:avLst/>
          </a:prstGeom>
        </p:spPr>
      </p:pic>
      <p:sp>
        <p:nvSpPr>
          <p:cNvPr id="5" name="Text Placeholder 4"/>
          <p:cNvSpPr>
            <a:spLocks noGrp="1"/>
          </p:cNvSpPr>
          <p:nvPr>
            <p:ph type="body" idx="1"/>
          </p:nvPr>
        </p:nvSpPr>
        <p:spPr>
          <a:xfrm>
            <a:off x="4035005" y="5279365"/>
            <a:ext cx="3351362" cy="1173193"/>
          </a:xfrm>
        </p:spPr>
        <p:txBody>
          <a:bodyPr>
            <a:normAutofit/>
          </a:bodyPr>
          <a:lstStyle/>
          <a:p>
            <a:r>
              <a:rPr lang="en-US" sz="3200" dirty="0" smtClean="0"/>
              <a:t>user_reviews.csv</a:t>
            </a:r>
            <a:endParaRPr lang="en-IN" sz="3200" dirty="0"/>
          </a:p>
        </p:txBody>
      </p:sp>
    </p:spTree>
    <p:extLst>
      <p:ext uri="{BB962C8B-B14F-4D97-AF65-F5344CB8AC3E}">
        <p14:creationId xmlns:p14="http://schemas.microsoft.com/office/powerpoint/2010/main" val="1921659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64897" y="708337"/>
            <a:ext cx="6238874" cy="865049"/>
          </a:xfrm>
        </p:spPr>
        <p:txBody>
          <a:bodyPr/>
          <a:lstStyle/>
          <a:p>
            <a:pPr algn="l"/>
            <a:r>
              <a:rPr lang="en-US" dirty="0" smtClean="0"/>
              <a:t>Checking the Outliers </a:t>
            </a:r>
            <a:endParaRPr lang="en-IN" dirty="0"/>
          </a:p>
        </p:txBody>
      </p:sp>
      <p:sp>
        <p:nvSpPr>
          <p:cNvPr id="5" name="Text Placeholder 4"/>
          <p:cNvSpPr>
            <a:spLocks noGrp="1"/>
          </p:cNvSpPr>
          <p:nvPr>
            <p:ph type="body" sz="half" idx="2"/>
          </p:nvPr>
        </p:nvSpPr>
        <p:spPr>
          <a:xfrm>
            <a:off x="1085850" y="2255967"/>
            <a:ext cx="4683886" cy="3476618"/>
          </a:xfrm>
        </p:spPr>
        <p:txBody>
          <a:bodyPr/>
          <a:lstStyle/>
          <a:p>
            <a:r>
              <a:rPr lang="en-US" dirty="0" smtClean="0"/>
              <a:t>From the boxplot and histogram we  can conclude that the rating are going above 5. It means that the rating are not accurate for all the apps. We need to rectify the inaccurate rating by removing the rating above 5. </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900" y="790693"/>
            <a:ext cx="5207240" cy="293713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900" y="3810187"/>
            <a:ext cx="5207240" cy="2850799"/>
          </a:xfrm>
          <a:prstGeom prst="rect">
            <a:avLst/>
          </a:prstGeom>
        </p:spPr>
      </p:pic>
    </p:spTree>
    <p:extLst>
      <p:ext uri="{BB962C8B-B14F-4D97-AF65-F5344CB8AC3E}">
        <p14:creationId xmlns:p14="http://schemas.microsoft.com/office/powerpoint/2010/main" val="48455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22211" y="978794"/>
            <a:ext cx="4915706" cy="2962141"/>
          </a:xfrm>
        </p:spPr>
        <p:txBody>
          <a:bodyPr/>
          <a:lstStyle/>
          <a:p>
            <a:pPr algn="l"/>
            <a:r>
              <a:rPr lang="en-US" dirty="0" smtClean="0"/>
              <a:t>By Applying,</a:t>
            </a:r>
          </a:p>
          <a:p>
            <a:pPr algn="l"/>
            <a:r>
              <a:rPr lang="en-IN" dirty="0" err="1" smtClean="0"/>
              <a:t>df</a:t>
            </a:r>
            <a:r>
              <a:rPr lang="en-IN" dirty="0" smtClean="0"/>
              <a:t>[</a:t>
            </a:r>
            <a:r>
              <a:rPr lang="en-IN" dirty="0" err="1" smtClean="0"/>
              <a:t>df</a:t>
            </a:r>
            <a:r>
              <a:rPr lang="en-IN" dirty="0"/>
              <a:t>['Rating</a:t>
            </a:r>
            <a:r>
              <a:rPr lang="en-IN" dirty="0" smtClean="0"/>
              <a:t>']&gt;</a:t>
            </a:r>
            <a:r>
              <a:rPr lang="en-IN" dirty="0"/>
              <a:t> 5</a:t>
            </a:r>
            <a:r>
              <a:rPr lang="en-IN" dirty="0" smtClean="0"/>
              <a:t>]   ,we will get rating above 5.</a:t>
            </a:r>
          </a:p>
          <a:p>
            <a:pPr algn="l"/>
            <a:r>
              <a:rPr lang="en-IN" dirty="0" err="1"/>
              <a:t>df.drop</a:t>
            </a:r>
            <a:r>
              <a:rPr lang="en-IN" dirty="0"/>
              <a:t>([10472],</a:t>
            </a:r>
            <a:r>
              <a:rPr lang="en-IN" dirty="0" err="1"/>
              <a:t>inplace</a:t>
            </a:r>
            <a:r>
              <a:rPr lang="en-IN" dirty="0"/>
              <a:t> = True)</a:t>
            </a:r>
          </a:p>
          <a:p>
            <a:pPr algn="l"/>
            <a:endParaRPr lang="en-US" dirty="0"/>
          </a:p>
          <a:p>
            <a:pPr algn="l"/>
            <a:r>
              <a:rPr lang="en-US" dirty="0" smtClean="0"/>
              <a:t>And by dropping the row which has rating above 5 will help us to get required graph.</a:t>
            </a:r>
            <a:endParaRPr lang="en-IN" dirty="0"/>
          </a:p>
          <a:p>
            <a:pPr algn="l"/>
            <a:r>
              <a:rPr lang="en-US" dirty="0" smtClean="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3886" y="1197735"/>
            <a:ext cx="4667901" cy="30865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531" y="3384630"/>
            <a:ext cx="5374330" cy="3334215"/>
          </a:xfrm>
          <a:prstGeom prst="rect">
            <a:avLst/>
          </a:prstGeom>
        </p:spPr>
      </p:pic>
    </p:spTree>
    <p:extLst>
      <p:ext uri="{BB962C8B-B14F-4D97-AF65-F5344CB8AC3E}">
        <p14:creationId xmlns:p14="http://schemas.microsoft.com/office/powerpoint/2010/main" val="6009068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C94942-C689-461B-8649-1FD863C6BA2B}">
  <ds:schemaRefs>
    <ds:schemaRef ds:uri="71af3243-3dd4-4a8d-8c0d-dd76da1f02a5"/>
    <ds:schemaRef ds:uri="http://schemas.microsoft.com/office/infopath/2007/PartnerControls"/>
    <ds:schemaRef ds:uri="http://purl.org/dc/dcmitype/"/>
    <ds:schemaRef ds:uri="http://purl.org/dc/elements/1.1/"/>
    <ds:schemaRef ds:uri="16c05727-aa75-4e4a-9b5f-8a80a1165891"/>
    <ds:schemaRef ds:uri="http://schemas.microsoft.com/office/2006/documentManagement/types"/>
    <ds:schemaRef ds:uri="http://www.w3.org/XML/1998/namespace"/>
    <ds:schemaRef ds:uri="http://purl.org/dc/term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C25A74-1E0C-4362-AFA3-6197BD285F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1060</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Corbel</vt:lpstr>
      <vt:lpstr>Celestial</vt:lpstr>
      <vt:lpstr>GooGLe  PLAYsTORE aNALYSIS</vt:lpstr>
      <vt:lpstr>Why   Google Play Store Analysis? </vt:lpstr>
      <vt:lpstr>   WORKFLOW</vt:lpstr>
      <vt:lpstr>AGENDA</vt:lpstr>
      <vt:lpstr>1. COLLECTING DATA</vt:lpstr>
      <vt:lpstr>PowerPoint Presentation</vt:lpstr>
      <vt:lpstr>PowerPoint Presentation</vt:lpstr>
      <vt:lpstr>Checking the Outliers </vt:lpstr>
      <vt:lpstr>PowerPoint Presentation</vt:lpstr>
      <vt:lpstr>2. Data cleaning</vt:lpstr>
      <vt:lpstr>Distribution of app rating </vt:lpstr>
      <vt:lpstr> CATEGORY WISE RATING </vt:lpstr>
      <vt:lpstr>Top 10 Category of Apps and No. of Apps in each Category     </vt:lpstr>
      <vt:lpstr>Percentage of Free and Paid Apps </vt:lpstr>
      <vt:lpstr>Distribution according to the "Android Version" of the App </vt:lpstr>
      <vt:lpstr>Count Plot Graph summary for no. of Apps in each Category </vt:lpstr>
      <vt:lpstr>No. of Apps in Each Age Group</vt:lpstr>
      <vt:lpstr>Distribution of Positive , Negative and  neutral Ratings</vt:lpstr>
      <vt:lpstr>Finding maximum and minimum value of Category </vt:lpstr>
      <vt:lpstr>Google play store Analysis project was done by group of 3 members – Shafaq Khan, Sumit Ojha and Ayush Mishra. In this project we had got 2 different csv files as an input. The csv files were play store data and user reviews. The objective of this project is to deliver insights to understand customer demands better and thus help developers to popularize the product. It is of 10k Play Store apps for analyzing the Android market. This dataset contains details of different applications and reviews from different users. In this project we  analyzed the data of Google play store apps like how many number of apps are available in dataset, what is there status, there ratings, genres, reviews percentage of free and paid apps, etc. For that we  used data visualization tools such as pandas ,numpy , seaborn , matplotlib.  And with the help of seaborn and matpolitb we plotted the graphs and shown the distribution of apps in different age group ,percentage of free and paid apps, reviews in the apps ratings etc.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2022-12-03T14:59:41Z</dcterms:created>
  <dcterms:modified xsi:type="dcterms:W3CDTF">2022-12-12T17:53:50Z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