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3" r:id="rId6"/>
    <p:sldId id="260" r:id="rId7"/>
    <p:sldId id="257" r:id="rId8"/>
    <p:sldId id="272" r:id="rId9"/>
    <p:sldId id="258" r:id="rId10"/>
    <p:sldId id="259" r:id="rId11"/>
    <p:sldId id="265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3FF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1.xml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0" y="5413897"/>
            <a:ext cx="11206313" cy="928567"/>
          </a:xfrm>
        </p:spPr>
        <p:txBody>
          <a:bodyPr anchor="b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Variables, Operators, Conditional Statement, Loop &amp; Nested loop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968" y="4998348"/>
            <a:ext cx="11203841" cy="539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Module-2</a:t>
            </a:r>
            <a:endParaRPr lang="en-US" sz="2400" dirty="0"/>
          </a:p>
        </p:txBody>
      </p:sp>
      <p:pic>
        <p:nvPicPr>
          <p:cNvPr id="4" name="Picture 3" descr="Jigsaw puzzles in plastic figures"/>
          <p:cNvPicPr>
            <a:picLocks noChangeAspect="1"/>
          </p:cNvPicPr>
          <p:nvPr/>
        </p:nvPicPr>
        <p:blipFill rotWithShape="1">
          <a:blip r:embed="rId1"/>
          <a:srcRect t="17709" r="-2" b="25825"/>
          <a:stretch>
            <a:fillRect/>
          </a:stretch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</a:fld>
            <a:endParaRPr lang="en-US"/>
          </a:p>
        </p:txBody>
      </p:sp>
      <p:pic>
        <p:nvPicPr>
          <p:cNvPr id="8" name="Picture 7" descr="A computer screen shot of a code&#10;&#10;Description automatically generated"/>
          <p:cNvPicPr>
            <a:picLocks noChangeAspect="1"/>
          </p:cNvPicPr>
          <p:nvPr/>
        </p:nvPicPr>
        <p:blipFill rotWithShape="1">
          <a:blip r:embed="rId1"/>
          <a:srcRect t="1111" r="2045" b="1667"/>
          <a:stretch>
            <a:fillRect/>
          </a:stretch>
        </p:blipFill>
        <p:spPr>
          <a:xfrm>
            <a:off x="454883" y="991115"/>
            <a:ext cx="5433233" cy="541109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92240" y="650240"/>
          <a:ext cx="4778572" cy="3510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85"/>
                <a:gridCol w="2416287"/>
              </a:tblGrid>
              <a:tr h="9393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  <a:endParaRPr lang="en-US" sz="36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73524" y="2601282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73523" y="1715428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73523" y="3405615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875941" y="1715429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875940" y="3405615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9875940" y="2601282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8282" y="2721614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3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0198" y="3096295"/>
            <a:ext cx="785982" cy="369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True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46223" y="2719555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2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223" y="2719555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8138" y="3063344"/>
            <a:ext cx="785982" cy="369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True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76376" y="3092177"/>
            <a:ext cx="785982" cy="369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False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44164" y="2717496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7236133" y="4852865"/>
            <a:ext cx="3295135" cy="1163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Loop Breaks</a:t>
            </a:r>
            <a:endParaRPr lang="en-US" sz="3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6" grpId="1"/>
      <p:bldP spid="17" grpId="0"/>
      <p:bldP spid="17" grpId="1"/>
      <p:bldP spid="17" grpId="2"/>
      <p:bldP spid="17" grpId="3"/>
      <p:bldP spid="23" grpId="0"/>
      <p:bldP spid="23" grpId="1"/>
      <p:bldP spid="25" grpId="0"/>
      <p:bldP spid="25" grpId="1"/>
      <p:bldP spid="27" grpId="0"/>
      <p:bldP spid="27" grpId="1"/>
      <p:bldP spid="29" grpId="0"/>
      <p:bldP spid="3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</a:fld>
            <a:endParaRPr lang="en-US"/>
          </a:p>
        </p:txBody>
      </p:sp>
      <p:pic>
        <p:nvPicPr>
          <p:cNvPr id="69" name="Picture 68" descr="A computer screen shot of a program cod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645" y="994848"/>
            <a:ext cx="6057070" cy="551732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6492240" y="650240"/>
          <a:ext cx="4778572" cy="3510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85"/>
                <a:gridCol w="2416287"/>
              </a:tblGrid>
              <a:tr h="9393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i</a:t>
                      </a:r>
                      <a:endParaRPr lang="en-US" sz="3600" dirty="0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4015299" y="2913144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34025" y="3751204"/>
            <a:ext cx="785982" cy="369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False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51647" y="3751204"/>
            <a:ext cx="785982" cy="369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True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91145" y="1715428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7391145" y="2621590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82" name="TextBox 81"/>
          <p:cNvSpPr txBox="1"/>
          <p:nvPr/>
        </p:nvSpPr>
        <p:spPr>
          <a:xfrm>
            <a:off x="7391145" y="3465968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9862496" y="1715427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sz="3200" dirty="0"/>
          </a:p>
        </p:txBody>
      </p:sp>
      <p:sp>
        <p:nvSpPr>
          <p:cNvPr id="84" name="TextBox 83"/>
          <p:cNvSpPr txBox="1"/>
          <p:nvPr/>
        </p:nvSpPr>
        <p:spPr>
          <a:xfrm>
            <a:off x="9862496" y="2621590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85" name="TextBox 84"/>
          <p:cNvSpPr txBox="1"/>
          <p:nvPr/>
        </p:nvSpPr>
        <p:spPr>
          <a:xfrm>
            <a:off x="9862496" y="3548347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86" name="TextBox 85"/>
          <p:cNvSpPr txBox="1"/>
          <p:nvPr/>
        </p:nvSpPr>
        <p:spPr>
          <a:xfrm>
            <a:off x="4756704" y="2913144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3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15299" y="2913144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15299" y="2913143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2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15299" y="2913144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3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91" name="Rectangle: Rounded Corners 90"/>
          <p:cNvSpPr/>
          <p:nvPr/>
        </p:nvSpPr>
        <p:spPr>
          <a:xfrm>
            <a:off x="7236133" y="4852865"/>
            <a:ext cx="3295135" cy="1163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Loop Breaks</a:t>
            </a:r>
            <a:endParaRPr lang="en-US" sz="3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75" grpId="0"/>
      <p:bldP spid="77" grpId="0"/>
      <p:bldP spid="77" grpId="1"/>
      <p:bldP spid="77" grpId="2"/>
      <p:bldP spid="77" grpId="3"/>
      <p:bldP spid="77" grpId="4"/>
      <p:bldP spid="77" grpId="5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7" grpId="1"/>
      <p:bldP spid="88" grpId="0"/>
      <p:bldP spid="88" grpId="1"/>
      <p:bldP spid="89" grpId="0"/>
      <p:bldP spid="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</a:fld>
            <a:endParaRPr lang="en-US"/>
          </a:p>
        </p:txBody>
      </p:sp>
      <p:pic>
        <p:nvPicPr>
          <p:cNvPr id="8" name="Picture 7" descr="A computer screen shot of a code&#10;&#10;Description automatically generated"/>
          <p:cNvPicPr>
            <a:picLocks noChangeAspect="1"/>
          </p:cNvPicPr>
          <p:nvPr/>
        </p:nvPicPr>
        <p:blipFill rotWithShape="1">
          <a:blip r:embed="rId1"/>
          <a:srcRect t="1111" r="2045" b="1667"/>
          <a:stretch>
            <a:fillRect/>
          </a:stretch>
        </p:blipFill>
        <p:spPr>
          <a:xfrm>
            <a:off x="454883" y="991115"/>
            <a:ext cx="5433233" cy="5411091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92240" y="650240"/>
          <a:ext cx="4778572" cy="3510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85"/>
                <a:gridCol w="2416287"/>
              </a:tblGrid>
              <a:tr h="9393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Iteration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n</a:t>
                      </a:r>
                      <a:endParaRPr lang="en-US" sz="36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856973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73524" y="2601282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73523" y="1715428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7473523" y="3405615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9875941" y="1715429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9875940" y="3405615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9875940" y="2601282"/>
            <a:ext cx="5312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248282" y="2721614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3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0198" y="3096295"/>
            <a:ext cx="785982" cy="369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True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55516" y="2710263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2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0944" y="2734575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67083" y="3060280"/>
            <a:ext cx="785982" cy="369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dirty="0">
                <a:solidFill>
                  <a:schemeClr val="accent3"/>
                </a:solidFill>
              </a:rPr>
              <a:t>False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44164" y="2707199"/>
            <a:ext cx="628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8" name="Rectangle: Rounded Corners 37"/>
          <p:cNvSpPr/>
          <p:nvPr/>
        </p:nvSpPr>
        <p:spPr>
          <a:xfrm>
            <a:off x="7236133" y="4852865"/>
            <a:ext cx="3295135" cy="1163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Loop Breaks</a:t>
            </a:r>
            <a:endParaRPr lang="en-US" sz="3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20" grpId="0"/>
      <p:bldP spid="22" grpId="0"/>
      <p:bldP spid="24" grpId="0"/>
      <p:bldP spid="24" grpId="1"/>
      <p:bldP spid="26" grpId="0"/>
      <p:bldP spid="26" grpId="1"/>
      <p:bldP spid="26" grpId="2"/>
      <p:bldP spid="26" grpId="3"/>
      <p:bldP spid="26" grpId="4"/>
      <p:bldP spid="26" grpId="5"/>
      <p:bldP spid="28" grpId="0"/>
      <p:bldP spid="28" grpId="1"/>
      <p:bldP spid="30" grpId="0"/>
      <p:bldP spid="30" grpId="1"/>
      <p:bldP spid="34" grpId="0"/>
      <p:bldP spid="36" grpId="0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194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gnifying glass on clear background"/>
          <p:cNvPicPr>
            <a:picLocks noChangeAspect="1"/>
          </p:cNvPicPr>
          <p:nvPr/>
        </p:nvPicPr>
        <p:blipFill rotWithShape="1">
          <a:blip r:embed="rId1"/>
          <a:srcRect r="-2" b="15713"/>
          <a:stretch>
            <a:fillRect/>
          </a:stretch>
        </p:blipFill>
        <p:spPr>
          <a:xfrm>
            <a:off x="1" y="-1055"/>
            <a:ext cx="12191998" cy="6859055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45341" y="-345340"/>
            <a:ext cx="6857999" cy="7548682"/>
          </a:xfrm>
          <a:prstGeom prst="rect">
            <a:avLst/>
          </a:prstGeom>
          <a:gradFill>
            <a:gsLst>
              <a:gs pos="55000">
                <a:srgbClr val="000000">
                  <a:alpha val="4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6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8389" y="745440"/>
            <a:ext cx="6253397" cy="35598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8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5529264"/>
            <a:ext cx="12192000" cy="1328737"/>
          </a:xfrm>
          <a:custGeom>
            <a:avLst/>
            <a:gdLst>
              <a:gd name="connsiteX0" fmla="*/ 0 w 12192000"/>
              <a:gd name="connsiteY0" fmla="*/ 0 h 1328737"/>
              <a:gd name="connsiteX1" fmla="*/ 1 w 12192000"/>
              <a:gd name="connsiteY1" fmla="*/ 0 h 1328737"/>
              <a:gd name="connsiteX2" fmla="*/ 1 w 12192000"/>
              <a:gd name="connsiteY2" fmla="*/ 131028 h 1328737"/>
              <a:gd name="connsiteX3" fmla="*/ 13428 w 12192000"/>
              <a:gd name="connsiteY3" fmla="*/ 264218 h 1328737"/>
              <a:gd name="connsiteX4" fmla="*/ 660931 w 12192000"/>
              <a:gd name="connsiteY4" fmla="*/ 791948 h 1328737"/>
              <a:gd name="connsiteX5" fmla="*/ 11531069 w 12192000"/>
              <a:gd name="connsiteY5" fmla="*/ 791948 h 1328737"/>
              <a:gd name="connsiteX6" fmla="*/ 12192000 w 12192000"/>
              <a:gd name="connsiteY6" fmla="*/ 131017 h 1328737"/>
              <a:gd name="connsiteX7" fmla="*/ 12192000 w 12192000"/>
              <a:gd name="connsiteY7" fmla="*/ 1328737 h 1328737"/>
              <a:gd name="connsiteX8" fmla="*/ 0 w 12192000"/>
              <a:gd name="connsiteY8" fmla="*/ 1328737 h 132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328737">
                <a:moveTo>
                  <a:pt x="0" y="0"/>
                </a:moveTo>
                <a:lnTo>
                  <a:pt x="1" y="0"/>
                </a:lnTo>
                <a:lnTo>
                  <a:pt x="1" y="131028"/>
                </a:lnTo>
                <a:lnTo>
                  <a:pt x="13428" y="264218"/>
                </a:lnTo>
                <a:cubicBezTo>
                  <a:pt x="75057" y="565393"/>
                  <a:pt x="341537" y="791948"/>
                  <a:pt x="660931" y="791948"/>
                </a:cubicBezTo>
                <a:lnTo>
                  <a:pt x="11531069" y="791948"/>
                </a:lnTo>
                <a:cubicBezTo>
                  <a:pt x="11896091" y="791948"/>
                  <a:pt x="12192000" y="496039"/>
                  <a:pt x="12192000" y="131017"/>
                </a:cubicBezTo>
                <a:lnTo>
                  <a:pt x="12192000" y="1328737"/>
                </a:lnTo>
                <a:lnTo>
                  <a:pt x="0" y="1328737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8" y="5338112"/>
            <a:ext cx="6816312" cy="13370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Scalation of a C program</a:t>
            </a:r>
            <a:endParaRPr lang="en-US" sz="400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8" cy="5143500"/>
          </a:xfrm>
          <a:custGeom>
            <a:avLst/>
            <a:gdLst>
              <a:gd name="connsiteX0" fmla="*/ 0 w 12191998"/>
              <a:gd name="connsiteY0" fmla="*/ 0 h 5143500"/>
              <a:gd name="connsiteX1" fmla="*/ 12191998 w 12191998"/>
              <a:gd name="connsiteY1" fmla="*/ 0 h 5143500"/>
              <a:gd name="connsiteX2" fmla="*/ 12191998 w 12191998"/>
              <a:gd name="connsiteY2" fmla="*/ 4482569 h 5143500"/>
              <a:gd name="connsiteX3" fmla="*/ 11531067 w 12191998"/>
              <a:gd name="connsiteY3" fmla="*/ 5143500 h 5143500"/>
              <a:gd name="connsiteX4" fmla="*/ 660929 w 12191998"/>
              <a:gd name="connsiteY4" fmla="*/ 5143500 h 5143500"/>
              <a:gd name="connsiteX5" fmla="*/ 13426 w 12191998"/>
              <a:gd name="connsiteY5" fmla="*/ 4615770 h 5143500"/>
              <a:gd name="connsiteX6" fmla="*/ 0 w 12191998"/>
              <a:gd name="connsiteY6" fmla="*/ 4482591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8" h="5143500">
                <a:moveTo>
                  <a:pt x="0" y="0"/>
                </a:moveTo>
                <a:lnTo>
                  <a:pt x="12191998" y="0"/>
                </a:lnTo>
                <a:lnTo>
                  <a:pt x="12191998" y="4482569"/>
                </a:lnTo>
                <a:cubicBezTo>
                  <a:pt x="12191998" y="4847591"/>
                  <a:pt x="11896089" y="5143500"/>
                  <a:pt x="11531067" y="5143500"/>
                </a:cubicBezTo>
                <a:lnTo>
                  <a:pt x="660929" y="5143500"/>
                </a:lnTo>
                <a:cubicBezTo>
                  <a:pt x="341535" y="5143500"/>
                  <a:pt x="75055" y="4916945"/>
                  <a:pt x="13426" y="4615770"/>
                </a:cubicBezTo>
                <a:lnTo>
                  <a:pt x="0" y="44825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Content Placeholder 6" descr="A screenshot of a computer pro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2558" y="253778"/>
            <a:ext cx="8446881" cy="43396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dirty="0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48" y="4832129"/>
            <a:ext cx="9786847" cy="10870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Variables Declaration</a:t>
            </a:r>
            <a:endParaRPr lang="en-US" sz="4000" dirty="0"/>
          </a:p>
        </p:txBody>
      </p:sp>
      <p:sp>
        <p:nvSpPr>
          <p:cNvPr id="21" name="Rectangle: Rounded Corners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0740" y="63203"/>
            <a:ext cx="12050520" cy="4700812"/>
          </a:xfrm>
          <a:prstGeom prst="roundRect">
            <a:avLst>
              <a:gd name="adj" fmla="val 118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r="2064" b="885"/>
          <a:stretch>
            <a:fillRect/>
          </a:stretch>
        </p:blipFill>
        <p:spPr>
          <a:xfrm>
            <a:off x="6641164" y="1709734"/>
            <a:ext cx="5064373" cy="13197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/>
            </a:fld>
            <a:endParaRPr lang="en-US"/>
          </a:p>
        </p:txBody>
      </p:sp>
      <p:pic>
        <p:nvPicPr>
          <p:cNvPr id="9" name="Picture 8" descr="A screenshot of a computer program&#10;&#10;Description automatically generated"/>
          <p:cNvPicPr>
            <a:picLocks noChangeAspect="1"/>
          </p:cNvPicPr>
          <p:nvPr/>
        </p:nvPicPr>
        <p:blipFill rotWithShape="1">
          <a:blip r:embed="rId2"/>
          <a:srcRect l="2513" t="4525" r="2771" b="4777"/>
          <a:stretch>
            <a:fillRect/>
          </a:stretch>
        </p:blipFill>
        <p:spPr>
          <a:xfrm>
            <a:off x="487882" y="470896"/>
            <a:ext cx="6150347" cy="3806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-1" fmla="*/ 0 w 12192000"/>
              <a:gd name="connsiteY0-2" fmla="*/ 0 h 6858000"/>
              <a:gd name="connsiteX1-3" fmla="*/ 12192000 w 12192000"/>
              <a:gd name="connsiteY1-4" fmla="*/ 0 h 6858000"/>
              <a:gd name="connsiteX2-5" fmla="*/ 12192000 w 12192000"/>
              <a:gd name="connsiteY2-6" fmla="*/ 2406593 h 6858000"/>
              <a:gd name="connsiteX3-7" fmla="*/ 12178573 w 12192000"/>
              <a:gd name="connsiteY3-8" fmla="*/ 2273403 h 6858000"/>
              <a:gd name="connsiteX4-9" fmla="*/ 11531070 w 12192000"/>
              <a:gd name="connsiteY4-10" fmla="*/ 1745673 h 6858000"/>
              <a:gd name="connsiteX5-11" fmla="*/ 660932 w 12192000"/>
              <a:gd name="connsiteY5-12" fmla="*/ 1745673 h 6858000"/>
              <a:gd name="connsiteX6-13" fmla="*/ 1 w 12192000"/>
              <a:gd name="connsiteY6-14" fmla="*/ 2406604 h 6858000"/>
              <a:gd name="connsiteX7-15" fmla="*/ 1 w 12192000"/>
              <a:gd name="connsiteY7-16" fmla="*/ 6858000 h 6858000"/>
              <a:gd name="connsiteX8-17" fmla="*/ 0 w 12192000"/>
              <a:gd name="connsiteY8-18" fmla="*/ 0 h 6858000"/>
              <a:gd name="connsiteX0-19" fmla="*/ 0 w 12192000"/>
              <a:gd name="connsiteY0-20" fmla="*/ 0 h 2406604"/>
              <a:gd name="connsiteX1-21" fmla="*/ 12192000 w 12192000"/>
              <a:gd name="connsiteY1-22" fmla="*/ 0 h 2406604"/>
              <a:gd name="connsiteX2-23" fmla="*/ 12192000 w 12192000"/>
              <a:gd name="connsiteY2-24" fmla="*/ 2406593 h 2406604"/>
              <a:gd name="connsiteX3-25" fmla="*/ 12178573 w 12192000"/>
              <a:gd name="connsiteY3-26" fmla="*/ 2273403 h 2406604"/>
              <a:gd name="connsiteX4-27" fmla="*/ 11531070 w 12192000"/>
              <a:gd name="connsiteY4-28" fmla="*/ 1745673 h 2406604"/>
              <a:gd name="connsiteX5-29" fmla="*/ 660932 w 12192000"/>
              <a:gd name="connsiteY5-30" fmla="*/ 1745673 h 2406604"/>
              <a:gd name="connsiteX6-31" fmla="*/ 1 w 12192000"/>
              <a:gd name="connsiteY6-32" fmla="*/ 2406604 h 2406604"/>
              <a:gd name="connsiteX7-33" fmla="*/ 0 w 12192000"/>
              <a:gd name="connsiteY7-34" fmla="*/ 0 h 2406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US" dirty="0"/>
              <a:t>Variable in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</a:fld>
            <a:endParaRPr lang="en-US"/>
          </a:p>
        </p:txBody>
      </p:sp>
      <p:pic>
        <p:nvPicPr>
          <p:cNvPr id="7" name="Content Placeholder 6" descr="A diagram of a memory&#10;&#10;Description automatically generated"/>
          <p:cNvPicPr>
            <a:picLocks noChangeAspect="1"/>
          </p:cNvPicPr>
          <p:nvPr/>
        </p:nvPicPr>
        <p:blipFill rotWithShape="1">
          <a:blip r:embed="rId1"/>
          <a:srcRect b="2523"/>
          <a:stretch>
            <a:fillRect/>
          </a:stretch>
        </p:blipFill>
        <p:spPr>
          <a:xfrm>
            <a:off x="1578806" y="2129784"/>
            <a:ext cx="8640734" cy="43735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5" y="3620"/>
            <a:ext cx="9956747" cy="11228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Compilation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  <p:pic>
        <p:nvPicPr>
          <p:cNvPr id="8" name="Picture 7" descr="A screen shot of a computer pro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908" y="3567369"/>
            <a:ext cx="5353050" cy="3286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4097037"/>
            <a:ext cx="4533900" cy="2762250"/>
          </a:xfrm>
          <a:prstGeom prst="rect">
            <a:avLst/>
          </a:prstGeom>
        </p:spPr>
      </p:pic>
      <p:pic>
        <p:nvPicPr>
          <p:cNvPr id="11" name="Picture 10" descr="A black square with green and yellow 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466" y="1127297"/>
            <a:ext cx="6981825" cy="215265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Isosceles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Isosceles Tri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24" descr="A red arrow pointing to the righ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2508568" y="2648268"/>
            <a:ext cx="1038225" cy="809625"/>
          </a:xfrm>
          <a:prstGeom prst="rect">
            <a:avLst/>
          </a:prstGeom>
        </p:spPr>
      </p:pic>
      <p:pic>
        <p:nvPicPr>
          <p:cNvPr id="26" name="Picture 25" descr="A red arrow pointing to the righ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07288" y="2638108"/>
            <a:ext cx="1038225" cy="8096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49269" y="288085"/>
            <a:ext cx="49885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dirty="0" err="1">
                <a:solidFill>
                  <a:schemeClr val="accent4"/>
                </a:solidFill>
              </a:rPr>
              <a:t>gcc</a:t>
            </a:r>
            <a:r>
              <a:rPr lang="en-US" sz="2800" dirty="0">
                <a:solidFill>
                  <a:schemeClr val="accent4"/>
                </a:solidFill>
              </a:rPr>
              <a:t>  </a:t>
            </a:r>
            <a:r>
              <a:rPr lang="en-US" sz="2800" dirty="0" err="1">
                <a:solidFill>
                  <a:schemeClr val="accent4"/>
                </a:solidFill>
              </a:rPr>
              <a:t>input.c</a:t>
            </a:r>
            <a:r>
              <a:rPr lang="en-US" sz="2800" dirty="0">
                <a:solidFill>
                  <a:schemeClr val="accent4"/>
                </a:solidFill>
              </a:rPr>
              <a:t> -o </a:t>
            </a:r>
            <a:r>
              <a:rPr lang="en-US" sz="2800" dirty="0" err="1">
                <a:solidFill>
                  <a:schemeClr val="accent4"/>
                </a:solidFill>
              </a:rPr>
              <a:t>output.c</a:t>
            </a:r>
            <a:endParaRPr lang="en-US" sz="2800" dirty="0">
              <a:solidFill>
                <a:schemeClr val="accent4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27630" y="920600"/>
            <a:ext cx="7694930" cy="1872279"/>
            <a:chOff x="2627630" y="920600"/>
            <a:chExt cx="7694930" cy="1872279"/>
          </a:xfrm>
        </p:grpSpPr>
        <p:pic>
          <p:nvPicPr>
            <p:cNvPr id="24" name="Picture 23" descr="A black square with green text&#10;&#10;Description automatically generate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7630" y="920600"/>
              <a:ext cx="6096000" cy="187227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631440" y="2042435"/>
              <a:ext cx="11176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sz="1600" dirty="0" err="1">
                  <a:solidFill>
                    <a:srgbClr val="D1231C"/>
                  </a:solidFill>
                </a:rPr>
                <a:t>input.c</a:t>
              </a:r>
              <a:endParaRPr lang="en-US" sz="1600" dirty="0" err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79360" y="202184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sz="1600" dirty="0" err="1">
                  <a:solidFill>
                    <a:srgbClr val="D1231C"/>
                  </a:solidFill>
                </a:rPr>
                <a:t>output.c</a:t>
              </a:r>
              <a:endParaRPr lang="en-US" dirty="0" err="1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73063" y="3575715"/>
            <a:ext cx="5344584" cy="3286382"/>
            <a:chOff x="373063" y="3575715"/>
            <a:chExt cx="5344584" cy="3286382"/>
          </a:xfrm>
        </p:grpSpPr>
        <p:pic>
          <p:nvPicPr>
            <p:cNvPr id="20" name="Picture 19" descr="A screen shot of a computer program&#10;&#10;Description automatically generated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063" y="3575715"/>
              <a:ext cx="5344584" cy="328638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306320" y="357632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sz="1600" b="1" dirty="0">
                  <a:solidFill>
                    <a:srgbClr val="D1231C"/>
                  </a:solidFill>
                </a:rPr>
                <a:t>Source code</a:t>
              </a:r>
              <a:endParaRPr lang="en-US" sz="1600" b="1" dirty="0">
                <a:solidFill>
                  <a:srgbClr val="D1231C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86550" y="3836458"/>
            <a:ext cx="4533900" cy="2762250"/>
            <a:chOff x="6686550" y="3836458"/>
            <a:chExt cx="4533900" cy="276225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86550" y="3836458"/>
              <a:ext cx="4533900" cy="276225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128000" y="384048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b="1" dirty="0">
                  <a:solidFill>
                    <a:srgbClr val="D1231C"/>
                  </a:solidFill>
                </a:rPr>
                <a:t>Machine code</a:t>
              </a:r>
              <a:endParaRPr lang="en-US" b="1" dirty="0">
                <a:solidFill>
                  <a:srgbClr val="D1231C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50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58" y="5483614"/>
            <a:ext cx="6816312" cy="7096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Conditional Statements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0173" y="5332118"/>
            <a:ext cx="5564016" cy="11551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2100" dirty="0"/>
              <a:t>Conditional statements control the flow of your program based on certain conditions.</a:t>
            </a:r>
            <a:endParaRPr lang="en-US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 descr="A group of people holding signs&#10;&#10;Description automatically generated"/>
          <p:cNvPicPr>
            <a:picLocks noChangeAspect="1"/>
          </p:cNvPicPr>
          <p:nvPr/>
        </p:nvPicPr>
        <p:blipFill rotWithShape="1">
          <a:blip r:embed="rId1"/>
          <a:srcRect l="184"/>
          <a:stretch>
            <a:fillRect/>
          </a:stretch>
        </p:blipFill>
        <p:spPr>
          <a:xfrm>
            <a:off x="6066790" y="63499"/>
            <a:ext cx="6095999" cy="5862918"/>
          </a:xfrm>
          <a:custGeom>
            <a:avLst/>
            <a:gdLst/>
            <a:ahLst/>
            <a:cxnLst/>
            <a:rect l="l" t="t" r="r" b="b"/>
            <a:pathLst>
              <a:path w="6095999" h="5862918">
                <a:moveTo>
                  <a:pt x="0" y="0"/>
                </a:moveTo>
                <a:lnTo>
                  <a:pt x="6095999" y="0"/>
                </a:lnTo>
                <a:lnTo>
                  <a:pt x="6095999" y="5862918"/>
                </a:lnTo>
                <a:lnTo>
                  <a:pt x="6085305" y="5862918"/>
                </a:lnTo>
                <a:lnTo>
                  <a:pt x="6085305" y="5833211"/>
                </a:lnTo>
                <a:cubicBezTo>
                  <a:pt x="6085305" y="5458810"/>
                  <a:pt x="5782059" y="5155298"/>
                  <a:pt x="5407987" y="5155298"/>
                </a:cubicBezTo>
                <a:lnTo>
                  <a:pt x="0" y="5155298"/>
                </a:lnTo>
                <a:close/>
              </a:path>
            </a:pathLst>
          </a:cu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500"/>
            <a:ext cx="6066790" cy="512572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1114425" y="4239260"/>
            <a:ext cx="1114425" cy="742950"/>
          </a:xfrm>
          <a:prstGeom prst="rect">
            <a:avLst/>
          </a:prstGeom>
          <a:solidFill>
            <a:srgbClr val="E7F3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Conditional-Statement-in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790" y="618490"/>
            <a:ext cx="9202420" cy="5620385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perators-in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555" y="272415"/>
            <a:ext cx="9406255" cy="6312535"/>
          </a:xfrm>
          <a:prstGeom prst="roundRect">
            <a:avLst>
              <a:gd name="adj" fmla="val 7514"/>
            </a:avLst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-loo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62595" cy="4119245"/>
          </a:xfrm>
          <a:prstGeom prst="roundRect">
            <a:avLst>
              <a:gd name="adj" fmla="val 3798"/>
            </a:avLst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5365" y="3428365"/>
            <a:ext cx="6096635" cy="3429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E301B"/>
      </a:dk2>
      <a:lt2>
        <a:srgbClr val="F1F0F3"/>
      </a:lt2>
      <a:accent1>
        <a:srgbClr val="85AE23"/>
      </a:accent1>
      <a:accent2>
        <a:srgbClr val="B4A118"/>
      </a:accent2>
      <a:accent3>
        <a:srgbClr val="E2802D"/>
      </a:accent3>
      <a:accent4>
        <a:srgbClr val="D1231C"/>
      </a:accent4>
      <a:accent5>
        <a:srgbClr val="E22D71"/>
      </a:accent5>
      <a:accent6>
        <a:srgbClr val="D11CAB"/>
      </a:accent6>
      <a:hlink>
        <a:srgbClr val="C34D66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460</Words>
  <Application>WPS Presentation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Neue Haas Grotesk Text Pro</vt:lpstr>
      <vt:lpstr>Yu Gothic UI</vt:lpstr>
      <vt:lpstr>Microsoft YaHei</vt:lpstr>
      <vt:lpstr>Arial Unicode MS</vt:lpstr>
      <vt:lpstr>Calibri</vt:lpstr>
      <vt:lpstr>DylanVTI</vt:lpstr>
      <vt:lpstr>Variables, Operators, Conditional Statement, Loop &amp; Nested loop</vt:lpstr>
      <vt:lpstr>Scalation of a C program</vt:lpstr>
      <vt:lpstr>Variables Declaration</vt:lpstr>
      <vt:lpstr>Variable in memory</vt:lpstr>
      <vt:lpstr>Compilation</vt:lpstr>
      <vt:lpstr>Conditional Statements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Shafayet</cp:lastModifiedBy>
  <cp:revision>730</cp:revision>
  <dcterms:created xsi:type="dcterms:W3CDTF">2024-05-13T11:19:00Z</dcterms:created>
  <dcterms:modified xsi:type="dcterms:W3CDTF">2024-07-15T12:29:52Z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EC71C2396D16452BAA7DFCBF5163D55D_12</vt:lpwstr>
  </property>
  <property fmtid="{D5CDD505-2E9C-101B-9397-08002B2CF9AE}" pid="3" name="KSOProductBuildVer">
    <vt:lpwstr>1033-12.2.0.17119</vt:lpwstr>
  </property>
</Properties>
</file>