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62" r:id="rId5"/>
    <p:sldId id="263" r:id="rId6"/>
    <p:sldId id="260" r:id="rId7"/>
    <p:sldId id="257" r:id="rId8"/>
    <p:sldId id="258" r:id="rId9"/>
    <p:sldId id="259" r:id="rId10"/>
    <p:sldId id="265" r:id="rId11"/>
    <p:sldId id="266" r:id="rId12"/>
    <p:sldId id="267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C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smtClean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200" y="5413897"/>
            <a:ext cx="11206313" cy="928567"/>
          </a:xfrm>
        </p:spPr>
        <p:txBody>
          <a:bodyPr anchor="b">
            <a:noAutofit/>
          </a:bodyPr>
          <a:lstStyle/>
          <a:p>
            <a:r>
              <a:rPr lang="en-US" sz="2400" dirty="0">
                <a:solidFill>
                  <a:srgbClr val="FFFFFF"/>
                </a:solidFill>
                <a:ea typeface="+mj-lt"/>
                <a:cs typeface="+mj-lt"/>
              </a:rPr>
              <a:t>Variables, Operators, Conditional Statement, Loop &amp; Nested loop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968" y="4998348"/>
            <a:ext cx="11203841" cy="5398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Module-2</a:t>
            </a:r>
            <a:endParaRPr lang="en-US" sz="2400" dirty="0"/>
          </a:p>
        </p:txBody>
      </p:sp>
      <p:pic>
        <p:nvPicPr>
          <p:cNvPr id="4" name="Picture 3" descr="Jigsaw puzzles in plastic figures"/>
          <p:cNvPicPr>
            <a:picLocks noChangeAspect="1"/>
          </p:cNvPicPr>
          <p:nvPr/>
        </p:nvPicPr>
        <p:blipFill rotWithShape="1">
          <a:blip r:embed="rId1"/>
          <a:srcRect t="17709" r="-2" b="25825"/>
          <a:stretch>
            <a:fillRect/>
          </a:stretch>
        </p:blipFill>
        <p:spPr>
          <a:xfrm>
            <a:off x="20" y="10"/>
            <a:ext cx="12191979" cy="4763159"/>
          </a:xfrm>
          <a:custGeom>
            <a:avLst/>
            <a:gdLst/>
            <a:ahLst/>
            <a:cxnLst/>
            <a:rect l="l" t="t" r="r" b="b"/>
            <a:pathLst>
              <a:path w="12191999" h="4763169">
                <a:moveTo>
                  <a:pt x="0" y="0"/>
                </a:moveTo>
                <a:lnTo>
                  <a:pt x="12191999" y="0"/>
                </a:lnTo>
                <a:lnTo>
                  <a:pt x="12191999" y="4083630"/>
                </a:lnTo>
                <a:cubicBezTo>
                  <a:pt x="12191999" y="4458929"/>
                  <a:pt x="11887759" y="4763169"/>
                  <a:pt x="11512459" y="4763169"/>
                </a:cubicBezTo>
                <a:lnTo>
                  <a:pt x="6172519" y="4763169"/>
                </a:lnTo>
                <a:lnTo>
                  <a:pt x="5997087" y="4763169"/>
                </a:lnTo>
                <a:lnTo>
                  <a:pt x="657146" y="4763169"/>
                </a:lnTo>
                <a:cubicBezTo>
                  <a:pt x="375671" y="4763169"/>
                  <a:pt x="134167" y="4592034"/>
                  <a:pt x="31007" y="4348137"/>
                </a:cubicBezTo>
                <a:lnTo>
                  <a:pt x="0" y="4248250"/>
                </a:lnTo>
                <a:close/>
              </a:path>
            </a:pathLst>
          </a:cu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</a:fld>
            <a:endParaRPr lang="en-US"/>
          </a:p>
        </p:txBody>
      </p:sp>
      <p:pic>
        <p:nvPicPr>
          <p:cNvPr id="69" name="Picture 68" descr="A computer screen shot of a program code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3645" y="994848"/>
            <a:ext cx="6057070" cy="5517320"/>
          </a:xfrm>
          <a:prstGeom prst="rect">
            <a:avLst/>
          </a:prstGeom>
        </p:spPr>
      </p:pic>
      <p:graphicFrame>
        <p:nvGraphicFramePr>
          <p:cNvPr id="71" name="Table 70"/>
          <p:cNvGraphicFramePr>
            <a:graphicFrameLocks noGrp="1"/>
          </p:cNvGraphicFramePr>
          <p:nvPr/>
        </p:nvGraphicFramePr>
        <p:xfrm>
          <a:off x="6492240" y="650240"/>
          <a:ext cx="4778572" cy="3510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85"/>
                <a:gridCol w="2416287"/>
              </a:tblGrid>
              <a:tr h="93937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Iteration</a:t>
                      </a:r>
                      <a:endParaRPr 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/>
                        <a:t>i</a:t>
                      </a:r>
                      <a:endParaRPr lang="en-US" sz="3600" dirty="0" err="1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856973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856973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856973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4015299" y="2913144"/>
            <a:ext cx="62886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US" sz="2400" dirty="0">
                <a:solidFill>
                  <a:schemeClr val="accent3"/>
                </a:solidFill>
              </a:rPr>
              <a:t>0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334025" y="3751204"/>
            <a:ext cx="785982" cy="3691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US" dirty="0">
                <a:solidFill>
                  <a:schemeClr val="accent3"/>
                </a:solidFill>
              </a:rPr>
              <a:t>False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251647" y="3751204"/>
            <a:ext cx="785982" cy="3691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US" dirty="0">
                <a:solidFill>
                  <a:schemeClr val="accent3"/>
                </a:solidFill>
              </a:rPr>
              <a:t>True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391145" y="1715428"/>
            <a:ext cx="53128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/>
            <a:r>
              <a:rPr lang="en-US" sz="3200" dirty="0"/>
              <a:t>1</a:t>
            </a:r>
            <a:endParaRPr lang="en-US" sz="3200" dirty="0"/>
          </a:p>
        </p:txBody>
      </p:sp>
      <p:sp>
        <p:nvSpPr>
          <p:cNvPr id="81" name="TextBox 80"/>
          <p:cNvSpPr txBox="1"/>
          <p:nvPr/>
        </p:nvSpPr>
        <p:spPr>
          <a:xfrm>
            <a:off x="7391145" y="2621590"/>
            <a:ext cx="53128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/>
            <a:r>
              <a:rPr lang="en-US" sz="3200" dirty="0"/>
              <a:t>2</a:t>
            </a:r>
            <a:endParaRPr lang="en-US" sz="3200" dirty="0"/>
          </a:p>
        </p:txBody>
      </p:sp>
      <p:sp>
        <p:nvSpPr>
          <p:cNvPr id="82" name="TextBox 81"/>
          <p:cNvSpPr txBox="1"/>
          <p:nvPr/>
        </p:nvSpPr>
        <p:spPr>
          <a:xfrm>
            <a:off x="7391145" y="3465968"/>
            <a:ext cx="53128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/>
            <a:r>
              <a:rPr lang="en-US" sz="3200" dirty="0"/>
              <a:t>3</a:t>
            </a:r>
            <a:endParaRPr lang="en-US" sz="3200" dirty="0"/>
          </a:p>
        </p:txBody>
      </p:sp>
      <p:sp>
        <p:nvSpPr>
          <p:cNvPr id="83" name="TextBox 82"/>
          <p:cNvSpPr txBox="1"/>
          <p:nvPr/>
        </p:nvSpPr>
        <p:spPr>
          <a:xfrm>
            <a:off x="9862496" y="1715427"/>
            <a:ext cx="53128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/>
            <a:r>
              <a:rPr lang="en-US" sz="3200" dirty="0"/>
              <a:t>0</a:t>
            </a:r>
            <a:endParaRPr lang="en-US" sz="3200" dirty="0"/>
          </a:p>
        </p:txBody>
      </p:sp>
      <p:sp>
        <p:nvSpPr>
          <p:cNvPr id="84" name="TextBox 83"/>
          <p:cNvSpPr txBox="1"/>
          <p:nvPr/>
        </p:nvSpPr>
        <p:spPr>
          <a:xfrm>
            <a:off x="9862496" y="2621590"/>
            <a:ext cx="53128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/>
            <a:r>
              <a:rPr lang="en-US" sz="3200" dirty="0"/>
              <a:t>1</a:t>
            </a:r>
            <a:endParaRPr lang="en-US" sz="3200" dirty="0"/>
          </a:p>
        </p:txBody>
      </p:sp>
      <p:sp>
        <p:nvSpPr>
          <p:cNvPr id="85" name="TextBox 84"/>
          <p:cNvSpPr txBox="1"/>
          <p:nvPr/>
        </p:nvSpPr>
        <p:spPr>
          <a:xfrm>
            <a:off x="9862496" y="3548347"/>
            <a:ext cx="53128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/>
            <a:r>
              <a:rPr lang="en-US" sz="3200" dirty="0"/>
              <a:t>2</a:t>
            </a:r>
            <a:endParaRPr lang="en-US" sz="3200" dirty="0"/>
          </a:p>
        </p:txBody>
      </p:sp>
      <p:sp>
        <p:nvSpPr>
          <p:cNvPr id="86" name="TextBox 85"/>
          <p:cNvSpPr txBox="1"/>
          <p:nvPr/>
        </p:nvSpPr>
        <p:spPr>
          <a:xfrm>
            <a:off x="4756704" y="2913144"/>
            <a:ext cx="62886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US" sz="2400" dirty="0">
                <a:solidFill>
                  <a:schemeClr val="accent3"/>
                </a:solidFill>
              </a:rPr>
              <a:t>3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015299" y="2913144"/>
            <a:ext cx="62886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US" sz="2400" dirty="0">
                <a:solidFill>
                  <a:schemeClr val="accent3"/>
                </a:solidFill>
              </a:rPr>
              <a:t>1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015299" y="2913143"/>
            <a:ext cx="62886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US" sz="2400" dirty="0">
                <a:solidFill>
                  <a:schemeClr val="accent3"/>
                </a:solidFill>
              </a:rPr>
              <a:t>2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015299" y="2913144"/>
            <a:ext cx="62886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US" sz="2400" dirty="0">
                <a:solidFill>
                  <a:schemeClr val="accent3"/>
                </a:solidFill>
              </a:rPr>
              <a:t>3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91" name="Rectangle: Rounded Corners 90"/>
          <p:cNvSpPr/>
          <p:nvPr/>
        </p:nvSpPr>
        <p:spPr>
          <a:xfrm>
            <a:off x="7236133" y="4852865"/>
            <a:ext cx="3295135" cy="116359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Loop Breaks</a:t>
            </a:r>
            <a:endParaRPr lang="en-US" sz="36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xit" presetSubtype="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xit" presetSubtype="1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3" grpId="1"/>
      <p:bldP spid="75" grpId="0"/>
      <p:bldP spid="77" grpId="0"/>
      <p:bldP spid="77" grpId="1"/>
      <p:bldP spid="77" grpId="2"/>
      <p:bldP spid="77" grpId="3"/>
      <p:bldP spid="77" grpId="4"/>
      <p:bldP spid="77" grpId="5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7" grpId="1"/>
      <p:bldP spid="88" grpId="0"/>
      <p:bldP spid="88" grpId="1"/>
      <p:bldP spid="89" grpId="0"/>
      <p:bldP spid="9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</a:fld>
            <a:endParaRPr lang="en-US"/>
          </a:p>
        </p:txBody>
      </p:sp>
      <p:pic>
        <p:nvPicPr>
          <p:cNvPr id="8" name="Picture 7" descr="A computer screen shot of a code&#10;&#10;Description automatically generated"/>
          <p:cNvPicPr>
            <a:picLocks noChangeAspect="1"/>
          </p:cNvPicPr>
          <p:nvPr/>
        </p:nvPicPr>
        <p:blipFill rotWithShape="1">
          <a:blip r:embed="rId1"/>
          <a:srcRect t="1111" r="2045" b="1667"/>
          <a:stretch>
            <a:fillRect/>
          </a:stretch>
        </p:blipFill>
        <p:spPr>
          <a:xfrm>
            <a:off x="454883" y="991115"/>
            <a:ext cx="5433233" cy="5411091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492240" y="650240"/>
          <a:ext cx="4778572" cy="3510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85"/>
                <a:gridCol w="2416287"/>
              </a:tblGrid>
              <a:tr h="93937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Iteration</a:t>
                      </a:r>
                      <a:endParaRPr 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n</a:t>
                      </a:r>
                      <a:endParaRPr lang="en-US" sz="3600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856973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856973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856973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473524" y="2601282"/>
            <a:ext cx="53128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/>
            <a:r>
              <a:rPr lang="en-US" sz="3200" dirty="0"/>
              <a:t>2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7473523" y="1715428"/>
            <a:ext cx="53128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/>
            <a:r>
              <a:rPr lang="en-US" sz="3200" dirty="0"/>
              <a:t>1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7473523" y="3405615"/>
            <a:ext cx="53128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/>
            <a:r>
              <a:rPr lang="en-US" sz="3200" dirty="0"/>
              <a:t>3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9875941" y="1715429"/>
            <a:ext cx="53128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/>
            <a:r>
              <a:rPr lang="en-US" sz="3200" dirty="0"/>
              <a:t>3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9875940" y="3405615"/>
            <a:ext cx="53128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/>
            <a:r>
              <a:rPr lang="en-US" sz="3200" dirty="0"/>
              <a:t>1</a:t>
            </a:r>
            <a:endParaRPr lang="en-US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9875940" y="2601282"/>
            <a:ext cx="53128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/>
            <a:r>
              <a:rPr lang="en-US" sz="3200" dirty="0"/>
              <a:t>2</a:t>
            </a:r>
            <a:endParaRPr lang="en-US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2248282" y="2721614"/>
            <a:ext cx="62886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US" sz="2400" dirty="0">
                <a:solidFill>
                  <a:schemeClr val="accent3"/>
                </a:solidFill>
              </a:rPr>
              <a:t>3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70198" y="3096295"/>
            <a:ext cx="785982" cy="3691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US" dirty="0">
                <a:solidFill>
                  <a:schemeClr val="accent3"/>
                </a:solidFill>
              </a:rPr>
              <a:t>True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55516" y="2710263"/>
            <a:ext cx="62886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US" sz="2400" dirty="0">
                <a:solidFill>
                  <a:schemeClr val="accent3"/>
                </a:solidFill>
              </a:rPr>
              <a:t>2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50944" y="2734575"/>
            <a:ext cx="62886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US" sz="2400" dirty="0">
                <a:solidFill>
                  <a:schemeClr val="accent3"/>
                </a:solidFill>
              </a:rPr>
              <a:t>1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67083" y="3060280"/>
            <a:ext cx="785982" cy="3691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US" dirty="0">
                <a:solidFill>
                  <a:schemeClr val="accent3"/>
                </a:solidFill>
              </a:rPr>
              <a:t>False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244164" y="2707199"/>
            <a:ext cx="62886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US" sz="2400" dirty="0">
                <a:solidFill>
                  <a:schemeClr val="accent3"/>
                </a:solidFill>
              </a:rPr>
              <a:t>0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38" name="Rectangle: Rounded Corners 37"/>
          <p:cNvSpPr/>
          <p:nvPr/>
        </p:nvSpPr>
        <p:spPr>
          <a:xfrm>
            <a:off x="7236133" y="4852865"/>
            <a:ext cx="3295135" cy="116359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Loop Breaks</a:t>
            </a:r>
            <a:endParaRPr lang="en-US" sz="36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xit" presetSubtype="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xit" presetSubtype="1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  <p:bldP spid="18" grpId="0"/>
      <p:bldP spid="20" grpId="0"/>
      <p:bldP spid="22" grpId="0"/>
      <p:bldP spid="24" grpId="0"/>
      <p:bldP spid="24" grpId="1"/>
      <p:bldP spid="26" grpId="0"/>
      <p:bldP spid="26" grpId="1"/>
      <p:bldP spid="26" grpId="2"/>
      <p:bldP spid="26" grpId="3"/>
      <p:bldP spid="26" grpId="4"/>
      <p:bldP spid="26" grpId="5"/>
      <p:bldP spid="28" grpId="0"/>
      <p:bldP spid="28" grpId="1"/>
      <p:bldP spid="30" grpId="0"/>
      <p:bldP spid="30" grpId="1"/>
      <p:bldP spid="34" grpId="0"/>
      <p:bldP spid="36" grpId="0"/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-1941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Magnifying glass on clear background"/>
          <p:cNvPicPr>
            <a:picLocks noChangeAspect="1"/>
          </p:cNvPicPr>
          <p:nvPr/>
        </p:nvPicPr>
        <p:blipFill rotWithShape="1">
          <a:blip r:embed="rId1"/>
          <a:srcRect r="-2" b="15713"/>
          <a:stretch>
            <a:fillRect/>
          </a:stretch>
        </p:blipFill>
        <p:spPr>
          <a:xfrm>
            <a:off x="1" y="-1055"/>
            <a:ext cx="12191998" cy="6859055"/>
          </a:xfrm>
          <a:prstGeom prst="rect">
            <a:avLst/>
          </a:prstGeom>
        </p:spPr>
      </p:pic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345341" y="-345340"/>
            <a:ext cx="6857999" cy="7548682"/>
          </a:xfrm>
          <a:prstGeom prst="rect">
            <a:avLst/>
          </a:prstGeom>
          <a:gradFill>
            <a:gsLst>
              <a:gs pos="55000">
                <a:srgbClr val="000000">
                  <a:alpha val="4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6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8389" y="745440"/>
            <a:ext cx="6253397" cy="355985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4800" b="1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 useBgFill="1">
        <p:nvSpPr>
          <p:cNvPr id="17" name="Freeform: Shap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5529264"/>
            <a:ext cx="12192000" cy="1328737"/>
          </a:xfrm>
          <a:custGeom>
            <a:avLst/>
            <a:gdLst>
              <a:gd name="connsiteX0" fmla="*/ 0 w 12192000"/>
              <a:gd name="connsiteY0" fmla="*/ 0 h 1328737"/>
              <a:gd name="connsiteX1" fmla="*/ 1 w 12192000"/>
              <a:gd name="connsiteY1" fmla="*/ 0 h 1328737"/>
              <a:gd name="connsiteX2" fmla="*/ 1 w 12192000"/>
              <a:gd name="connsiteY2" fmla="*/ 131028 h 1328737"/>
              <a:gd name="connsiteX3" fmla="*/ 13428 w 12192000"/>
              <a:gd name="connsiteY3" fmla="*/ 264218 h 1328737"/>
              <a:gd name="connsiteX4" fmla="*/ 660931 w 12192000"/>
              <a:gd name="connsiteY4" fmla="*/ 791948 h 1328737"/>
              <a:gd name="connsiteX5" fmla="*/ 11531069 w 12192000"/>
              <a:gd name="connsiteY5" fmla="*/ 791948 h 1328737"/>
              <a:gd name="connsiteX6" fmla="*/ 12192000 w 12192000"/>
              <a:gd name="connsiteY6" fmla="*/ 131017 h 1328737"/>
              <a:gd name="connsiteX7" fmla="*/ 12192000 w 12192000"/>
              <a:gd name="connsiteY7" fmla="*/ 1328737 h 1328737"/>
              <a:gd name="connsiteX8" fmla="*/ 0 w 12192000"/>
              <a:gd name="connsiteY8" fmla="*/ 1328737 h 1328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328737">
                <a:moveTo>
                  <a:pt x="0" y="0"/>
                </a:moveTo>
                <a:lnTo>
                  <a:pt x="1" y="0"/>
                </a:lnTo>
                <a:lnTo>
                  <a:pt x="1" y="131028"/>
                </a:lnTo>
                <a:lnTo>
                  <a:pt x="13428" y="264218"/>
                </a:lnTo>
                <a:cubicBezTo>
                  <a:pt x="75057" y="565393"/>
                  <a:pt x="341537" y="791948"/>
                  <a:pt x="660931" y="791948"/>
                </a:cubicBezTo>
                <a:lnTo>
                  <a:pt x="11531069" y="791948"/>
                </a:lnTo>
                <a:cubicBezTo>
                  <a:pt x="11896091" y="791948"/>
                  <a:pt x="12192000" y="496039"/>
                  <a:pt x="12192000" y="131017"/>
                </a:cubicBezTo>
                <a:lnTo>
                  <a:pt x="12192000" y="1328737"/>
                </a:lnTo>
                <a:lnTo>
                  <a:pt x="0" y="1328737"/>
                </a:ln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>
                <a:solidFill>
                  <a:srgbClr val="FFFFFF"/>
                </a:solidFill>
              </a:rPr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388" y="5338112"/>
            <a:ext cx="6816312" cy="13370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Scalation of a C program</a:t>
            </a:r>
            <a:endParaRPr lang="en-US" sz="4000"/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998" cy="5143500"/>
          </a:xfrm>
          <a:custGeom>
            <a:avLst/>
            <a:gdLst>
              <a:gd name="connsiteX0" fmla="*/ 0 w 12191998"/>
              <a:gd name="connsiteY0" fmla="*/ 0 h 5143500"/>
              <a:gd name="connsiteX1" fmla="*/ 12191998 w 12191998"/>
              <a:gd name="connsiteY1" fmla="*/ 0 h 5143500"/>
              <a:gd name="connsiteX2" fmla="*/ 12191998 w 12191998"/>
              <a:gd name="connsiteY2" fmla="*/ 4482569 h 5143500"/>
              <a:gd name="connsiteX3" fmla="*/ 11531067 w 12191998"/>
              <a:gd name="connsiteY3" fmla="*/ 5143500 h 5143500"/>
              <a:gd name="connsiteX4" fmla="*/ 660929 w 12191998"/>
              <a:gd name="connsiteY4" fmla="*/ 5143500 h 5143500"/>
              <a:gd name="connsiteX5" fmla="*/ 13426 w 12191998"/>
              <a:gd name="connsiteY5" fmla="*/ 4615770 h 5143500"/>
              <a:gd name="connsiteX6" fmla="*/ 0 w 12191998"/>
              <a:gd name="connsiteY6" fmla="*/ 4482591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8" h="5143500">
                <a:moveTo>
                  <a:pt x="0" y="0"/>
                </a:moveTo>
                <a:lnTo>
                  <a:pt x="12191998" y="0"/>
                </a:lnTo>
                <a:lnTo>
                  <a:pt x="12191998" y="4482569"/>
                </a:lnTo>
                <a:cubicBezTo>
                  <a:pt x="12191998" y="4847591"/>
                  <a:pt x="11896089" y="5143500"/>
                  <a:pt x="11531067" y="5143500"/>
                </a:cubicBezTo>
                <a:lnTo>
                  <a:pt x="660929" y="5143500"/>
                </a:lnTo>
                <a:cubicBezTo>
                  <a:pt x="341535" y="5143500"/>
                  <a:pt x="75055" y="4916945"/>
                  <a:pt x="13426" y="4615770"/>
                </a:cubicBezTo>
                <a:lnTo>
                  <a:pt x="0" y="44825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7" name="Content Placeholder 6" descr="A screenshot of a computer program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72558" y="253778"/>
            <a:ext cx="8446881" cy="433961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dirty="0" smtClean="0"/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748" y="4832129"/>
            <a:ext cx="9786847" cy="10870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Variables Declaration</a:t>
            </a:r>
            <a:endParaRPr lang="en-US" sz="4000" dirty="0"/>
          </a:p>
        </p:txBody>
      </p:sp>
      <p:sp>
        <p:nvSpPr>
          <p:cNvPr id="21" name="Rectangle: Rounded Corners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0740" y="63203"/>
            <a:ext cx="12050520" cy="4700812"/>
          </a:xfrm>
          <a:prstGeom prst="roundRect">
            <a:avLst>
              <a:gd name="adj" fmla="val 1188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"/>
          <a:srcRect r="2064" b="885"/>
          <a:stretch>
            <a:fillRect/>
          </a:stretch>
        </p:blipFill>
        <p:spPr>
          <a:xfrm>
            <a:off x="6641164" y="1709734"/>
            <a:ext cx="5064373" cy="131977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/>
            </a:fld>
            <a:endParaRPr lang="en-US"/>
          </a:p>
        </p:txBody>
      </p:sp>
      <p:pic>
        <p:nvPicPr>
          <p:cNvPr id="9" name="Picture 8" descr="A screenshot of a computer program&#10;&#10;Description automatically generated"/>
          <p:cNvPicPr>
            <a:picLocks noChangeAspect="1"/>
          </p:cNvPicPr>
          <p:nvPr/>
        </p:nvPicPr>
        <p:blipFill rotWithShape="1">
          <a:blip r:embed="rId2"/>
          <a:srcRect l="2513" t="4525" r="2771" b="4777"/>
          <a:stretch>
            <a:fillRect/>
          </a:stretch>
        </p:blipFill>
        <p:spPr>
          <a:xfrm>
            <a:off x="487882" y="470896"/>
            <a:ext cx="6150347" cy="38062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2406604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2406593 h 6858000"/>
              <a:gd name="connsiteX3" fmla="*/ 12178573 w 12192000"/>
              <a:gd name="connsiteY3" fmla="*/ 2273403 h 6858000"/>
              <a:gd name="connsiteX4" fmla="*/ 11531070 w 12192000"/>
              <a:gd name="connsiteY4" fmla="*/ 1745673 h 6858000"/>
              <a:gd name="connsiteX5" fmla="*/ 660932 w 12192000"/>
              <a:gd name="connsiteY5" fmla="*/ 1745673 h 6858000"/>
              <a:gd name="connsiteX6" fmla="*/ 1 w 12192000"/>
              <a:gd name="connsiteY6" fmla="*/ 2406604 h 6858000"/>
              <a:gd name="connsiteX7" fmla="*/ 1 w 12192000"/>
              <a:gd name="connsiteY7" fmla="*/ 6858000 h 6858000"/>
              <a:gd name="connsiteX8" fmla="*/ 0 w 12192000"/>
              <a:gd name="connsiteY8" fmla="*/ 6858000 h 6858000"/>
              <a:gd name="connsiteX0-1" fmla="*/ 0 w 12192000"/>
              <a:gd name="connsiteY0-2" fmla="*/ 0 h 6858000"/>
              <a:gd name="connsiteX1-3" fmla="*/ 12192000 w 12192000"/>
              <a:gd name="connsiteY1-4" fmla="*/ 0 h 6858000"/>
              <a:gd name="connsiteX2-5" fmla="*/ 12192000 w 12192000"/>
              <a:gd name="connsiteY2-6" fmla="*/ 2406593 h 6858000"/>
              <a:gd name="connsiteX3-7" fmla="*/ 12178573 w 12192000"/>
              <a:gd name="connsiteY3-8" fmla="*/ 2273403 h 6858000"/>
              <a:gd name="connsiteX4-9" fmla="*/ 11531070 w 12192000"/>
              <a:gd name="connsiteY4-10" fmla="*/ 1745673 h 6858000"/>
              <a:gd name="connsiteX5-11" fmla="*/ 660932 w 12192000"/>
              <a:gd name="connsiteY5-12" fmla="*/ 1745673 h 6858000"/>
              <a:gd name="connsiteX6-13" fmla="*/ 1 w 12192000"/>
              <a:gd name="connsiteY6-14" fmla="*/ 2406604 h 6858000"/>
              <a:gd name="connsiteX7-15" fmla="*/ 1 w 12192000"/>
              <a:gd name="connsiteY7-16" fmla="*/ 6858000 h 6858000"/>
              <a:gd name="connsiteX8-17" fmla="*/ 0 w 12192000"/>
              <a:gd name="connsiteY8-18" fmla="*/ 0 h 6858000"/>
              <a:gd name="connsiteX0-19" fmla="*/ 0 w 12192000"/>
              <a:gd name="connsiteY0-20" fmla="*/ 0 h 2406604"/>
              <a:gd name="connsiteX1-21" fmla="*/ 12192000 w 12192000"/>
              <a:gd name="connsiteY1-22" fmla="*/ 0 h 2406604"/>
              <a:gd name="connsiteX2-23" fmla="*/ 12192000 w 12192000"/>
              <a:gd name="connsiteY2-24" fmla="*/ 2406593 h 2406604"/>
              <a:gd name="connsiteX3-25" fmla="*/ 12178573 w 12192000"/>
              <a:gd name="connsiteY3-26" fmla="*/ 2273403 h 2406604"/>
              <a:gd name="connsiteX4-27" fmla="*/ 11531070 w 12192000"/>
              <a:gd name="connsiteY4-28" fmla="*/ 1745673 h 2406604"/>
              <a:gd name="connsiteX5-29" fmla="*/ 660932 w 12192000"/>
              <a:gd name="connsiteY5-30" fmla="*/ 1745673 h 2406604"/>
              <a:gd name="connsiteX6-31" fmla="*/ 1 w 12192000"/>
              <a:gd name="connsiteY6-32" fmla="*/ 2406604 h 2406604"/>
              <a:gd name="connsiteX7-33" fmla="*/ 0 w 12192000"/>
              <a:gd name="connsiteY7-34" fmla="*/ 0 h 240660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12192000" h="2406604">
                <a:moveTo>
                  <a:pt x="0" y="0"/>
                </a:moveTo>
                <a:lnTo>
                  <a:pt x="12192000" y="0"/>
                </a:lnTo>
                <a:lnTo>
                  <a:pt x="12192000" y="2406593"/>
                </a:lnTo>
                <a:lnTo>
                  <a:pt x="12178573" y="2273403"/>
                </a:lnTo>
                <a:cubicBezTo>
                  <a:pt x="12116944" y="1972228"/>
                  <a:pt x="11850464" y="1745673"/>
                  <a:pt x="11531070" y="1745673"/>
                </a:cubicBezTo>
                <a:lnTo>
                  <a:pt x="660932" y="1745673"/>
                </a:lnTo>
                <a:cubicBezTo>
                  <a:pt x="295910" y="1745673"/>
                  <a:pt x="1" y="2041582"/>
                  <a:pt x="1" y="2406604"/>
                </a:cubicBezTo>
                <a:cubicBezTo>
                  <a:pt x="1" y="1604403"/>
                  <a:pt x="0" y="802201"/>
                  <a:pt x="0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818" y="264120"/>
            <a:ext cx="9095508" cy="1343007"/>
          </a:xfrm>
        </p:spPr>
        <p:txBody>
          <a:bodyPr anchor="ctr">
            <a:normAutofit/>
          </a:bodyPr>
          <a:lstStyle/>
          <a:p>
            <a:r>
              <a:rPr lang="en-US" dirty="0"/>
              <a:t>Variable in memory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</a:fld>
            <a:endParaRPr lang="en-US"/>
          </a:p>
        </p:txBody>
      </p:sp>
      <p:pic>
        <p:nvPicPr>
          <p:cNvPr id="7" name="Content Placeholder 6" descr="A diagram of a memory&#10;&#10;Description automatically generated"/>
          <p:cNvPicPr>
            <a:picLocks noChangeAspect="1"/>
          </p:cNvPicPr>
          <p:nvPr/>
        </p:nvPicPr>
        <p:blipFill rotWithShape="1">
          <a:blip r:embed="rId1"/>
          <a:srcRect b="2523"/>
          <a:stretch>
            <a:fillRect/>
          </a:stretch>
        </p:blipFill>
        <p:spPr>
          <a:xfrm>
            <a:off x="1578806" y="2129784"/>
            <a:ext cx="8640734" cy="437350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</a:fld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905" y="3620"/>
            <a:ext cx="9956747" cy="112282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Compilation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</a:fld>
            <a:endParaRPr lang="en-US"/>
          </a:p>
        </p:txBody>
      </p:sp>
      <p:pic>
        <p:nvPicPr>
          <p:cNvPr id="8" name="Picture 7" descr="A screen shot of a computer program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908" y="3567369"/>
            <a:ext cx="5353050" cy="3286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050" y="4097037"/>
            <a:ext cx="4533900" cy="2762250"/>
          </a:xfrm>
          <a:prstGeom prst="rect">
            <a:avLst/>
          </a:prstGeom>
        </p:spPr>
      </p:pic>
      <p:pic>
        <p:nvPicPr>
          <p:cNvPr id="11" name="Picture 10" descr="A black square with green and yellow text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466" y="1127297"/>
            <a:ext cx="6981825" cy="2152650"/>
          </a:xfrm>
          <a:prstGeom prst="rect">
            <a:avLst/>
          </a:prstGeom>
        </p:spPr>
      </p:pic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3" name="Freeform: Shap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Freeform: Shap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7" name="Isosceles Tri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Isosceles Tri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5" name="Picture 24" descr="A red arrow pointing to the right&#10;&#10;Description automatically generat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2508568" y="2648268"/>
            <a:ext cx="1038225" cy="809625"/>
          </a:xfrm>
          <a:prstGeom prst="rect">
            <a:avLst/>
          </a:prstGeom>
        </p:spPr>
      </p:pic>
      <p:pic>
        <p:nvPicPr>
          <p:cNvPr id="26" name="Picture 25" descr="A red arrow pointing to the right&#10;&#10;Description automatically generat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507288" y="2638108"/>
            <a:ext cx="1038225" cy="80962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749269" y="288085"/>
            <a:ext cx="498856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2800" dirty="0" err="1">
                <a:solidFill>
                  <a:schemeClr val="accent4"/>
                </a:solidFill>
              </a:rPr>
              <a:t>gcc</a:t>
            </a:r>
            <a:r>
              <a:rPr lang="en-US" sz="2800" dirty="0">
                <a:solidFill>
                  <a:schemeClr val="accent4"/>
                </a:solidFill>
              </a:rPr>
              <a:t>  </a:t>
            </a:r>
            <a:r>
              <a:rPr lang="en-US" sz="2800" dirty="0" err="1">
                <a:solidFill>
                  <a:schemeClr val="accent4"/>
                </a:solidFill>
              </a:rPr>
              <a:t>input.c</a:t>
            </a:r>
            <a:r>
              <a:rPr lang="en-US" sz="2800" dirty="0">
                <a:solidFill>
                  <a:schemeClr val="accent4"/>
                </a:solidFill>
              </a:rPr>
              <a:t> -o </a:t>
            </a:r>
            <a:r>
              <a:rPr lang="en-US" sz="2800" dirty="0" err="1">
                <a:solidFill>
                  <a:schemeClr val="accent4"/>
                </a:solidFill>
              </a:rPr>
              <a:t>output.c</a:t>
            </a:r>
            <a:endParaRPr lang="en-US" sz="2800" dirty="0">
              <a:solidFill>
                <a:schemeClr val="accent4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2627630" y="920600"/>
            <a:ext cx="7694930" cy="1872279"/>
            <a:chOff x="2627630" y="920600"/>
            <a:chExt cx="7694930" cy="1872279"/>
          </a:xfrm>
        </p:grpSpPr>
        <p:pic>
          <p:nvPicPr>
            <p:cNvPr id="24" name="Picture 23" descr="A black square with green text&#10;&#10;Description automatically generated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27630" y="920600"/>
              <a:ext cx="6096000" cy="1872279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2631440" y="2042435"/>
              <a:ext cx="1117600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r>
                <a:rPr lang="en-US" sz="1600" dirty="0" err="1">
                  <a:solidFill>
                    <a:srgbClr val="D1231C"/>
                  </a:solidFill>
                </a:rPr>
                <a:t>input.c</a:t>
              </a:r>
              <a:endParaRPr lang="en-US" sz="1600" dirty="0" err="1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79360" y="2021840"/>
              <a:ext cx="2743200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r>
                <a:rPr lang="en-US" sz="1600" dirty="0" err="1">
                  <a:solidFill>
                    <a:srgbClr val="D1231C"/>
                  </a:solidFill>
                </a:rPr>
                <a:t>output.c</a:t>
              </a:r>
              <a:endParaRPr lang="en-US" dirty="0" err="1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73063" y="3575715"/>
            <a:ext cx="5344584" cy="3286382"/>
            <a:chOff x="373063" y="3575715"/>
            <a:chExt cx="5344584" cy="3286382"/>
          </a:xfrm>
        </p:grpSpPr>
        <p:pic>
          <p:nvPicPr>
            <p:cNvPr id="20" name="Picture 19" descr="A screen shot of a computer program&#10;&#10;Description automatically generated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3063" y="3575715"/>
              <a:ext cx="5344584" cy="3286382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2306320" y="3576320"/>
              <a:ext cx="2743200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r>
                <a:rPr lang="en-US" sz="1600" b="1" dirty="0">
                  <a:solidFill>
                    <a:srgbClr val="D1231C"/>
                  </a:solidFill>
                </a:rPr>
                <a:t>Source code</a:t>
              </a:r>
              <a:endParaRPr lang="en-US" sz="1600" b="1" dirty="0">
                <a:solidFill>
                  <a:srgbClr val="D1231C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686550" y="3836458"/>
            <a:ext cx="4533900" cy="2762250"/>
            <a:chOff x="6686550" y="3836458"/>
            <a:chExt cx="4533900" cy="2762250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686550" y="3836458"/>
              <a:ext cx="4533900" cy="2762250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8128000" y="3840480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r>
                <a:rPr lang="en-US" b="1" dirty="0">
                  <a:solidFill>
                    <a:srgbClr val="D1231C"/>
                  </a:solidFill>
                </a:rPr>
                <a:t>Machine code</a:t>
              </a:r>
              <a:endParaRPr lang="en-US" b="1" dirty="0">
                <a:solidFill>
                  <a:srgbClr val="D1231C"/>
                </a:solidFill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388" y="5868424"/>
            <a:ext cx="6816312" cy="70968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Conditional Statements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0173" y="5332118"/>
            <a:ext cx="5564016" cy="115517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r">
              <a:buNone/>
            </a:pPr>
            <a:r>
              <a:rPr lang="en-US" sz="2100" dirty="0"/>
              <a:t>Conditional statements control the flow of your program based on certain conditions.</a:t>
            </a:r>
            <a:endParaRPr lang="en-US" sz="2100" dirty="0"/>
          </a:p>
        </p:txBody>
      </p:sp>
      <p:pic>
        <p:nvPicPr>
          <p:cNvPr id="8" name="Picture 7" descr="A diagram of a condition&#10;&#10;Description automatically generated"/>
          <p:cNvPicPr>
            <a:picLocks noChangeAspect="1"/>
          </p:cNvPicPr>
          <p:nvPr/>
        </p:nvPicPr>
        <p:blipFill rotWithShape="1">
          <a:blip r:embed="rId1"/>
          <a:srcRect t="11682" r="1" b="13497"/>
          <a:stretch>
            <a:fillRect/>
          </a:stretch>
        </p:blipFill>
        <p:spPr>
          <a:xfrm>
            <a:off x="20" y="2"/>
            <a:ext cx="6095979" cy="5833211"/>
          </a:xfrm>
          <a:custGeom>
            <a:avLst/>
            <a:gdLst/>
            <a:ahLst/>
            <a:cxnLst/>
            <a:rect l="l" t="t" r="r" b="b"/>
            <a:pathLst>
              <a:path w="6095999" h="5833211">
                <a:moveTo>
                  <a:pt x="0" y="0"/>
                </a:moveTo>
                <a:lnTo>
                  <a:pt x="6095999" y="0"/>
                </a:lnTo>
                <a:lnTo>
                  <a:pt x="6095999" y="5155298"/>
                </a:lnTo>
                <a:lnTo>
                  <a:pt x="677319" y="5155298"/>
                </a:lnTo>
                <a:cubicBezTo>
                  <a:pt x="303246" y="5155298"/>
                  <a:pt x="0" y="5458810"/>
                  <a:pt x="0" y="5833211"/>
                </a:cubicBezTo>
                <a:close/>
              </a:path>
            </a:pathLst>
          </a:cu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>
                <a:solidFill>
                  <a:srgbClr val="FFFFFF"/>
                </a:solidFill>
              </a:rPr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7" name="Picture 6" descr="A group of people holding signs&#10;&#10;Description automatically generated"/>
          <p:cNvPicPr>
            <a:picLocks noChangeAspect="1"/>
          </p:cNvPicPr>
          <p:nvPr/>
        </p:nvPicPr>
        <p:blipFill rotWithShape="1">
          <a:blip r:embed="rId2"/>
          <a:srcRect l="184"/>
          <a:stretch>
            <a:fillRect/>
          </a:stretch>
        </p:blipFill>
        <p:spPr>
          <a:xfrm>
            <a:off x="6096000" y="-1"/>
            <a:ext cx="6095999" cy="5862918"/>
          </a:xfrm>
          <a:custGeom>
            <a:avLst/>
            <a:gdLst/>
            <a:ahLst/>
            <a:cxnLst/>
            <a:rect l="l" t="t" r="r" b="b"/>
            <a:pathLst>
              <a:path w="6095999" h="5862918">
                <a:moveTo>
                  <a:pt x="0" y="0"/>
                </a:moveTo>
                <a:lnTo>
                  <a:pt x="6095999" y="0"/>
                </a:lnTo>
                <a:lnTo>
                  <a:pt x="6095999" y="5862918"/>
                </a:lnTo>
                <a:lnTo>
                  <a:pt x="6085305" y="5862918"/>
                </a:lnTo>
                <a:lnTo>
                  <a:pt x="6085305" y="5833211"/>
                </a:lnTo>
                <a:cubicBezTo>
                  <a:pt x="6085305" y="5458810"/>
                  <a:pt x="5782059" y="5155298"/>
                  <a:pt x="5407987" y="5155298"/>
                </a:cubicBezTo>
                <a:lnTo>
                  <a:pt x="0" y="5155298"/>
                </a:lnTo>
                <a:close/>
              </a:path>
            </a:pathLst>
          </a:cu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perators-in-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2555" y="272415"/>
            <a:ext cx="9406255" cy="6312535"/>
          </a:xfrm>
          <a:prstGeom prst="roundRect">
            <a:avLst>
              <a:gd name="adj" fmla="val 7514"/>
            </a:avLst>
          </a:prstGeom>
        </p:spPr>
      </p:pic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-loop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530" y="1055370"/>
            <a:ext cx="11076305" cy="4747260"/>
          </a:xfrm>
          <a:prstGeom prst="roundRect">
            <a:avLst>
              <a:gd name="adj" fmla="val 3798"/>
            </a:avLst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Bar dir="vert"/>
      </p:transition>
    </mc:Choice>
    <mc:Fallback>
      <p:transition spd="slow">
        <p:randomBar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</a:fld>
            <a:endParaRPr lang="en-US"/>
          </a:p>
        </p:txBody>
      </p:sp>
      <p:pic>
        <p:nvPicPr>
          <p:cNvPr id="8" name="Picture 7" descr="A computer screen shot of a code&#10;&#10;Description automatically generated"/>
          <p:cNvPicPr>
            <a:picLocks noChangeAspect="1"/>
          </p:cNvPicPr>
          <p:nvPr/>
        </p:nvPicPr>
        <p:blipFill rotWithShape="1">
          <a:blip r:embed="rId1"/>
          <a:srcRect t="1111" r="2045" b="1667"/>
          <a:stretch>
            <a:fillRect/>
          </a:stretch>
        </p:blipFill>
        <p:spPr>
          <a:xfrm>
            <a:off x="454883" y="991115"/>
            <a:ext cx="5433233" cy="5411091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492240" y="650240"/>
          <a:ext cx="4778572" cy="3510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85"/>
                <a:gridCol w="2416287"/>
              </a:tblGrid>
              <a:tr h="93937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Iteration</a:t>
                      </a:r>
                      <a:endParaRPr 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n</a:t>
                      </a:r>
                      <a:endParaRPr lang="en-US" sz="3600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856973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856973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856973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473524" y="2601282"/>
            <a:ext cx="53128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/>
            <a:r>
              <a:rPr lang="en-US" sz="3200" dirty="0"/>
              <a:t>2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7473523" y="1715428"/>
            <a:ext cx="53128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/>
            <a:r>
              <a:rPr lang="en-US" sz="3200" dirty="0"/>
              <a:t>1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7473523" y="3405615"/>
            <a:ext cx="53128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/>
            <a:r>
              <a:rPr lang="en-US" sz="3200" dirty="0"/>
              <a:t>3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9875941" y="1715429"/>
            <a:ext cx="53128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/>
            <a:r>
              <a:rPr lang="en-US" sz="3200" dirty="0"/>
              <a:t>3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9875940" y="3405615"/>
            <a:ext cx="53128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/>
            <a:r>
              <a:rPr lang="en-US" sz="3200" dirty="0"/>
              <a:t>1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9875940" y="2601282"/>
            <a:ext cx="53128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/>
            <a:r>
              <a:rPr lang="en-US" sz="3200" dirty="0"/>
              <a:t>2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2248282" y="2721614"/>
            <a:ext cx="62886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US" sz="2400" dirty="0">
                <a:solidFill>
                  <a:schemeClr val="accent3"/>
                </a:solidFill>
              </a:rPr>
              <a:t>3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70198" y="3096295"/>
            <a:ext cx="785982" cy="3691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US" dirty="0">
                <a:solidFill>
                  <a:schemeClr val="accent3"/>
                </a:solidFill>
              </a:rPr>
              <a:t>True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46223" y="2719555"/>
            <a:ext cx="62886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US" sz="2400" dirty="0">
                <a:solidFill>
                  <a:schemeClr val="accent3"/>
                </a:solidFill>
              </a:rPr>
              <a:t>2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46223" y="2719555"/>
            <a:ext cx="62886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US" sz="2400" dirty="0">
                <a:solidFill>
                  <a:schemeClr val="accent3"/>
                </a:solidFill>
              </a:rPr>
              <a:t>1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68138" y="3063344"/>
            <a:ext cx="785982" cy="3691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US" dirty="0">
                <a:solidFill>
                  <a:schemeClr val="accent3"/>
                </a:solidFill>
              </a:rPr>
              <a:t>True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76376" y="3092177"/>
            <a:ext cx="785982" cy="3691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US" dirty="0">
                <a:solidFill>
                  <a:schemeClr val="accent3"/>
                </a:solidFill>
              </a:rPr>
              <a:t>False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44164" y="2717496"/>
            <a:ext cx="62886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US" sz="2400" dirty="0">
                <a:solidFill>
                  <a:schemeClr val="accent3"/>
                </a:solidFill>
              </a:rPr>
              <a:t>0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32" name="Rectangle: Rounded Corners 31"/>
          <p:cNvSpPr/>
          <p:nvPr/>
        </p:nvSpPr>
        <p:spPr>
          <a:xfrm>
            <a:off x="7236133" y="4852865"/>
            <a:ext cx="3295135" cy="116359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Loop Breaks</a:t>
            </a:r>
            <a:endParaRPr lang="en-US" sz="36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xit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  <p:bldP spid="16" grpId="1"/>
      <p:bldP spid="17" grpId="0"/>
      <p:bldP spid="17" grpId="1"/>
      <p:bldP spid="17" grpId="2"/>
      <p:bldP spid="17" grpId="3"/>
      <p:bldP spid="23" grpId="0"/>
      <p:bldP spid="23" grpId="1"/>
      <p:bldP spid="25" grpId="0"/>
      <p:bldP spid="25" grpId="1"/>
      <p:bldP spid="27" grpId="0"/>
      <p:bldP spid="27" grpId="1"/>
      <p:bldP spid="29" grpId="0"/>
      <p:bldP spid="31" grpId="0"/>
      <p:bldP spid="32" grpId="0" animBg="1"/>
    </p:bldLst>
  </p:timing>
</p:sld>
</file>

<file path=ppt/theme/theme1.xml><?xml version="1.0" encoding="utf-8"?>
<a:theme xmlns:a="http://schemas.openxmlformats.org/drawingml/2006/main" name="DylanVTI">
  <a:themeElements>
    <a:clrScheme name="AnalogousFromDarkSeedLeftStep">
      <a:dk1>
        <a:srgbClr val="000000"/>
      </a:dk1>
      <a:lt1>
        <a:srgbClr val="FFFFFF"/>
      </a:lt1>
      <a:dk2>
        <a:srgbClr val="1E301B"/>
      </a:dk2>
      <a:lt2>
        <a:srgbClr val="F1F0F3"/>
      </a:lt2>
      <a:accent1>
        <a:srgbClr val="85AE23"/>
      </a:accent1>
      <a:accent2>
        <a:srgbClr val="B4A118"/>
      </a:accent2>
      <a:accent3>
        <a:srgbClr val="E2802D"/>
      </a:accent3>
      <a:accent4>
        <a:srgbClr val="D1231C"/>
      </a:accent4>
      <a:accent5>
        <a:srgbClr val="E22D71"/>
      </a:accent5>
      <a:accent6>
        <a:srgbClr val="D11CAB"/>
      </a:accent6>
      <a:hlink>
        <a:srgbClr val="C34D66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460</Words>
  <Application>WPS Presentation</Application>
  <PresentationFormat>Widescreen</PresentationFormat>
  <Paragraphs>148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SimSun</vt:lpstr>
      <vt:lpstr>Wingdings</vt:lpstr>
      <vt:lpstr>Neue Haas Grotesk Text Pro</vt:lpstr>
      <vt:lpstr>Yu Gothic UI</vt:lpstr>
      <vt:lpstr>Microsoft YaHei</vt:lpstr>
      <vt:lpstr>Arial Unicode MS</vt:lpstr>
      <vt:lpstr>Calibri</vt:lpstr>
      <vt:lpstr>DylanVTI</vt:lpstr>
      <vt:lpstr>Variables, Operators, Conditional Statement, Loop &amp; Nested loop</vt:lpstr>
      <vt:lpstr>Scalation of a C program</vt:lpstr>
      <vt:lpstr>Variables Declaration</vt:lpstr>
      <vt:lpstr>Variable in memory</vt:lpstr>
      <vt:lpstr>Compilation</vt:lpstr>
      <vt:lpstr>Conditional Statements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Shafayet</cp:lastModifiedBy>
  <cp:revision>729</cp:revision>
  <dcterms:created xsi:type="dcterms:W3CDTF">2024-05-13T11:19:00Z</dcterms:created>
  <dcterms:modified xsi:type="dcterms:W3CDTF">2024-07-08T08:37:25Z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EC71C2396D16452BAA7DFCBF5163D55D_12</vt:lpwstr>
  </property>
  <property fmtid="{D5CDD505-2E9C-101B-9397-08002B2CF9AE}" pid="3" name="KSOProductBuildVer">
    <vt:lpwstr>1033-12.2.0.17119</vt:lpwstr>
  </property>
</Properties>
</file>