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9"/>
  </p:notesMasterIdLst>
  <p:sldIdLst>
    <p:sldId id="264" r:id="rId2"/>
    <p:sldId id="256" r:id="rId3"/>
    <p:sldId id="257" r:id="rId4"/>
    <p:sldId id="271" r:id="rId5"/>
    <p:sldId id="272" r:id="rId6"/>
    <p:sldId id="270" r:id="rId7"/>
    <p:sldId id="273" r:id="rId8"/>
    <p:sldId id="274" r:id="rId9"/>
    <p:sldId id="280" r:id="rId10"/>
    <p:sldId id="265" r:id="rId11"/>
    <p:sldId id="267" r:id="rId12"/>
    <p:sldId id="266" r:id="rId13"/>
    <p:sldId id="268" r:id="rId14"/>
    <p:sldId id="275" r:id="rId15"/>
    <p:sldId id="276" r:id="rId16"/>
    <p:sldId id="277" r:id="rId17"/>
    <p:sldId id="278" r:id="rId18"/>
  </p:sldIdLst>
  <p:sldSz cx="14630400" cy="8229600"/>
  <p:notesSz cx="8229600" cy="14630400"/>
  <p:embeddedFontLst>
    <p:embeddedFont>
      <p:font typeface="Platypi Medium"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2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4" autoAdjust="0"/>
    <p:restoredTop sz="94610"/>
  </p:normalViewPr>
  <p:slideViewPr>
    <p:cSldViewPr snapToGrid="0" snapToObjects="1">
      <p:cViewPr varScale="1">
        <p:scale>
          <a:sx n="61" d="100"/>
          <a:sy n="61" d="100"/>
        </p:scale>
        <p:origin x="57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0565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penai/whisper" TargetMode="External"/><Relationship Id="rId2" Type="http://schemas.openxmlformats.org/officeDocument/2006/relationships/hyperlink" Target="https://github.com/ultralytics/yolov5" TargetMode="External"/><Relationship Id="rId1" Type="http://schemas.openxmlformats.org/officeDocument/2006/relationships/slideLayout" Target="../slideLayouts/slideLayout1.xml"/><Relationship Id="rId4" Type="http://schemas.openxmlformats.org/officeDocument/2006/relationships/hyperlink" Target="https://mediapipe.dev/"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7">
            <a:extLst>
              <a:ext uri="{FF2B5EF4-FFF2-40B4-BE49-F238E27FC236}">
                <a16:creationId xmlns:a16="http://schemas.microsoft.com/office/drawing/2014/main" id="{192A73A6-E949-253D-C5B5-C22C6E4E5802}"/>
              </a:ext>
            </a:extLst>
          </p:cNvPr>
          <p:cNvGraphicFramePr>
            <a:graphicFrameLocks noGrp="1"/>
          </p:cNvGraphicFramePr>
          <p:nvPr>
            <p:extLst>
              <p:ext uri="{D42A27DB-BD31-4B8C-83A1-F6EECF244321}">
                <p14:modId xmlns:p14="http://schemas.microsoft.com/office/powerpoint/2010/main" val="3242846471"/>
              </p:ext>
            </p:extLst>
          </p:nvPr>
        </p:nvGraphicFramePr>
        <p:xfrm>
          <a:off x="4267200" y="3276965"/>
          <a:ext cx="6096000" cy="2064470"/>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12894">
                <a:tc>
                  <a:txBody>
                    <a:bodyPr/>
                    <a:lstStyle/>
                    <a:p>
                      <a:r>
                        <a:rPr lang="en-US" dirty="0"/>
                        <a:t>                Roll No</a:t>
                      </a:r>
                    </a:p>
                  </a:txBody>
                  <a:tcPr/>
                </a:tc>
                <a:tc>
                  <a:txBody>
                    <a:bodyPr/>
                    <a:lstStyle/>
                    <a:p>
                      <a:r>
                        <a:rPr lang="en-US" dirty="0"/>
                        <a:t>     Name of the Student</a:t>
                      </a:r>
                    </a:p>
                  </a:txBody>
                  <a:tcPr/>
                </a:tc>
                <a:extLst>
                  <a:ext uri="{0D108BD9-81ED-4DB2-BD59-A6C34878D82A}">
                    <a16:rowId xmlns:a16="http://schemas.microsoft.com/office/drawing/2014/main" val="10000"/>
                  </a:ext>
                </a:extLst>
              </a:tr>
              <a:tr h="412894">
                <a:tc>
                  <a:txBody>
                    <a:bodyPr/>
                    <a:lstStyle/>
                    <a:p>
                      <a:r>
                        <a:rPr lang="en-US" dirty="0"/>
                        <a:t>            21AG1A6708</a:t>
                      </a:r>
                    </a:p>
                  </a:txBody>
                  <a:tcPr/>
                </a:tc>
                <a:tc>
                  <a:txBody>
                    <a:bodyPr/>
                    <a:lstStyle/>
                    <a:p>
                      <a:r>
                        <a:rPr lang="en-US" dirty="0"/>
                        <a:t>             B Srikanth</a:t>
                      </a:r>
                    </a:p>
                  </a:txBody>
                  <a:tcPr/>
                </a:tc>
                <a:extLst>
                  <a:ext uri="{0D108BD9-81ED-4DB2-BD59-A6C34878D82A}">
                    <a16:rowId xmlns:a16="http://schemas.microsoft.com/office/drawing/2014/main" val="10001"/>
                  </a:ext>
                </a:extLst>
              </a:tr>
              <a:tr h="412894">
                <a:tc>
                  <a:txBody>
                    <a:bodyPr/>
                    <a:lstStyle/>
                    <a:p>
                      <a:r>
                        <a:rPr lang="en-US" dirty="0"/>
                        <a:t>            21AG1A6743</a:t>
                      </a:r>
                    </a:p>
                  </a:txBody>
                  <a:tcPr/>
                </a:tc>
                <a:tc>
                  <a:txBody>
                    <a:bodyPr/>
                    <a:lstStyle/>
                    <a:p>
                      <a:r>
                        <a:rPr lang="en-US" dirty="0"/>
                        <a:t>             MD Shafee</a:t>
                      </a:r>
                    </a:p>
                  </a:txBody>
                  <a:tcPr/>
                </a:tc>
                <a:extLst>
                  <a:ext uri="{0D108BD9-81ED-4DB2-BD59-A6C34878D82A}">
                    <a16:rowId xmlns:a16="http://schemas.microsoft.com/office/drawing/2014/main" val="10002"/>
                  </a:ext>
                </a:extLst>
              </a:tr>
              <a:tr h="412894">
                <a:tc>
                  <a:txBody>
                    <a:bodyPr/>
                    <a:lstStyle/>
                    <a:p>
                      <a:r>
                        <a:rPr lang="en-US" dirty="0"/>
                        <a:t>            21AG1A6748</a:t>
                      </a:r>
                    </a:p>
                  </a:txBody>
                  <a:tcPr/>
                </a:tc>
                <a:tc>
                  <a:txBody>
                    <a:bodyPr/>
                    <a:lstStyle/>
                    <a:p>
                      <a:r>
                        <a:rPr lang="en-US" dirty="0"/>
                        <a:t>             M Vijaya Lakshmi</a:t>
                      </a:r>
                    </a:p>
                  </a:txBody>
                  <a:tcPr/>
                </a:tc>
                <a:extLst>
                  <a:ext uri="{0D108BD9-81ED-4DB2-BD59-A6C34878D82A}">
                    <a16:rowId xmlns:a16="http://schemas.microsoft.com/office/drawing/2014/main" val="10003"/>
                  </a:ext>
                </a:extLst>
              </a:tr>
              <a:tr h="412894">
                <a:tc>
                  <a:txBody>
                    <a:bodyPr/>
                    <a:lstStyle/>
                    <a:p>
                      <a:r>
                        <a:rPr lang="en-US" dirty="0"/>
                        <a:t>            21AG1A6701</a:t>
                      </a:r>
                    </a:p>
                  </a:txBody>
                  <a:tcPr/>
                </a:tc>
                <a:tc>
                  <a:txBody>
                    <a:bodyPr/>
                    <a:lstStyle/>
                    <a:p>
                      <a:r>
                        <a:rPr lang="en-US" dirty="0"/>
                        <a:t>             A Shravan Kumar</a:t>
                      </a:r>
                    </a:p>
                  </a:txBody>
                  <a:tcPr/>
                </a:tc>
                <a:extLst>
                  <a:ext uri="{0D108BD9-81ED-4DB2-BD59-A6C34878D82A}">
                    <a16:rowId xmlns:a16="http://schemas.microsoft.com/office/drawing/2014/main" val="10004"/>
                  </a:ext>
                </a:extLst>
              </a:tr>
            </a:tbl>
          </a:graphicData>
        </a:graphic>
      </p:graphicFrame>
      <p:sp>
        <p:nvSpPr>
          <p:cNvPr id="3" name="Content Placeholder 5">
            <a:extLst>
              <a:ext uri="{FF2B5EF4-FFF2-40B4-BE49-F238E27FC236}">
                <a16:creationId xmlns:a16="http://schemas.microsoft.com/office/drawing/2014/main" id="{B19A8DD4-0D42-6765-1B5D-4CE23DB7840F}"/>
              </a:ext>
            </a:extLst>
          </p:cNvPr>
          <p:cNvSpPr txBox="1">
            <a:spLocks/>
          </p:cNvSpPr>
          <p:nvPr/>
        </p:nvSpPr>
        <p:spPr>
          <a:xfrm>
            <a:off x="3408556" y="4003287"/>
            <a:ext cx="7813288" cy="3782839"/>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endParaRPr lang="en-US" sz="2400" dirty="0"/>
          </a:p>
          <a:p>
            <a:pPr marL="0" indent="0" algn="ctr">
              <a:buFont typeface="Arial" pitchFamily="34" charset="0"/>
              <a:buNone/>
            </a:pPr>
            <a:endParaRPr lang="en-US" sz="2400" dirty="0"/>
          </a:p>
          <a:p>
            <a:pPr marL="0" indent="0" algn="ctr">
              <a:buFont typeface="Arial" pitchFamily="34" charset="0"/>
              <a:buNone/>
            </a:pPr>
            <a:endParaRPr lang="en-US" sz="2400" dirty="0"/>
          </a:p>
          <a:p>
            <a:pPr marL="0" indent="0" algn="ctr">
              <a:buFont typeface="Arial" pitchFamily="34" charset="0"/>
              <a:buNone/>
            </a:pPr>
            <a:endParaRPr lang="en-US" sz="2400" dirty="0"/>
          </a:p>
          <a:p>
            <a:pPr marL="0" indent="0" algn="ctr">
              <a:buFont typeface="Arial" pitchFamily="34" charset="0"/>
              <a:buNone/>
            </a:pPr>
            <a:r>
              <a:rPr lang="en-US" sz="2400" dirty="0"/>
              <a:t>Under the supervision of Mr. K Kiran Babu</a:t>
            </a:r>
          </a:p>
          <a:p>
            <a:pPr marL="0" indent="0" algn="ctr">
              <a:buFont typeface="Arial" pitchFamily="34" charset="0"/>
              <a:buNone/>
            </a:pPr>
            <a:r>
              <a:rPr lang="en-US" sz="2800" dirty="0"/>
              <a:t>CSE(Data Science)</a:t>
            </a:r>
          </a:p>
          <a:p>
            <a:pPr marL="0" indent="0" algn="ctr">
              <a:buFont typeface="Arial" pitchFamily="34" charset="0"/>
              <a:buNone/>
            </a:pPr>
            <a:r>
              <a:rPr lang="en-US" sz="2800" dirty="0"/>
              <a:t>ACE ENGINEERING COLLEGE </a:t>
            </a:r>
          </a:p>
        </p:txBody>
      </p:sp>
      <p:sp>
        <p:nvSpPr>
          <p:cNvPr id="4" name="Text 0">
            <a:extLst>
              <a:ext uri="{FF2B5EF4-FFF2-40B4-BE49-F238E27FC236}">
                <a16:creationId xmlns:a16="http://schemas.microsoft.com/office/drawing/2014/main" id="{09C833CF-6DDA-D975-4631-C3BC558ED38B}"/>
              </a:ext>
            </a:extLst>
          </p:cNvPr>
          <p:cNvSpPr/>
          <p:nvPr/>
        </p:nvSpPr>
        <p:spPr>
          <a:xfrm>
            <a:off x="793790" y="840952"/>
            <a:ext cx="13042821" cy="1417558"/>
          </a:xfrm>
          <a:prstGeom prst="rect">
            <a:avLst/>
          </a:prstGeom>
          <a:noFill/>
          <a:ln/>
        </p:spPr>
        <p:txBody>
          <a:bodyPr wrap="square" lIns="0" tIns="0" rIns="0" bIns="0" rtlCol="0" anchor="t"/>
          <a:lstStyle/>
          <a:p>
            <a:pPr marL="0" indent="0" algn="ctr">
              <a:lnSpc>
                <a:spcPts val="5550"/>
              </a:lnSpc>
              <a:buNone/>
            </a:pPr>
            <a:r>
              <a:rPr lang="en-US" sz="4450" dirty="0" err="1">
                <a:solidFill>
                  <a:srgbClr val="201B18"/>
                </a:solidFill>
                <a:latin typeface="Platypi Medium" pitchFamily="34" charset="0"/>
                <a:ea typeface="Platypi Medium" pitchFamily="34" charset="-122"/>
                <a:cs typeface="Platypi Medium" pitchFamily="34" charset="-120"/>
              </a:rPr>
              <a:t>GestureTalk</a:t>
            </a:r>
            <a:r>
              <a:rPr lang="en-US" sz="4450" dirty="0">
                <a:solidFill>
                  <a:srgbClr val="201B18"/>
                </a:solidFill>
                <a:latin typeface="Platypi Medium" pitchFamily="34" charset="0"/>
                <a:ea typeface="Platypi Medium" pitchFamily="34" charset="-122"/>
                <a:cs typeface="Platypi Medium" pitchFamily="34" charset="-120"/>
              </a:rPr>
              <a:t> Real-Time Sign Language Recognition and Animation System Using AI</a:t>
            </a:r>
            <a:endParaRPr lang="en-US" sz="4450" dirty="0"/>
          </a:p>
        </p:txBody>
      </p:sp>
    </p:spTree>
    <p:extLst>
      <p:ext uri="{BB962C8B-B14F-4D97-AF65-F5344CB8AC3E}">
        <p14:creationId xmlns:p14="http://schemas.microsoft.com/office/powerpoint/2010/main" val="11579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83D19B1F-E39B-959B-41B1-E898F9969AC5}"/>
              </a:ext>
            </a:extLst>
          </p:cNvPr>
          <p:cNvSpPr/>
          <p:nvPr/>
        </p:nvSpPr>
        <p:spPr>
          <a:xfrm>
            <a:off x="693429" y="640862"/>
            <a:ext cx="12235339"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System architecture</a:t>
            </a:r>
            <a:endParaRPr lang="en-US" sz="4450" dirty="0"/>
          </a:p>
        </p:txBody>
      </p:sp>
      <p:pic>
        <p:nvPicPr>
          <p:cNvPr id="2" name="Picture 1">
            <a:extLst>
              <a:ext uri="{FF2B5EF4-FFF2-40B4-BE49-F238E27FC236}">
                <a16:creationId xmlns:a16="http://schemas.microsoft.com/office/drawing/2014/main" id="{0BB50870-2F89-BBCA-D8DD-31DC6B7812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1359" y="1963961"/>
            <a:ext cx="7627682" cy="5083610"/>
          </a:xfrm>
          <a:prstGeom prst="rect">
            <a:avLst/>
          </a:prstGeom>
        </p:spPr>
      </p:pic>
    </p:spTree>
    <p:extLst>
      <p:ext uri="{BB962C8B-B14F-4D97-AF65-F5344CB8AC3E}">
        <p14:creationId xmlns:p14="http://schemas.microsoft.com/office/powerpoint/2010/main" val="167684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FAE61427-48EA-86D1-026A-FA269FA5F40A}"/>
              </a:ext>
            </a:extLst>
          </p:cNvPr>
          <p:cNvSpPr/>
          <p:nvPr/>
        </p:nvSpPr>
        <p:spPr>
          <a:xfrm>
            <a:off x="693429" y="640862"/>
            <a:ext cx="12235339"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Use Case Diagram</a:t>
            </a:r>
            <a:endParaRPr lang="en-US" sz="4450" dirty="0"/>
          </a:p>
        </p:txBody>
      </p:sp>
      <p:pic>
        <p:nvPicPr>
          <p:cNvPr id="3" name="Picture 2">
            <a:extLst>
              <a:ext uri="{FF2B5EF4-FFF2-40B4-BE49-F238E27FC236}">
                <a16:creationId xmlns:a16="http://schemas.microsoft.com/office/drawing/2014/main" id="{2DBA621B-6166-0280-A2B0-EEFBA4D52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3019" y="2138421"/>
            <a:ext cx="10330214" cy="4680719"/>
          </a:xfrm>
          <a:prstGeom prst="rect">
            <a:avLst/>
          </a:prstGeom>
        </p:spPr>
      </p:pic>
      <p:sp>
        <p:nvSpPr>
          <p:cNvPr id="4" name="Rectangle 3">
            <a:extLst>
              <a:ext uri="{FF2B5EF4-FFF2-40B4-BE49-F238E27FC236}">
                <a16:creationId xmlns:a16="http://schemas.microsoft.com/office/drawing/2014/main" id="{56BE16C1-12C4-A6DC-2480-024E19EBF300}"/>
              </a:ext>
            </a:extLst>
          </p:cNvPr>
          <p:cNvSpPr/>
          <p:nvPr/>
        </p:nvSpPr>
        <p:spPr>
          <a:xfrm>
            <a:off x="12545122" y="7705493"/>
            <a:ext cx="2007219" cy="52410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 name="Picture 5">
            <a:extLst>
              <a:ext uri="{FF2B5EF4-FFF2-40B4-BE49-F238E27FC236}">
                <a16:creationId xmlns:a16="http://schemas.microsoft.com/office/drawing/2014/main" id="{4E983A3D-8711-A9F3-51E0-AAFF8354B282}"/>
              </a:ext>
            </a:extLst>
          </p:cNvPr>
          <p:cNvPicPr>
            <a:picLocks noChangeAspect="1"/>
          </p:cNvPicPr>
          <p:nvPr/>
        </p:nvPicPr>
        <p:blipFill>
          <a:blip r:embed="rId3"/>
          <a:stretch>
            <a:fillRect/>
          </a:stretch>
        </p:blipFill>
        <p:spPr>
          <a:xfrm>
            <a:off x="10763936" y="2913437"/>
            <a:ext cx="2130298" cy="152163"/>
          </a:xfrm>
          <a:prstGeom prst="rect">
            <a:avLst/>
          </a:prstGeom>
        </p:spPr>
      </p:pic>
      <p:sp>
        <p:nvSpPr>
          <p:cNvPr id="9" name="Rectangle 8">
            <a:extLst>
              <a:ext uri="{FF2B5EF4-FFF2-40B4-BE49-F238E27FC236}">
                <a16:creationId xmlns:a16="http://schemas.microsoft.com/office/drawing/2014/main" id="{B4706C19-C40D-77E3-8D99-B150282250FB}"/>
              </a:ext>
            </a:extLst>
          </p:cNvPr>
          <p:cNvSpPr/>
          <p:nvPr/>
        </p:nvSpPr>
        <p:spPr>
          <a:xfrm>
            <a:off x="10313043" y="1990846"/>
            <a:ext cx="717630" cy="92259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9D055FF1-70E4-BF6A-86C3-E6A629F4BDAC}"/>
              </a:ext>
            </a:extLst>
          </p:cNvPr>
          <p:cNvPicPr>
            <a:picLocks noChangeAspect="1"/>
          </p:cNvPicPr>
          <p:nvPr/>
        </p:nvPicPr>
        <p:blipFill>
          <a:blip r:embed="rId4"/>
          <a:stretch>
            <a:fillRect/>
          </a:stretch>
        </p:blipFill>
        <p:spPr>
          <a:xfrm>
            <a:off x="10259598" y="2138421"/>
            <a:ext cx="824520" cy="627439"/>
          </a:xfrm>
          <a:prstGeom prst="rect">
            <a:avLst/>
          </a:prstGeom>
        </p:spPr>
      </p:pic>
    </p:spTree>
    <p:extLst>
      <p:ext uri="{BB962C8B-B14F-4D97-AF65-F5344CB8AC3E}">
        <p14:creationId xmlns:p14="http://schemas.microsoft.com/office/powerpoint/2010/main" val="246415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F6DC34BB-EA10-344A-D34D-AAE9D984AC25}"/>
              </a:ext>
            </a:extLst>
          </p:cNvPr>
          <p:cNvSpPr/>
          <p:nvPr/>
        </p:nvSpPr>
        <p:spPr>
          <a:xfrm>
            <a:off x="693429" y="640862"/>
            <a:ext cx="12235339"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Class Diagram</a:t>
            </a:r>
            <a:endParaRPr lang="en-US" sz="4450" dirty="0"/>
          </a:p>
        </p:txBody>
      </p:sp>
      <p:sp>
        <p:nvSpPr>
          <p:cNvPr id="4" name="Rectangle 3">
            <a:extLst>
              <a:ext uri="{FF2B5EF4-FFF2-40B4-BE49-F238E27FC236}">
                <a16:creationId xmlns:a16="http://schemas.microsoft.com/office/drawing/2014/main" id="{776DDB26-2D05-4CA3-3603-83D216C9F922}"/>
              </a:ext>
            </a:extLst>
          </p:cNvPr>
          <p:cNvSpPr/>
          <p:nvPr/>
        </p:nvSpPr>
        <p:spPr>
          <a:xfrm>
            <a:off x="12545122" y="7683191"/>
            <a:ext cx="2007219" cy="52410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1028" name="Picture 4">
            <a:extLst>
              <a:ext uri="{FF2B5EF4-FFF2-40B4-BE49-F238E27FC236}">
                <a16:creationId xmlns:a16="http://schemas.microsoft.com/office/drawing/2014/main" id="{6E5B0D8D-A2C7-7519-E91F-FF1A92712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2286000"/>
            <a:ext cx="13306425"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3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18D2C0B0-A5DB-CFC9-0C1E-35C302F86EC3}"/>
              </a:ext>
            </a:extLst>
          </p:cNvPr>
          <p:cNvSpPr/>
          <p:nvPr/>
        </p:nvSpPr>
        <p:spPr>
          <a:xfrm>
            <a:off x="693429" y="652013"/>
            <a:ext cx="12235339"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Sequence Diagram</a:t>
            </a:r>
            <a:endParaRPr lang="en-US" sz="4450" dirty="0"/>
          </a:p>
        </p:txBody>
      </p:sp>
      <p:sp>
        <p:nvSpPr>
          <p:cNvPr id="3" name="Rectangle 2">
            <a:extLst>
              <a:ext uri="{FF2B5EF4-FFF2-40B4-BE49-F238E27FC236}">
                <a16:creationId xmlns:a16="http://schemas.microsoft.com/office/drawing/2014/main" id="{EA17DDA1-CE89-D3E3-4E1E-72C3921A5300}"/>
              </a:ext>
            </a:extLst>
          </p:cNvPr>
          <p:cNvSpPr/>
          <p:nvPr/>
        </p:nvSpPr>
        <p:spPr>
          <a:xfrm>
            <a:off x="12545122" y="7705493"/>
            <a:ext cx="2007219" cy="52410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4" name="Picture 3">
            <a:extLst>
              <a:ext uri="{FF2B5EF4-FFF2-40B4-BE49-F238E27FC236}">
                <a16:creationId xmlns:a16="http://schemas.microsoft.com/office/drawing/2014/main" id="{84EEBF77-5811-0440-33F6-B7E7FC2E2266}"/>
              </a:ext>
            </a:extLst>
          </p:cNvPr>
          <p:cNvPicPr>
            <a:picLocks noChangeAspect="1"/>
          </p:cNvPicPr>
          <p:nvPr/>
        </p:nvPicPr>
        <p:blipFill>
          <a:blip r:embed="rId2">
            <a:extLst>
              <a:ext uri="{28A0092B-C50C-407E-A947-70E740481C1C}">
                <a14:useLocalDpi xmlns:a14="http://schemas.microsoft.com/office/drawing/2010/main" val="0"/>
              </a:ext>
            </a:extLst>
          </a:blip>
          <a:srcRect b="7383"/>
          <a:stretch/>
        </p:blipFill>
        <p:spPr>
          <a:xfrm>
            <a:off x="1638300" y="1959595"/>
            <a:ext cx="11353800" cy="4895850"/>
          </a:xfrm>
          <a:prstGeom prst="rect">
            <a:avLst/>
          </a:prstGeom>
          <a:ln>
            <a:solidFill>
              <a:schemeClr val="tx1"/>
            </a:solidFill>
          </a:ln>
        </p:spPr>
      </p:pic>
      <p:pic>
        <p:nvPicPr>
          <p:cNvPr id="6" name="Picture 5">
            <a:extLst>
              <a:ext uri="{FF2B5EF4-FFF2-40B4-BE49-F238E27FC236}">
                <a16:creationId xmlns:a16="http://schemas.microsoft.com/office/drawing/2014/main" id="{73C93518-320C-63D0-1646-E5B9BBCCD812}"/>
              </a:ext>
            </a:extLst>
          </p:cNvPr>
          <p:cNvPicPr>
            <a:picLocks noChangeAspect="1"/>
          </p:cNvPicPr>
          <p:nvPr/>
        </p:nvPicPr>
        <p:blipFill>
          <a:blip r:embed="rId3"/>
          <a:stretch>
            <a:fillRect/>
          </a:stretch>
        </p:blipFill>
        <p:spPr>
          <a:xfrm>
            <a:off x="1804710" y="6593928"/>
            <a:ext cx="1390844" cy="342948"/>
          </a:xfrm>
          <a:prstGeom prst="rect">
            <a:avLst/>
          </a:prstGeom>
        </p:spPr>
      </p:pic>
      <p:cxnSp>
        <p:nvCxnSpPr>
          <p:cNvPr id="8" name="Straight Connector 7">
            <a:extLst>
              <a:ext uri="{FF2B5EF4-FFF2-40B4-BE49-F238E27FC236}">
                <a16:creationId xmlns:a16="http://schemas.microsoft.com/office/drawing/2014/main" id="{AF3A57D3-A266-8DE9-CE95-3DCFEA18C8B5}"/>
              </a:ext>
            </a:extLst>
          </p:cNvPr>
          <p:cNvCxnSpPr/>
          <p:nvPr/>
        </p:nvCxnSpPr>
        <p:spPr>
          <a:xfrm>
            <a:off x="2129742" y="2801073"/>
            <a:ext cx="0" cy="312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AC2D5B-BB73-68E1-FEFA-9355385A377E}"/>
              </a:ext>
            </a:extLst>
          </p:cNvPr>
          <p:cNvCxnSpPr/>
          <p:nvPr/>
        </p:nvCxnSpPr>
        <p:spPr>
          <a:xfrm>
            <a:off x="4271058" y="2801073"/>
            <a:ext cx="0" cy="925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EB33233-05B7-070A-93D5-8B503A14099B}"/>
              </a:ext>
            </a:extLst>
          </p:cNvPr>
          <p:cNvCxnSpPr/>
          <p:nvPr/>
        </p:nvCxnSpPr>
        <p:spPr>
          <a:xfrm>
            <a:off x="6701742" y="2801073"/>
            <a:ext cx="0" cy="1632031"/>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FF29811-535A-009C-F77F-49DC8A9591BF}"/>
              </a:ext>
            </a:extLst>
          </p:cNvPr>
          <p:cNvPicPr>
            <a:picLocks noChangeAspect="1"/>
          </p:cNvPicPr>
          <p:nvPr/>
        </p:nvPicPr>
        <p:blipFill>
          <a:blip r:embed="rId4"/>
          <a:stretch>
            <a:fillRect/>
          </a:stretch>
        </p:blipFill>
        <p:spPr>
          <a:xfrm>
            <a:off x="2773627" y="4556308"/>
            <a:ext cx="95263" cy="142895"/>
          </a:xfrm>
          <a:prstGeom prst="rect">
            <a:avLst/>
          </a:prstGeom>
        </p:spPr>
      </p:pic>
      <p:pic>
        <p:nvPicPr>
          <p:cNvPr id="11" name="Picture 10">
            <a:extLst>
              <a:ext uri="{FF2B5EF4-FFF2-40B4-BE49-F238E27FC236}">
                <a16:creationId xmlns:a16="http://schemas.microsoft.com/office/drawing/2014/main" id="{1747BEBD-CD2A-FA1A-0D81-104442696AEB}"/>
              </a:ext>
            </a:extLst>
          </p:cNvPr>
          <p:cNvPicPr>
            <a:picLocks noChangeAspect="1"/>
          </p:cNvPicPr>
          <p:nvPr/>
        </p:nvPicPr>
        <p:blipFill>
          <a:blip r:embed="rId4"/>
          <a:stretch>
            <a:fillRect/>
          </a:stretch>
        </p:blipFill>
        <p:spPr>
          <a:xfrm>
            <a:off x="5193518" y="3545640"/>
            <a:ext cx="95263" cy="142895"/>
          </a:xfrm>
          <a:prstGeom prst="rect">
            <a:avLst/>
          </a:prstGeom>
        </p:spPr>
      </p:pic>
      <p:sp>
        <p:nvSpPr>
          <p:cNvPr id="13" name="Rectangle 12">
            <a:extLst>
              <a:ext uri="{FF2B5EF4-FFF2-40B4-BE49-F238E27FC236}">
                <a16:creationId xmlns:a16="http://schemas.microsoft.com/office/drawing/2014/main" id="{0256C996-8E98-309C-8408-26F946048594}"/>
              </a:ext>
            </a:extLst>
          </p:cNvPr>
          <p:cNvSpPr/>
          <p:nvPr/>
        </p:nvSpPr>
        <p:spPr>
          <a:xfrm>
            <a:off x="6284913" y="2555875"/>
            <a:ext cx="96837" cy="146050"/>
          </a:xfrm>
          <a:prstGeom prst="rect">
            <a:avLst/>
          </a:prstGeom>
          <a:solidFill>
            <a:srgbClr val="E2E2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2C8E8DA-338A-C810-8093-373E6E5F128F}"/>
              </a:ext>
            </a:extLst>
          </p:cNvPr>
          <p:cNvSpPr/>
          <p:nvPr/>
        </p:nvSpPr>
        <p:spPr>
          <a:xfrm>
            <a:off x="7895697" y="2555875"/>
            <a:ext cx="96837" cy="146050"/>
          </a:xfrm>
          <a:prstGeom prst="rect">
            <a:avLst/>
          </a:prstGeom>
          <a:solidFill>
            <a:srgbClr val="E2E2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989DA490-F421-8A2A-48EA-7ADDD369653C}"/>
              </a:ext>
            </a:extLst>
          </p:cNvPr>
          <p:cNvSpPr/>
          <p:nvPr/>
        </p:nvSpPr>
        <p:spPr>
          <a:xfrm>
            <a:off x="7131048" y="4290219"/>
            <a:ext cx="92073" cy="1277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C2037FD4-B109-172E-735E-31A42E53297E}"/>
              </a:ext>
            </a:extLst>
          </p:cNvPr>
          <p:cNvSpPr/>
          <p:nvPr/>
        </p:nvSpPr>
        <p:spPr>
          <a:xfrm>
            <a:off x="6280715" y="6520903"/>
            <a:ext cx="96837" cy="146050"/>
          </a:xfrm>
          <a:prstGeom prst="rect">
            <a:avLst/>
          </a:prstGeom>
          <a:solidFill>
            <a:srgbClr val="E2E2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F4E210B1-10AC-A6EA-4D8D-092816AD6704}"/>
              </a:ext>
            </a:extLst>
          </p:cNvPr>
          <p:cNvSpPr/>
          <p:nvPr/>
        </p:nvSpPr>
        <p:spPr>
          <a:xfrm>
            <a:off x="7895696" y="6510855"/>
            <a:ext cx="96837" cy="146050"/>
          </a:xfrm>
          <a:prstGeom prst="rect">
            <a:avLst/>
          </a:prstGeom>
          <a:solidFill>
            <a:srgbClr val="E2E2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1544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D04A9409-C438-42CE-A7F6-6AF0A642C689}"/>
              </a:ext>
            </a:extLst>
          </p:cNvPr>
          <p:cNvSpPr/>
          <p:nvPr/>
        </p:nvSpPr>
        <p:spPr>
          <a:xfrm>
            <a:off x="693429" y="640862"/>
            <a:ext cx="12235339"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Component Diagram</a:t>
            </a:r>
            <a:endParaRPr lang="en-US" sz="4450" dirty="0"/>
          </a:p>
        </p:txBody>
      </p:sp>
      <p:pic>
        <p:nvPicPr>
          <p:cNvPr id="3" name="Picture 2">
            <a:extLst>
              <a:ext uri="{FF2B5EF4-FFF2-40B4-BE49-F238E27FC236}">
                <a16:creationId xmlns:a16="http://schemas.microsoft.com/office/drawing/2014/main" id="{8E168DB2-1CBE-B2A3-4E73-773C81FC1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910" y="1760614"/>
            <a:ext cx="11382375" cy="4981575"/>
          </a:xfrm>
          <a:prstGeom prst="rect">
            <a:avLst/>
          </a:prstGeom>
        </p:spPr>
      </p:pic>
      <p:pic>
        <p:nvPicPr>
          <p:cNvPr id="5" name="Picture 4">
            <a:extLst>
              <a:ext uri="{FF2B5EF4-FFF2-40B4-BE49-F238E27FC236}">
                <a16:creationId xmlns:a16="http://schemas.microsoft.com/office/drawing/2014/main" id="{BD318D73-B26C-DB1A-C16C-1276E317FA0D}"/>
              </a:ext>
            </a:extLst>
          </p:cNvPr>
          <p:cNvPicPr>
            <a:picLocks noChangeAspect="1"/>
          </p:cNvPicPr>
          <p:nvPr/>
        </p:nvPicPr>
        <p:blipFill>
          <a:blip r:embed="rId3"/>
          <a:stretch>
            <a:fillRect/>
          </a:stretch>
        </p:blipFill>
        <p:spPr>
          <a:xfrm>
            <a:off x="11947304" y="7351505"/>
            <a:ext cx="2600688" cy="752580"/>
          </a:xfrm>
          <a:prstGeom prst="rect">
            <a:avLst/>
          </a:prstGeom>
        </p:spPr>
      </p:pic>
    </p:spTree>
    <p:extLst>
      <p:ext uri="{BB962C8B-B14F-4D97-AF65-F5344CB8AC3E}">
        <p14:creationId xmlns:p14="http://schemas.microsoft.com/office/powerpoint/2010/main" val="2220359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F936CD5D-9868-61DF-E671-DD07777A3680}"/>
              </a:ext>
            </a:extLst>
          </p:cNvPr>
          <p:cNvSpPr/>
          <p:nvPr/>
        </p:nvSpPr>
        <p:spPr>
          <a:xfrm>
            <a:off x="693429" y="640862"/>
            <a:ext cx="12235339"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References</a:t>
            </a:r>
            <a:endParaRPr lang="en-US" sz="4450" dirty="0"/>
          </a:p>
        </p:txBody>
      </p:sp>
      <p:sp>
        <p:nvSpPr>
          <p:cNvPr id="3" name="Rectangle 1">
            <a:extLst>
              <a:ext uri="{FF2B5EF4-FFF2-40B4-BE49-F238E27FC236}">
                <a16:creationId xmlns:a16="http://schemas.microsoft.com/office/drawing/2014/main" id="{60AB33DF-B65F-F9F4-EE00-D9FD2A70D271}"/>
              </a:ext>
            </a:extLst>
          </p:cNvPr>
          <p:cNvSpPr>
            <a:spLocks noChangeArrowheads="1"/>
          </p:cNvSpPr>
          <p:nvPr/>
        </p:nvSpPr>
        <p:spPr bwMode="auto">
          <a:xfrm>
            <a:off x="693429" y="1506737"/>
            <a:ext cx="13381463"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WLASL: A Large-Scale Dataset for Word-Level American Sign Language Recognition</a:t>
            </a:r>
            <a:endParaRPr lang="en-US" altLang="en-US" sz="20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Li, </a:t>
            </a:r>
            <a:r>
              <a:rPr kumimoji="0" lang="en-US" altLang="en-US" sz="2000" b="0" i="0" u="none" strike="noStrike" cap="none" normalizeH="0" baseline="0" dirty="0" err="1">
                <a:ln>
                  <a:noFill/>
                </a:ln>
                <a:solidFill>
                  <a:schemeClr val="tx1"/>
                </a:solidFill>
                <a:effectLst/>
                <a:latin typeface="Arial" panose="020B0604020202020204" pitchFamily="34" charset="0"/>
              </a:rPr>
              <a:t>Dongxu</a:t>
            </a:r>
            <a:r>
              <a:rPr kumimoji="0" lang="en-US" altLang="en-US" sz="2000" b="0" i="0" u="none" strike="noStrike" cap="none" normalizeH="0" baseline="0" dirty="0">
                <a:ln>
                  <a:noFill/>
                </a:ln>
                <a:solidFill>
                  <a:schemeClr val="tx1"/>
                </a:solidFill>
                <a:effectLst/>
                <a:latin typeface="Arial" panose="020B0604020202020204" pitchFamily="34" charset="0"/>
              </a:rPr>
              <a:t>, et al.</a:t>
            </a:r>
          </a:p>
          <a:p>
            <a:pPr lvl="1" eaLnBrk="0" fontAlgn="base" hangingPunct="0">
              <a:spcBef>
                <a:spcPct val="0"/>
              </a:spcBef>
              <a:spcAft>
                <a:spcPct val="0"/>
              </a:spcAft>
            </a:pPr>
            <a:r>
              <a:rPr kumimoji="0" lang="en-US" altLang="en-US" sz="2000" b="0" i="1" u="none" strike="noStrike" cap="none" normalizeH="0" baseline="0" dirty="0">
                <a:ln>
                  <a:noFill/>
                </a:ln>
                <a:solidFill>
                  <a:schemeClr val="tx1"/>
                </a:solidFill>
                <a:effectLst/>
                <a:latin typeface="Arial" panose="020B0604020202020204" pitchFamily="34" charset="0"/>
              </a:rPr>
              <a:t>	Proceedings of the IEEE Conference on Computer Vision and Pattern Recognition (CVPR), 2020.</a:t>
            </a:r>
          </a:p>
          <a:p>
            <a:pPr lvl="1"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YOLOv5: Real-Time Object Detection</a:t>
            </a:r>
            <a:endParaRPr lang="en-US" altLang="en-US" sz="2000" b="1"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Jocher</a:t>
            </a:r>
            <a:r>
              <a:rPr kumimoji="0" lang="en-US" altLang="en-US" sz="2000" b="0" i="0" u="none" strike="noStrike" cap="none" normalizeH="0" baseline="0" dirty="0">
                <a:ln>
                  <a:noFill/>
                </a:ln>
                <a:solidFill>
                  <a:schemeClr val="tx1"/>
                </a:solidFill>
                <a:effectLst/>
                <a:latin typeface="Arial" panose="020B0604020202020204" pitchFamily="34" charset="0"/>
              </a:rPr>
              <a:t>, Glenn et al.</a:t>
            </a:r>
          </a:p>
          <a:p>
            <a:pPr marR="0" lvl="0" algn="l" defTabSz="914400" rtl="0" eaLnBrk="0" fontAlgn="base" latinLnBrk="0" hangingPunct="0">
              <a:lnSpc>
                <a:spcPct val="100000"/>
              </a:lnSpc>
              <a:spcBef>
                <a:spcPct val="0"/>
              </a:spcBef>
              <a:spcAft>
                <a:spcPct val="0"/>
              </a:spcAft>
              <a:buClrTx/>
              <a:buSzTx/>
              <a:tabLst/>
            </a:pPr>
            <a:r>
              <a:rPr kumimoji="0" lang="en-US" altLang="en-US" sz="2000" b="0" i="1" u="none" strike="noStrike" cap="none" normalizeH="0" baseline="0" dirty="0">
                <a:ln>
                  <a:noFill/>
                </a:ln>
                <a:solidFill>
                  <a:schemeClr val="tx1"/>
                </a:solidFill>
                <a:effectLst/>
                <a:latin typeface="Arial" panose="020B0604020202020204" pitchFamily="34" charset="0"/>
              </a:rPr>
              <a:t>	Available on GitHub: </a:t>
            </a:r>
            <a:r>
              <a:rPr kumimoji="0" lang="en-US" altLang="en-US" sz="2000" b="0" i="1" u="none" strike="noStrike" cap="none" normalizeH="0" baseline="0" dirty="0">
                <a:ln>
                  <a:noFill/>
                </a:ln>
                <a:solidFill>
                  <a:schemeClr val="tx1"/>
                </a:solidFill>
                <a:effectLst/>
                <a:latin typeface="Arial" panose="020B0604020202020204" pitchFamily="34" charset="0"/>
                <a:hlinkClick r:id="rId2"/>
              </a:rPr>
              <a:t>https://github.com/ultralytics/yolov5</a:t>
            </a:r>
            <a:endParaRPr kumimoji="0" lang="en-US" altLang="en-US" sz="2000" b="0" i="1"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b="0" i="1"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Whisper: OpenAI’s Automatic Speech Recognition Model</a:t>
            </a:r>
          </a:p>
          <a:p>
            <a:r>
              <a:rPr lang="en-IN" sz="2000" b="1" dirty="0">
                <a:latin typeface="Arial" panose="020B0604020202020204" pitchFamily="34" charset="0"/>
                <a:cs typeface="Arial" panose="020B0604020202020204" pitchFamily="34" charset="0"/>
              </a:rPr>
              <a:t>	</a:t>
            </a:r>
            <a:r>
              <a:rPr lang="en-IN" sz="2000" dirty="0"/>
              <a:t>OpenAI, 2022</a:t>
            </a:r>
          </a:p>
          <a:p>
            <a:r>
              <a:rPr lang="en-IN" sz="2000" i="1" dirty="0"/>
              <a:t>	GitHub: </a:t>
            </a:r>
            <a:r>
              <a:rPr lang="en-IN" sz="2000" i="1" dirty="0">
                <a:hlinkClick r:id="rId3"/>
              </a:rPr>
              <a:t>https://github.com/openai/whisper</a:t>
            </a:r>
            <a:endParaRPr lang="en-IN" sz="2000" i="1" dirty="0"/>
          </a:p>
          <a:p>
            <a:endParaRPr lang="en-IN" sz="2000" dirty="0"/>
          </a:p>
          <a:p>
            <a:pPr marL="285750" indent="-285750">
              <a:buFont typeface="Arial" panose="020B0604020202020204" pitchFamily="34" charset="0"/>
              <a:buChar char="•"/>
            </a:pPr>
            <a:r>
              <a:rPr lang="en-IN" sz="2000" b="1" dirty="0" err="1">
                <a:latin typeface="Arial" panose="020B0604020202020204" pitchFamily="34" charset="0"/>
                <a:cs typeface="Arial" panose="020B0604020202020204" pitchFamily="34" charset="0"/>
              </a:rPr>
              <a:t>MediaPipe</a:t>
            </a:r>
            <a:r>
              <a:rPr lang="en-IN" sz="2000" b="1" dirty="0">
                <a:latin typeface="Arial" panose="020B0604020202020204" pitchFamily="34" charset="0"/>
                <a:cs typeface="Arial" panose="020B0604020202020204" pitchFamily="34" charset="0"/>
              </a:rPr>
              <a:t>: Cross-platform framework for building multimodal applied ML pipelines</a:t>
            </a:r>
          </a:p>
          <a:p>
            <a:r>
              <a:rPr lang="en-IN" sz="2000" b="1" dirty="0">
                <a:latin typeface="Arial" panose="020B0604020202020204" pitchFamily="34" charset="0"/>
                <a:cs typeface="Arial" panose="020B0604020202020204" pitchFamily="34" charset="0"/>
              </a:rPr>
              <a:t>	</a:t>
            </a:r>
            <a:r>
              <a:rPr lang="en-IN" sz="2000" dirty="0"/>
              <a:t>Google Research</a:t>
            </a:r>
          </a:p>
          <a:p>
            <a:r>
              <a:rPr lang="en-IN" sz="2000" i="1" dirty="0">
                <a:hlinkClick r:id="rId4"/>
              </a:rPr>
              <a:t>	https://mediapipe.dev</a:t>
            </a:r>
            <a:endParaRPr lang="en-IN" sz="2000" i="1" dirty="0"/>
          </a:p>
          <a:p>
            <a:endParaRPr lang="en-IN" sz="2000" dirty="0"/>
          </a:p>
          <a:p>
            <a:pPr marL="285750" indent="-285750">
              <a:buFont typeface="Arial" panose="020B0604020202020204" pitchFamily="34" charset="0"/>
              <a:buChar char="•"/>
            </a:pPr>
            <a:r>
              <a:rPr lang="en-IN" sz="2000" b="1" dirty="0">
                <a:latin typeface="Arial" panose="020B0604020202020204" pitchFamily="34" charset="0"/>
                <a:cs typeface="Arial" panose="020B0604020202020204" pitchFamily="34" charset="0"/>
              </a:rPr>
              <a:t>Sign Language Recognition Using CNN-RNN Architecture</a:t>
            </a:r>
          </a:p>
          <a:p>
            <a:r>
              <a:rPr lang="en-IN" sz="2000" b="1" dirty="0">
                <a:latin typeface="Arial" panose="020B0604020202020204" pitchFamily="34" charset="0"/>
                <a:cs typeface="Arial" panose="020B0604020202020204" pitchFamily="34" charset="0"/>
              </a:rPr>
              <a:t>	</a:t>
            </a:r>
            <a:r>
              <a:rPr lang="en-IN" sz="2000" dirty="0"/>
              <a:t>Pigou, Lionel, et al.</a:t>
            </a:r>
          </a:p>
          <a:p>
            <a:r>
              <a:rPr lang="en-IN" sz="2000" i="1" dirty="0"/>
              <a:t>	Journal of Machine Learning Research, 2018.</a:t>
            </a:r>
            <a:endParaRPr lang="en-IN" sz="20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8578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B076A995-D3E9-2D2E-7965-1E4595806BA3}"/>
              </a:ext>
            </a:extLst>
          </p:cNvPr>
          <p:cNvSpPr/>
          <p:nvPr/>
        </p:nvSpPr>
        <p:spPr>
          <a:xfrm>
            <a:off x="693429" y="640862"/>
            <a:ext cx="12235339"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Conclusion</a:t>
            </a:r>
            <a:endParaRPr lang="en-US" sz="4450" dirty="0"/>
          </a:p>
        </p:txBody>
      </p:sp>
      <p:sp>
        <p:nvSpPr>
          <p:cNvPr id="4" name="Rectangle 2">
            <a:extLst>
              <a:ext uri="{FF2B5EF4-FFF2-40B4-BE49-F238E27FC236}">
                <a16:creationId xmlns:a16="http://schemas.microsoft.com/office/drawing/2014/main" id="{703332D5-35B8-4840-8D7F-7BA1B126BE06}"/>
              </a:ext>
            </a:extLst>
          </p:cNvPr>
          <p:cNvSpPr>
            <a:spLocks noChangeArrowheads="1"/>
          </p:cNvSpPr>
          <p:nvPr/>
        </p:nvSpPr>
        <p:spPr bwMode="auto">
          <a:xfrm>
            <a:off x="587198" y="1609883"/>
            <a:ext cx="13224510" cy="5009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This project presents an AI-based real-time communication system that bridges the gap between deaf and hearing individuals. By integrating speech-to-text conversion, ASL gloss translation, and animated sign generation, the system effectively translates spoken language into sign language. Conversely, it uses gesture detection and pose estimation to convert sign language back into text, enabling bidirectional communication. The use of advanced technologies like YOLO, </a:t>
            </a:r>
            <a:r>
              <a:rPr kumimoji="0" lang="en-US" altLang="en-US" sz="2400" b="0" i="0" u="none" strike="noStrike" cap="none" normalizeH="0" baseline="0" dirty="0" err="1">
                <a:ln>
                  <a:noFill/>
                </a:ln>
                <a:solidFill>
                  <a:schemeClr val="tx1"/>
                </a:solidFill>
                <a:effectLst/>
                <a:latin typeface="Arial" panose="020B0604020202020204" pitchFamily="34" charset="0"/>
              </a:rPr>
              <a:t>DWpose</a:t>
            </a:r>
            <a:r>
              <a:rPr kumimoji="0" lang="en-US" altLang="en-US" sz="2400" b="0" i="0" u="none" strike="noStrike" cap="none" normalizeH="0" baseline="0" dirty="0">
                <a:ln>
                  <a:noFill/>
                </a:ln>
                <a:solidFill>
                  <a:schemeClr val="tx1"/>
                </a:solidFill>
                <a:effectLst/>
                <a:latin typeface="Arial" panose="020B0604020202020204" pitchFamily="34" charset="0"/>
              </a:rPr>
              <a:t>, and NLP ensures high accuracy and real-time performance. This system enhances accessibility and inclusivity, especially in virtual communication scenarios such as video calls. It provides a scalable solution for empowering the deaf community in digital interactions.</a:t>
            </a:r>
          </a:p>
        </p:txBody>
      </p:sp>
    </p:spTree>
    <p:extLst>
      <p:ext uri="{BB962C8B-B14F-4D97-AF65-F5344CB8AC3E}">
        <p14:creationId xmlns:p14="http://schemas.microsoft.com/office/powerpoint/2010/main" val="775627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B56C5B2-B6EE-3099-83C9-A9D6CBE9215F}"/>
              </a:ext>
            </a:extLst>
          </p:cNvPr>
          <p:cNvSpPr/>
          <p:nvPr/>
        </p:nvSpPr>
        <p:spPr>
          <a:xfrm>
            <a:off x="5607125" y="3760410"/>
            <a:ext cx="3254103" cy="708779"/>
          </a:xfrm>
          <a:prstGeom prst="rect">
            <a:avLst/>
          </a:prstGeom>
          <a:noFill/>
          <a:ln/>
        </p:spPr>
        <p:txBody>
          <a:bodyPr wrap="none" lIns="0" tIns="0" rIns="0" bIns="0" rtlCol="0" anchor="t"/>
          <a:lstStyle/>
          <a:p>
            <a:pPr marL="0" indent="0" algn="l">
              <a:lnSpc>
                <a:spcPts val="5550"/>
              </a:lnSpc>
              <a:buNone/>
            </a:pPr>
            <a:r>
              <a:rPr lang="en-US" sz="6600" dirty="0">
                <a:solidFill>
                  <a:srgbClr val="201B18"/>
                </a:solidFill>
                <a:latin typeface="Platypi Medium" pitchFamily="34" charset="0"/>
                <a:ea typeface="Platypi Medium" pitchFamily="34" charset="-122"/>
                <a:cs typeface="Platypi Medium" pitchFamily="34" charset="-120"/>
              </a:rPr>
              <a:t>Thank You</a:t>
            </a:r>
            <a:endParaRPr lang="en-US" sz="6600" dirty="0"/>
          </a:p>
        </p:txBody>
      </p:sp>
      <p:pic>
        <p:nvPicPr>
          <p:cNvPr id="4" name="Picture 3">
            <a:extLst>
              <a:ext uri="{FF2B5EF4-FFF2-40B4-BE49-F238E27FC236}">
                <a16:creationId xmlns:a16="http://schemas.microsoft.com/office/drawing/2014/main" id="{B0AED874-C321-24C0-3E19-A9D8E436F3BD}"/>
              </a:ext>
            </a:extLst>
          </p:cNvPr>
          <p:cNvPicPr>
            <a:picLocks noChangeAspect="1"/>
          </p:cNvPicPr>
          <p:nvPr/>
        </p:nvPicPr>
        <p:blipFill>
          <a:blip r:embed="rId2"/>
          <a:stretch>
            <a:fillRect/>
          </a:stretch>
        </p:blipFill>
        <p:spPr>
          <a:xfrm>
            <a:off x="12029712" y="7477020"/>
            <a:ext cx="2600688" cy="752580"/>
          </a:xfrm>
          <a:prstGeom prst="rect">
            <a:avLst/>
          </a:prstGeom>
        </p:spPr>
      </p:pic>
    </p:spTree>
    <p:extLst>
      <p:ext uri="{BB962C8B-B14F-4D97-AF65-F5344CB8AC3E}">
        <p14:creationId xmlns:p14="http://schemas.microsoft.com/office/powerpoint/2010/main" val="260474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D78535-2B0F-7A31-EF8C-1ECEBC8ECAE3}"/>
              </a:ext>
            </a:extLst>
          </p:cNvPr>
          <p:cNvPicPr>
            <a:picLocks noChangeAspect="1"/>
          </p:cNvPicPr>
          <p:nvPr/>
        </p:nvPicPr>
        <p:blipFill>
          <a:blip r:embed="rId3"/>
          <a:stretch>
            <a:fillRect/>
          </a:stretch>
        </p:blipFill>
        <p:spPr>
          <a:xfrm>
            <a:off x="12222389" y="7276967"/>
            <a:ext cx="2295845" cy="952633"/>
          </a:xfrm>
          <a:prstGeom prst="rect">
            <a:avLst/>
          </a:prstGeom>
        </p:spPr>
      </p:pic>
      <p:sp>
        <p:nvSpPr>
          <p:cNvPr id="6" name="Text 0">
            <a:extLst>
              <a:ext uri="{FF2B5EF4-FFF2-40B4-BE49-F238E27FC236}">
                <a16:creationId xmlns:a16="http://schemas.microsoft.com/office/drawing/2014/main" id="{22C05A56-205C-DD6D-7364-DAFBEE4F024D}"/>
              </a:ext>
            </a:extLst>
          </p:cNvPr>
          <p:cNvSpPr/>
          <p:nvPr/>
        </p:nvSpPr>
        <p:spPr>
          <a:xfrm>
            <a:off x="793790" y="1355045"/>
            <a:ext cx="12235339"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Introduction</a:t>
            </a:r>
            <a:endParaRPr lang="en-US" sz="4450" dirty="0"/>
          </a:p>
        </p:txBody>
      </p:sp>
      <p:sp>
        <p:nvSpPr>
          <p:cNvPr id="9" name="Rectangle 1">
            <a:extLst>
              <a:ext uri="{FF2B5EF4-FFF2-40B4-BE49-F238E27FC236}">
                <a16:creationId xmlns:a16="http://schemas.microsoft.com/office/drawing/2014/main" id="{DCF44CBD-897B-2E5B-0B43-B19D6673F9E3}"/>
              </a:ext>
            </a:extLst>
          </p:cNvPr>
          <p:cNvSpPr>
            <a:spLocks noChangeArrowheads="1"/>
          </p:cNvSpPr>
          <p:nvPr/>
        </p:nvSpPr>
        <p:spPr bwMode="auto">
          <a:xfrm>
            <a:off x="671127" y="2182290"/>
            <a:ext cx="13724444" cy="44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sz="2400" dirty="0">
                <a:solidFill>
                  <a:srgbClr val="504C49"/>
                </a:solidFill>
                <a:latin typeface="Times New Roman" panose="02020603050405020304" pitchFamily="18" charset="0"/>
                <a:ea typeface="Source Serif Pro" pitchFamily="34" charset="-122"/>
                <a:cs typeface="Times New Roman" panose="02020603050405020304" pitchFamily="18" charset="0"/>
              </a:rPr>
              <a:t>Communication between deaf and hearing individuals often presents challenges due to differences in language modalities. This project aims to bridge that gap by developing a real-time interface that enables seamless, bidirectional communication. By integrating advanced technologies such as speech recognition, natural language processing, gesture detection, and 3D avatar animation, the system converts spoken language into sign language and vice versa. Real-time sign recognition using YOLO and </a:t>
            </a:r>
            <a:r>
              <a:rPr lang="en-US" altLang="en-US" sz="2400" dirty="0" err="1">
                <a:solidFill>
                  <a:srgbClr val="504C49"/>
                </a:solidFill>
                <a:latin typeface="Times New Roman" panose="02020603050405020304" pitchFamily="18" charset="0"/>
                <a:ea typeface="Source Serif Pro" pitchFamily="34" charset="-122"/>
                <a:cs typeface="Times New Roman" panose="02020603050405020304" pitchFamily="18" charset="0"/>
              </a:rPr>
              <a:t>DWpose</a:t>
            </a:r>
            <a:r>
              <a:rPr lang="en-US" altLang="en-US" sz="2400" dirty="0">
                <a:solidFill>
                  <a:srgbClr val="504C49"/>
                </a:solidFill>
                <a:latin typeface="Times New Roman" panose="02020603050405020304" pitchFamily="18" charset="0"/>
                <a:ea typeface="Source Serif Pro" pitchFamily="34" charset="-122"/>
                <a:cs typeface="Times New Roman" panose="02020603050405020304" pitchFamily="18" charset="0"/>
              </a:rPr>
              <a:t> ensures accurate gesture detection and realistic sign representation. This innovative solution promotes inclusivity and accessibility, especially in digital interactions like video calls, empowering the deaf community to engage more effectively with the hearing world.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DAA8D78-37AD-4168-FE0C-DAC9B280F435}"/>
              </a:ext>
            </a:extLst>
          </p:cNvPr>
          <p:cNvPicPr>
            <a:picLocks noChangeAspect="1"/>
          </p:cNvPicPr>
          <p:nvPr/>
        </p:nvPicPr>
        <p:blipFill>
          <a:blip r:embed="rId3"/>
          <a:stretch>
            <a:fillRect/>
          </a:stretch>
        </p:blipFill>
        <p:spPr>
          <a:xfrm>
            <a:off x="12334555" y="7256764"/>
            <a:ext cx="2295845" cy="952633"/>
          </a:xfrm>
          <a:prstGeom prst="rect">
            <a:avLst/>
          </a:prstGeom>
        </p:spPr>
      </p:pic>
      <p:sp>
        <p:nvSpPr>
          <p:cNvPr id="11" name="Text 0">
            <a:extLst>
              <a:ext uri="{FF2B5EF4-FFF2-40B4-BE49-F238E27FC236}">
                <a16:creationId xmlns:a16="http://schemas.microsoft.com/office/drawing/2014/main" id="{6EFEC685-213F-0F0E-163E-09770F899D77}"/>
              </a:ext>
            </a:extLst>
          </p:cNvPr>
          <p:cNvSpPr/>
          <p:nvPr/>
        </p:nvSpPr>
        <p:spPr>
          <a:xfrm>
            <a:off x="793790" y="1355045"/>
            <a:ext cx="12235339" cy="708779"/>
          </a:xfrm>
          <a:prstGeom prst="rect">
            <a:avLst/>
          </a:prstGeom>
          <a:noFill/>
          <a:ln/>
        </p:spPr>
        <p:txBody>
          <a:bodyPr wrap="none" lIns="0" tIns="0" rIns="0" bIns="0" rtlCol="0" anchor="t"/>
          <a:lstStyle/>
          <a:p>
            <a:pPr>
              <a:lnSpc>
                <a:spcPts val="5550"/>
              </a:lnSpc>
            </a:pPr>
            <a:r>
              <a:rPr lang="en-US" sz="4450" dirty="0">
                <a:solidFill>
                  <a:srgbClr val="201B18"/>
                </a:solidFill>
                <a:latin typeface="Platypi Medium" pitchFamily="34" charset="0"/>
                <a:cs typeface="Platypi Medium" pitchFamily="34" charset="-120"/>
              </a:rPr>
              <a:t>Existing System</a:t>
            </a:r>
          </a:p>
          <a:p>
            <a:pPr>
              <a:lnSpc>
                <a:spcPts val="5550"/>
              </a:lnSpc>
            </a:pPr>
            <a:endParaRPr lang="en-US" sz="4450" dirty="0">
              <a:solidFill>
                <a:srgbClr val="201B18"/>
              </a:solidFill>
              <a:latin typeface="Platypi Medium" pitchFamily="34" charset="0"/>
              <a:cs typeface="Platypi Medium" pitchFamily="34" charset="-120"/>
            </a:endParaRPr>
          </a:p>
        </p:txBody>
      </p:sp>
      <p:sp>
        <p:nvSpPr>
          <p:cNvPr id="14" name="Rectangle 3">
            <a:extLst>
              <a:ext uri="{FF2B5EF4-FFF2-40B4-BE49-F238E27FC236}">
                <a16:creationId xmlns:a16="http://schemas.microsoft.com/office/drawing/2014/main" id="{0196336A-51E2-B5D7-D4B7-8BA648B6BE7E}"/>
              </a:ext>
            </a:extLst>
          </p:cNvPr>
          <p:cNvSpPr>
            <a:spLocks noChangeArrowheads="1"/>
          </p:cNvSpPr>
          <p:nvPr/>
        </p:nvSpPr>
        <p:spPr bwMode="auto">
          <a:xfrm>
            <a:off x="793790" y="2144698"/>
            <a:ext cx="7549376"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Human Interpreters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Accurate but not always available.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b="1" dirty="0">
                <a:latin typeface="Times New Roman" panose="02020603050405020304" pitchFamily="18" charset="0"/>
                <a:cs typeface="Times New Roman" panose="02020603050405020304" pitchFamily="18" charset="0"/>
              </a:rPr>
              <a:t>Text-Based Tools </a:t>
            </a:r>
            <a:r>
              <a:rPr kumimoji="0" lang="en-US" altLang="en-US" sz="2000" b="0" i="0" u="none" strike="noStrike" cap="none" normalizeH="0" baseline="0" dirty="0">
                <a:ln>
                  <a:noFill/>
                </a:ln>
                <a:solidFill>
                  <a:schemeClr val="tx1"/>
                </a:solidFill>
                <a:effectLst/>
                <a:latin typeface="Arial" panose="020B0604020202020204" pitchFamily="34" charset="0"/>
              </a:rPr>
              <a:t>– </a:t>
            </a:r>
            <a:r>
              <a:rPr lang="en-US" altLang="en-US" sz="2000" dirty="0">
                <a:latin typeface="Arial" panose="020B0604020202020204" pitchFamily="34" charset="0"/>
                <a:cs typeface="Arial" panose="020B0604020202020204" pitchFamily="34" charset="0"/>
              </a:rPr>
              <a:t>No support for sign language.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b="1" dirty="0">
                <a:latin typeface="Times New Roman" panose="02020603050405020304" pitchFamily="18" charset="0"/>
                <a:cs typeface="Times New Roman" panose="02020603050405020304" pitchFamily="18" charset="0"/>
              </a:rPr>
              <a:t>Avatar Apps </a:t>
            </a:r>
            <a:r>
              <a:rPr kumimoji="0" lang="en-US" altLang="en-US" sz="2000" b="0" i="0" u="none" strike="noStrike" cap="none" normalizeH="0" baseline="0" dirty="0">
                <a:ln>
                  <a:noFill/>
                </a:ln>
                <a:solidFill>
                  <a:schemeClr val="tx1"/>
                </a:solidFill>
                <a:effectLst/>
                <a:latin typeface="Arial" panose="020B0604020202020204" pitchFamily="34" charset="0"/>
              </a:rPr>
              <a:t>– Basic signs, lack realism.</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b="1" dirty="0">
                <a:latin typeface="Times New Roman" panose="02020603050405020304" pitchFamily="18" charset="0"/>
                <a:cs typeface="Times New Roman" panose="02020603050405020304" pitchFamily="18" charset="0"/>
              </a:rPr>
              <a:t>Gesture Recognition</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Limited accuracy and vocabulary.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b="1" dirty="0">
                <a:latin typeface="Times New Roman" panose="02020603050405020304" pitchFamily="18" charset="0"/>
                <a:cs typeface="Times New Roman" panose="02020603050405020304" pitchFamily="18" charset="0"/>
              </a:rPr>
              <a:t>One-Way Systems </a:t>
            </a:r>
            <a:r>
              <a:rPr kumimoji="0" lang="en-US" altLang="en-US" sz="2000" b="0" i="0" u="none" strike="noStrike" cap="none" normalizeH="0" baseline="0" dirty="0">
                <a:ln>
                  <a:noFill/>
                </a:ln>
                <a:solidFill>
                  <a:schemeClr val="tx1"/>
                </a:solidFill>
                <a:effectLst/>
                <a:latin typeface="Arial" panose="020B0604020202020204" pitchFamily="34" charset="0"/>
              </a:rPr>
              <a:t>– Only speech-to-sign or sign-to-text.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B07012-5381-6271-30E4-5221CD978AF0}"/>
              </a:ext>
            </a:extLst>
          </p:cNvPr>
          <p:cNvSpPr txBox="1"/>
          <p:nvPr/>
        </p:nvSpPr>
        <p:spPr>
          <a:xfrm>
            <a:off x="793790" y="2384998"/>
            <a:ext cx="13022571" cy="5755422"/>
          </a:xfrm>
          <a:prstGeom prst="rect">
            <a:avLst/>
          </a:prstGeom>
          <a:noFill/>
        </p:spPr>
        <p:txBody>
          <a:bodyPr wrap="square">
            <a:spAutoFit/>
          </a:bodyPr>
          <a:lstStyle/>
          <a:p>
            <a:pPr>
              <a:buNone/>
            </a:pPr>
            <a:r>
              <a:rPr lang="en-US" sz="2000" dirty="0"/>
              <a:t>The proposed system enables real-time, bidirectional communication between deaf and hearing individuals by combining AI technologies. It has two main modules:</a:t>
            </a:r>
          </a:p>
          <a:p>
            <a:pPr>
              <a:buNone/>
            </a:pPr>
            <a:endParaRPr lang="en-US" sz="2000" dirty="0"/>
          </a:p>
          <a:p>
            <a:pPr marL="342900" indent="-342900" algn="just">
              <a:lnSpc>
                <a:spcPct val="150000"/>
              </a:lnSpc>
              <a:buFont typeface="+mj-lt"/>
              <a:buAutoNum type="alphaLcParenR"/>
            </a:pPr>
            <a:r>
              <a:rPr lang="en-US" sz="2000" b="1" dirty="0"/>
              <a:t>Speech/Audio to Sign Language Video</a:t>
            </a:r>
            <a:endParaRPr lang="en-US" sz="2000" dirty="0"/>
          </a:p>
          <a:p>
            <a:pPr marL="800100" lvl="1" indent="-342900" algn="just">
              <a:lnSpc>
                <a:spcPct val="150000"/>
              </a:lnSpc>
              <a:buFont typeface="+mj-lt"/>
              <a:buAutoNum type="alphaLcParenR"/>
            </a:pPr>
            <a:r>
              <a:rPr lang="en-US" sz="2000" b="1" dirty="0"/>
              <a:t>Speech Recognition</a:t>
            </a:r>
            <a:r>
              <a:rPr lang="en-US" sz="2000" dirty="0"/>
              <a:t> converts spoken input to text using ASR (Automatic Speech Recognition).</a:t>
            </a:r>
          </a:p>
          <a:p>
            <a:pPr marL="800100" lvl="1" indent="-342900" algn="just">
              <a:lnSpc>
                <a:spcPct val="150000"/>
              </a:lnSpc>
              <a:buFont typeface="+mj-lt"/>
              <a:buAutoNum type="alphaLcParenR"/>
            </a:pPr>
            <a:r>
              <a:rPr lang="en-US" sz="2000" b="1" dirty="0"/>
              <a:t>NLP Processing</a:t>
            </a:r>
            <a:r>
              <a:rPr lang="en-US" sz="2000" dirty="0"/>
              <a:t> translates English text into ASL gloss.</a:t>
            </a:r>
          </a:p>
          <a:p>
            <a:pPr marL="800100" lvl="1" indent="-342900" algn="just">
              <a:lnSpc>
                <a:spcPct val="150000"/>
              </a:lnSpc>
              <a:buFont typeface="+mj-lt"/>
              <a:buAutoNum type="alphaLcParenR"/>
            </a:pPr>
            <a:r>
              <a:rPr lang="en-US" sz="2000" b="1" dirty="0"/>
              <a:t>Sign Video Generation</a:t>
            </a:r>
            <a:r>
              <a:rPr lang="en-US" sz="2000" dirty="0"/>
              <a:t> uses a 3D avatar animated via </a:t>
            </a:r>
            <a:r>
              <a:rPr lang="en-US" sz="2000" dirty="0" err="1"/>
              <a:t>DWpose</a:t>
            </a:r>
            <a:r>
              <a:rPr lang="en-US" sz="2000" dirty="0"/>
              <a:t> for realistic sign representation.</a:t>
            </a:r>
          </a:p>
          <a:p>
            <a:pPr lvl="1"/>
            <a:endParaRPr lang="en-US" sz="2000" dirty="0"/>
          </a:p>
          <a:p>
            <a:pPr marL="342900" indent="-342900">
              <a:lnSpc>
                <a:spcPct val="150000"/>
              </a:lnSpc>
              <a:buFont typeface="+mj-lt"/>
              <a:buAutoNum type="alphaLcParenR"/>
            </a:pPr>
            <a:r>
              <a:rPr lang="en-US" sz="2000" b="1" dirty="0"/>
              <a:t>Sign Language Video to Text</a:t>
            </a:r>
            <a:endParaRPr lang="en-US" sz="2000" dirty="0"/>
          </a:p>
          <a:p>
            <a:pPr marL="800100" lvl="1" indent="-342900">
              <a:lnSpc>
                <a:spcPct val="150000"/>
              </a:lnSpc>
              <a:buFont typeface="+mj-lt"/>
              <a:buAutoNum type="alphaLcParenR"/>
            </a:pPr>
            <a:r>
              <a:rPr lang="en-US" sz="2000" b="1" dirty="0"/>
              <a:t>Gesture Detection</a:t>
            </a:r>
            <a:r>
              <a:rPr lang="en-US" sz="2000" dirty="0"/>
              <a:t> uses a YOLO-based model trained on WLASL/MS-ASL datasets to recognize hand gestures in real time.</a:t>
            </a:r>
          </a:p>
          <a:p>
            <a:pPr marL="800100" lvl="1" indent="-342900">
              <a:lnSpc>
                <a:spcPct val="150000"/>
              </a:lnSpc>
              <a:buFont typeface="+mj-lt"/>
              <a:buAutoNum type="alphaLcParenR"/>
            </a:pPr>
            <a:r>
              <a:rPr lang="en-US" sz="2000" b="1" dirty="0"/>
              <a:t>Pose Estimation</a:t>
            </a:r>
            <a:r>
              <a:rPr lang="en-US" sz="2000" dirty="0"/>
              <a:t> (</a:t>
            </a:r>
            <a:r>
              <a:rPr lang="en-US" sz="2000" dirty="0" err="1"/>
              <a:t>DWpose</a:t>
            </a:r>
            <a:r>
              <a:rPr lang="en-US" sz="2000" dirty="0"/>
              <a:t>, </a:t>
            </a:r>
            <a:r>
              <a:rPr lang="en-US" sz="2000" dirty="0" err="1"/>
              <a:t>MediaPipe</a:t>
            </a:r>
            <a:r>
              <a:rPr lang="en-US" sz="2000" dirty="0"/>
              <a:t>) improves accuracy and tracks hand/body movements.</a:t>
            </a:r>
          </a:p>
          <a:p>
            <a:pPr marL="800100" lvl="1" indent="-342900">
              <a:lnSpc>
                <a:spcPct val="150000"/>
              </a:lnSpc>
              <a:buFont typeface="+mj-lt"/>
              <a:buAutoNum type="alphaLcParenR"/>
            </a:pPr>
            <a:r>
              <a:rPr lang="en-US" sz="2000" dirty="0"/>
              <a:t>Recognized signs are converted to </a:t>
            </a:r>
            <a:r>
              <a:rPr lang="en-US" sz="2000" b="1" dirty="0"/>
              <a:t>text</a:t>
            </a:r>
            <a:r>
              <a:rPr lang="en-US" sz="2000" dirty="0"/>
              <a:t>, enabling hearing users to understand.</a:t>
            </a:r>
          </a:p>
          <a:p>
            <a:endParaRPr lang="en-US" sz="2000" dirty="0"/>
          </a:p>
        </p:txBody>
      </p:sp>
      <p:sp>
        <p:nvSpPr>
          <p:cNvPr id="4" name="Text 0">
            <a:extLst>
              <a:ext uri="{FF2B5EF4-FFF2-40B4-BE49-F238E27FC236}">
                <a16:creationId xmlns:a16="http://schemas.microsoft.com/office/drawing/2014/main" id="{117DAA7D-4D8F-74E9-13D8-3E6CD26F8CDE}"/>
              </a:ext>
            </a:extLst>
          </p:cNvPr>
          <p:cNvSpPr/>
          <p:nvPr/>
        </p:nvSpPr>
        <p:spPr>
          <a:xfrm>
            <a:off x="793790" y="1355045"/>
            <a:ext cx="12235339" cy="708779"/>
          </a:xfrm>
          <a:prstGeom prst="rect">
            <a:avLst/>
          </a:prstGeom>
          <a:noFill/>
          <a:ln/>
        </p:spPr>
        <p:txBody>
          <a:bodyPr wrap="none" lIns="0" tIns="0" rIns="0" bIns="0" rtlCol="0" anchor="t"/>
          <a:lstStyle/>
          <a:p>
            <a:pPr>
              <a:lnSpc>
                <a:spcPts val="5550"/>
              </a:lnSpc>
            </a:pPr>
            <a:r>
              <a:rPr lang="en-US" sz="4450" dirty="0">
                <a:solidFill>
                  <a:srgbClr val="201B18"/>
                </a:solidFill>
                <a:latin typeface="Platypi Medium" pitchFamily="34" charset="0"/>
                <a:cs typeface="Platypi Medium" pitchFamily="34" charset="-120"/>
              </a:rPr>
              <a:t>Proposed System</a:t>
            </a:r>
          </a:p>
          <a:p>
            <a:pPr>
              <a:lnSpc>
                <a:spcPts val="5550"/>
              </a:lnSpc>
            </a:pPr>
            <a:endParaRPr lang="en-US" sz="4450" dirty="0">
              <a:solidFill>
                <a:srgbClr val="201B18"/>
              </a:solidFill>
              <a:latin typeface="Platypi Medium" pitchFamily="34" charset="0"/>
              <a:cs typeface="Platypi Medium" pitchFamily="34" charset="-120"/>
            </a:endParaRPr>
          </a:p>
        </p:txBody>
      </p:sp>
      <p:sp>
        <p:nvSpPr>
          <p:cNvPr id="2" name="Rectangle 1">
            <a:extLst>
              <a:ext uri="{FF2B5EF4-FFF2-40B4-BE49-F238E27FC236}">
                <a16:creationId xmlns:a16="http://schemas.microsoft.com/office/drawing/2014/main" id="{6571EC4D-A5FD-68D4-631F-1715A829CF85}"/>
              </a:ext>
            </a:extLst>
          </p:cNvPr>
          <p:cNvSpPr/>
          <p:nvPr/>
        </p:nvSpPr>
        <p:spPr>
          <a:xfrm>
            <a:off x="12545122" y="7705493"/>
            <a:ext cx="2007219" cy="52410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Tree>
    <p:extLst>
      <p:ext uri="{BB962C8B-B14F-4D97-AF65-F5344CB8AC3E}">
        <p14:creationId xmlns:p14="http://schemas.microsoft.com/office/powerpoint/2010/main" val="180350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CBC56C1-AD22-5B77-550E-F8DB70E9F597}"/>
              </a:ext>
            </a:extLst>
          </p:cNvPr>
          <p:cNvSpPr>
            <a:spLocks noChangeArrowheads="1"/>
          </p:cNvSpPr>
          <p:nvPr/>
        </p:nvSpPr>
        <p:spPr bwMode="auto">
          <a:xfrm>
            <a:off x="515010" y="3325096"/>
            <a:ext cx="856413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Operating System:  </a:t>
            </a:r>
            <a:r>
              <a:rPr kumimoji="0" lang="en-US" altLang="en-US" sz="2000" b="0" i="0" u="none" strike="noStrike" cap="none" normalizeH="0" baseline="0" dirty="0">
                <a:ln>
                  <a:noFill/>
                </a:ln>
                <a:solidFill>
                  <a:schemeClr val="tx1"/>
                </a:solidFill>
                <a:effectLst/>
                <a:latin typeface="Arial" panose="020B0604020202020204" pitchFamily="34" charset="0"/>
              </a:rPr>
              <a:t>Windows 10 / 11 or Ubuntu (Linux)</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Programming Language:   </a:t>
            </a:r>
            <a:r>
              <a:rPr kumimoji="0" lang="en-US" altLang="en-US" sz="2000" b="0" i="0" u="none" strike="noStrike" cap="none" normalizeH="0" baseline="0" dirty="0">
                <a:ln>
                  <a:noFill/>
                </a:ln>
                <a:solidFill>
                  <a:schemeClr val="tx1"/>
                </a:solidFill>
                <a:effectLst/>
                <a:latin typeface="Arial" panose="020B0604020202020204" pitchFamily="34" charset="0"/>
              </a:rPr>
              <a:t>Python 3.7 or above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Libraries &amp; Frameworks: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OpenCV – Video processing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MediaPipe</a:t>
            </a:r>
            <a:r>
              <a:rPr kumimoji="0" lang="en-US" altLang="en-US" sz="2000" b="0" i="0" u="none" strike="noStrike" cap="none" normalizeH="0" baseline="0" dirty="0">
                <a:ln>
                  <a:noFill/>
                </a:ln>
                <a:solidFill>
                  <a:schemeClr val="tx1"/>
                </a:solidFill>
                <a:effectLst/>
                <a:latin typeface="Arial" panose="020B0604020202020204" pitchFamily="34" charset="0"/>
              </a:rPr>
              <a:t> / </a:t>
            </a:r>
            <a:r>
              <a:rPr kumimoji="0" lang="en-US" altLang="en-US" sz="2000" b="0" i="0" u="none" strike="noStrike" cap="none" normalizeH="0" baseline="0" dirty="0" err="1">
                <a:ln>
                  <a:noFill/>
                </a:ln>
                <a:solidFill>
                  <a:schemeClr val="tx1"/>
                </a:solidFill>
                <a:effectLst/>
                <a:latin typeface="Arial" panose="020B0604020202020204" pitchFamily="34" charset="0"/>
              </a:rPr>
              <a:t>DWpose</a:t>
            </a:r>
            <a:r>
              <a:rPr kumimoji="0" lang="en-US" altLang="en-US" sz="2000" b="0" i="0" u="none" strike="noStrike" cap="none" normalizeH="0" baseline="0" dirty="0">
                <a:ln>
                  <a:noFill/>
                </a:ln>
                <a:solidFill>
                  <a:schemeClr val="tx1"/>
                </a:solidFill>
                <a:effectLst/>
                <a:latin typeface="Arial" panose="020B0604020202020204" pitchFamily="34" charset="0"/>
              </a:rPr>
              <a:t> – Pose estimation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YOLO – Gesture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TensorFlow or </a:t>
            </a:r>
            <a:r>
              <a:rPr kumimoji="0" lang="en-US" altLang="en-US" sz="2000" b="0" i="0" u="none" strike="noStrike" cap="none" normalizeH="0" baseline="0" dirty="0" err="1">
                <a:ln>
                  <a:noFill/>
                </a:ln>
                <a:solidFill>
                  <a:schemeClr val="tx1"/>
                </a:solidFill>
                <a:effectLst/>
                <a:latin typeface="Arial" panose="020B0604020202020204" pitchFamily="34" charset="0"/>
              </a:rPr>
              <a:t>PyTorch</a:t>
            </a:r>
            <a:r>
              <a:rPr kumimoji="0" lang="en-US" altLang="en-US" sz="2000" b="0" i="0" u="none" strike="noStrike" cap="none" normalizeH="0" baseline="0" dirty="0">
                <a:ln>
                  <a:noFill/>
                </a:ln>
                <a:solidFill>
                  <a:schemeClr val="tx1"/>
                </a:solidFill>
                <a:effectLst/>
                <a:latin typeface="Arial" panose="020B0604020202020204" pitchFamily="34" charset="0"/>
              </a:rPr>
              <a:t> – Deep learning models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SpeechRecognition</a:t>
            </a:r>
            <a:r>
              <a:rPr kumimoji="0" lang="en-US" altLang="en-US" sz="2000" b="0" i="0" u="none" strike="noStrike" cap="none" normalizeH="0" baseline="0" dirty="0">
                <a:ln>
                  <a:noFill/>
                </a:ln>
                <a:solidFill>
                  <a:schemeClr val="tx1"/>
                </a:solidFill>
                <a:effectLst/>
                <a:latin typeface="Arial" panose="020B0604020202020204" pitchFamily="34" charset="0"/>
              </a:rPr>
              <a:t> or Whisper – Speech-to-text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NLTK / </a:t>
            </a:r>
            <a:r>
              <a:rPr kumimoji="0" lang="en-US" altLang="en-US" sz="2000" b="0" i="0" u="none" strike="noStrike" cap="none" normalizeH="0" baseline="0" dirty="0" err="1">
                <a:ln>
                  <a:noFill/>
                </a:ln>
                <a:solidFill>
                  <a:schemeClr val="tx1"/>
                </a:solidFill>
                <a:effectLst/>
                <a:latin typeface="Arial" panose="020B0604020202020204" pitchFamily="34" charset="0"/>
              </a:rPr>
              <a:t>SpaCy</a:t>
            </a:r>
            <a:r>
              <a:rPr kumimoji="0" lang="en-US" altLang="en-US" sz="2000" b="0" i="0" u="none" strike="noStrike" cap="none" normalizeH="0" baseline="0" dirty="0">
                <a:ln>
                  <a:noFill/>
                </a:ln>
                <a:solidFill>
                  <a:schemeClr val="tx1"/>
                </a:solidFill>
                <a:effectLst/>
                <a:latin typeface="Arial" panose="020B0604020202020204" pitchFamily="34" charset="0"/>
              </a:rPr>
              <a:t> – NLP for ASL gloss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Flask / </a:t>
            </a:r>
            <a:r>
              <a:rPr kumimoji="0" lang="en-US" altLang="en-US" sz="2000" b="0" i="0" u="none" strike="noStrike" cap="none" normalizeH="0" baseline="0" dirty="0" err="1">
                <a:ln>
                  <a:noFill/>
                </a:ln>
                <a:solidFill>
                  <a:schemeClr val="tx1"/>
                </a:solidFill>
                <a:effectLst/>
                <a:latin typeface="Arial" panose="020B0604020202020204" pitchFamily="34" charset="0"/>
              </a:rPr>
              <a:t>FastAPI</a:t>
            </a:r>
            <a:r>
              <a:rPr kumimoji="0" lang="en-US" altLang="en-US" sz="2000" b="0" i="0" u="none" strike="noStrike" cap="none" normalizeH="0" baseline="0" dirty="0">
                <a:ln>
                  <a:noFill/>
                </a:ln>
                <a:solidFill>
                  <a:schemeClr val="tx1"/>
                </a:solidFill>
                <a:effectLst/>
                <a:latin typeface="Arial" panose="020B0604020202020204" pitchFamily="34" charset="0"/>
              </a:rPr>
              <a:t> – Backend APIs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Tools: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LabelImg</a:t>
            </a:r>
            <a:r>
              <a:rPr kumimoji="0" lang="en-US" altLang="en-US" sz="2000" b="0" i="0" u="none" strike="noStrike" cap="none" normalizeH="0" baseline="0" dirty="0">
                <a:ln>
                  <a:noFill/>
                </a:ln>
                <a:solidFill>
                  <a:schemeClr val="tx1"/>
                </a:solidFill>
                <a:effectLst/>
                <a:latin typeface="Arial" panose="020B0604020202020204" pitchFamily="34" charset="0"/>
              </a:rPr>
              <a:t> – Dataset annotation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VS Code / </a:t>
            </a:r>
            <a:r>
              <a:rPr kumimoji="0" lang="en-US" altLang="en-US" sz="2000" b="0" i="0" u="none" strike="noStrike" cap="none" normalizeH="0" baseline="0" dirty="0" err="1">
                <a:ln>
                  <a:noFill/>
                </a:ln>
                <a:solidFill>
                  <a:schemeClr val="tx1"/>
                </a:solidFill>
                <a:effectLst/>
                <a:latin typeface="Arial" panose="020B0604020202020204" pitchFamily="34" charset="0"/>
              </a:rPr>
              <a:t>Jupyter</a:t>
            </a:r>
            <a:r>
              <a:rPr kumimoji="0" lang="en-US" altLang="en-US" sz="2000" b="0" i="0" u="none" strike="noStrike" cap="none" normalizeH="0" baseline="0" dirty="0">
                <a:ln>
                  <a:noFill/>
                </a:ln>
                <a:solidFill>
                  <a:schemeClr val="tx1"/>
                </a:solidFill>
                <a:effectLst/>
                <a:latin typeface="Arial" panose="020B0604020202020204" pitchFamily="34" charset="0"/>
              </a:rPr>
              <a:t> Notebook – Code development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79836790-0EE1-960F-4AD0-DA7BFE99114B}"/>
              </a:ext>
            </a:extLst>
          </p:cNvPr>
          <p:cNvSpPr txBox="1"/>
          <p:nvPr/>
        </p:nvSpPr>
        <p:spPr>
          <a:xfrm>
            <a:off x="2832409" y="283734"/>
            <a:ext cx="7315200" cy="681469"/>
          </a:xfrm>
          <a:prstGeom prst="rect">
            <a:avLst/>
          </a:prstGeom>
          <a:noFill/>
        </p:spPr>
        <p:txBody>
          <a:bodyPr wrap="square">
            <a:spAutoFit/>
          </a:bodyPr>
          <a:lstStyle/>
          <a:p>
            <a:pPr>
              <a:lnSpc>
                <a:spcPts val="5550"/>
              </a:lnSpc>
            </a:pPr>
            <a:r>
              <a:rPr lang="en-US" dirty="0">
                <a:solidFill>
                  <a:srgbClr val="201B18"/>
                </a:solidFill>
                <a:latin typeface="Platypi Medium" pitchFamily="34" charset="0"/>
                <a:cs typeface="Platypi Medium" pitchFamily="34" charset="-120"/>
              </a:rPr>
              <a:t> </a:t>
            </a:r>
            <a:endParaRPr lang="en-US" sz="1800" dirty="0">
              <a:solidFill>
                <a:srgbClr val="201B18"/>
              </a:solidFill>
              <a:latin typeface="Platypi Medium" pitchFamily="34" charset="0"/>
              <a:cs typeface="Platypi Medium" pitchFamily="34" charset="-120"/>
            </a:endParaRPr>
          </a:p>
        </p:txBody>
      </p:sp>
      <p:sp>
        <p:nvSpPr>
          <p:cNvPr id="6" name="Text 0">
            <a:extLst>
              <a:ext uri="{FF2B5EF4-FFF2-40B4-BE49-F238E27FC236}">
                <a16:creationId xmlns:a16="http://schemas.microsoft.com/office/drawing/2014/main" id="{F65A6B78-4622-8A94-6984-4BEC7BE0A87D}"/>
              </a:ext>
            </a:extLst>
          </p:cNvPr>
          <p:cNvSpPr/>
          <p:nvPr/>
        </p:nvSpPr>
        <p:spPr>
          <a:xfrm>
            <a:off x="515010" y="2409282"/>
            <a:ext cx="12235339" cy="708779"/>
          </a:xfrm>
          <a:prstGeom prst="rect">
            <a:avLst/>
          </a:prstGeom>
          <a:noFill/>
          <a:ln/>
        </p:spPr>
        <p:txBody>
          <a:bodyPr wrap="none" lIns="0" tIns="0" rIns="0" bIns="0" rtlCol="0" anchor="t"/>
          <a:lstStyle/>
          <a:p>
            <a:pPr>
              <a:lnSpc>
                <a:spcPts val="5550"/>
              </a:lnSpc>
            </a:pPr>
            <a:r>
              <a:rPr lang="en-US" sz="4450" dirty="0">
                <a:solidFill>
                  <a:srgbClr val="201B18"/>
                </a:solidFill>
                <a:latin typeface="Platypi Medium" pitchFamily="34" charset="0"/>
                <a:cs typeface="Platypi Medium" pitchFamily="34" charset="-120"/>
              </a:rPr>
              <a:t>Software Requirements</a:t>
            </a:r>
          </a:p>
          <a:p>
            <a:pPr>
              <a:lnSpc>
                <a:spcPts val="5550"/>
              </a:lnSpc>
            </a:pPr>
            <a:endParaRPr lang="en-US" sz="4450" dirty="0">
              <a:solidFill>
                <a:srgbClr val="201B18"/>
              </a:solidFill>
              <a:latin typeface="Platypi Medium" pitchFamily="34" charset="0"/>
              <a:cs typeface="Platypi Medium" pitchFamily="34" charset="-120"/>
            </a:endParaRPr>
          </a:p>
        </p:txBody>
      </p:sp>
      <p:pic>
        <p:nvPicPr>
          <p:cNvPr id="7" name="Image 0" descr="preencoded.png">
            <a:extLst>
              <a:ext uri="{FF2B5EF4-FFF2-40B4-BE49-F238E27FC236}">
                <a16:creationId xmlns:a16="http://schemas.microsoft.com/office/drawing/2014/main" id="{6D29EA8E-BDEF-82EE-5A57-88469103143C}"/>
              </a:ext>
            </a:extLst>
          </p:cNvPr>
          <p:cNvPicPr>
            <a:picLocks noChangeAspect="1"/>
          </p:cNvPicPr>
          <p:nvPr/>
        </p:nvPicPr>
        <p:blipFill>
          <a:blip r:embed="rId2"/>
          <a:stretch>
            <a:fillRect/>
          </a:stretch>
        </p:blipFill>
        <p:spPr>
          <a:xfrm>
            <a:off x="0" y="0"/>
            <a:ext cx="14630400" cy="2007220"/>
          </a:xfrm>
          <a:prstGeom prst="rect">
            <a:avLst/>
          </a:prstGeom>
        </p:spPr>
      </p:pic>
      <p:pic>
        <p:nvPicPr>
          <p:cNvPr id="9" name="Picture 8">
            <a:extLst>
              <a:ext uri="{FF2B5EF4-FFF2-40B4-BE49-F238E27FC236}">
                <a16:creationId xmlns:a16="http://schemas.microsoft.com/office/drawing/2014/main" id="{C48BF163-3FDF-7DE7-4039-475016E2457D}"/>
              </a:ext>
            </a:extLst>
          </p:cNvPr>
          <p:cNvPicPr>
            <a:picLocks noChangeAspect="1"/>
          </p:cNvPicPr>
          <p:nvPr/>
        </p:nvPicPr>
        <p:blipFill>
          <a:blip r:embed="rId3"/>
          <a:stretch>
            <a:fillRect/>
          </a:stretch>
        </p:blipFill>
        <p:spPr>
          <a:xfrm>
            <a:off x="12029712" y="7398808"/>
            <a:ext cx="2600688" cy="752580"/>
          </a:xfrm>
          <a:prstGeom prst="rect">
            <a:avLst/>
          </a:prstGeom>
        </p:spPr>
      </p:pic>
    </p:spTree>
    <p:extLst>
      <p:ext uri="{BB962C8B-B14F-4D97-AF65-F5344CB8AC3E}">
        <p14:creationId xmlns:p14="http://schemas.microsoft.com/office/powerpoint/2010/main" val="122523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98AEF0-B567-E8BC-8C66-34A77B735759}"/>
              </a:ext>
            </a:extLst>
          </p:cNvPr>
          <p:cNvSpPr>
            <a:spLocks noChangeArrowheads="1"/>
          </p:cNvSpPr>
          <p:nvPr/>
        </p:nvSpPr>
        <p:spPr bwMode="auto">
          <a:xfrm>
            <a:off x="793790" y="2593912"/>
            <a:ext cx="12612030" cy="3671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Webcam</a:t>
            </a:r>
            <a:r>
              <a:rPr kumimoji="0" lang="en-US" altLang="en-US" sz="2400" b="0" i="0" u="none" strike="noStrike" cap="none" normalizeH="0" baseline="0" dirty="0">
                <a:ln>
                  <a:noFill/>
                </a:ln>
                <a:solidFill>
                  <a:schemeClr val="tx1"/>
                </a:solidFill>
                <a:effectLst/>
                <a:latin typeface="Arial" panose="020B0604020202020204" pitchFamily="34" charset="0"/>
              </a:rPr>
              <a:t> – For capturing sign gestures.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Microphone</a:t>
            </a:r>
            <a:r>
              <a:rPr kumimoji="0" lang="en-US" altLang="en-US" sz="2400" b="0" i="0" u="none" strike="noStrike" cap="none" normalizeH="0" baseline="0" dirty="0">
                <a:ln>
                  <a:noFill/>
                </a:ln>
                <a:solidFill>
                  <a:schemeClr val="tx1"/>
                </a:solidFill>
                <a:effectLst/>
                <a:latin typeface="Arial" panose="020B0604020202020204" pitchFamily="34" charset="0"/>
              </a:rPr>
              <a:t> – To input spoken language.</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GPU-enabled PC/Laptop</a:t>
            </a:r>
            <a:r>
              <a:rPr kumimoji="0" lang="en-US" altLang="en-US" sz="2400" b="0" i="0" u="none" strike="noStrike" cap="none" normalizeH="0" baseline="0" dirty="0">
                <a:ln>
                  <a:noFill/>
                </a:ln>
                <a:solidFill>
                  <a:schemeClr val="tx1"/>
                </a:solidFill>
                <a:effectLst/>
                <a:latin typeface="Arial" panose="020B0604020202020204" pitchFamily="34" charset="0"/>
              </a:rPr>
              <a:t> – To run AI models smoothly (e.g., NVIDIA GPU).</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8 GB RAM (minimum)</a:t>
            </a:r>
            <a:r>
              <a:rPr kumimoji="0" lang="en-US" altLang="en-US" sz="2400" b="0" i="0" u="none" strike="noStrike" cap="none" normalizeH="0" baseline="0" dirty="0">
                <a:ln>
                  <a:noFill/>
                </a:ln>
                <a:solidFill>
                  <a:schemeClr val="tx1"/>
                </a:solidFill>
                <a:effectLst/>
                <a:latin typeface="Arial" panose="020B0604020202020204" pitchFamily="34" charset="0"/>
              </a:rPr>
              <a:t> – For handling real-time processing.</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i5 Processor or higher</a:t>
            </a:r>
            <a:r>
              <a:rPr kumimoji="0" lang="en-US" altLang="en-US" sz="2400" b="0" i="0" u="none" strike="noStrike" cap="none" normalizeH="0" baseline="0" dirty="0">
                <a:ln>
                  <a:noFill/>
                </a:ln>
                <a:solidFill>
                  <a:schemeClr val="tx1"/>
                </a:solidFill>
                <a:effectLst/>
                <a:latin typeface="Arial" panose="020B0604020202020204" pitchFamily="34" charset="0"/>
              </a:rPr>
              <a:t> – For efficient computation.</a:t>
            </a:r>
          </a:p>
        </p:txBody>
      </p:sp>
      <p:sp>
        <p:nvSpPr>
          <p:cNvPr id="5" name="Text 0">
            <a:extLst>
              <a:ext uri="{FF2B5EF4-FFF2-40B4-BE49-F238E27FC236}">
                <a16:creationId xmlns:a16="http://schemas.microsoft.com/office/drawing/2014/main" id="{119ABFFD-3768-649A-1089-C0C0352F788E}"/>
              </a:ext>
            </a:extLst>
          </p:cNvPr>
          <p:cNvSpPr/>
          <p:nvPr/>
        </p:nvSpPr>
        <p:spPr>
          <a:xfrm>
            <a:off x="793790" y="1355045"/>
            <a:ext cx="12235339" cy="708779"/>
          </a:xfrm>
          <a:prstGeom prst="rect">
            <a:avLst/>
          </a:prstGeom>
          <a:noFill/>
          <a:ln/>
        </p:spPr>
        <p:txBody>
          <a:bodyPr wrap="none" lIns="0" tIns="0" rIns="0" bIns="0" rtlCol="0" anchor="t"/>
          <a:lstStyle/>
          <a:p>
            <a:pPr>
              <a:lnSpc>
                <a:spcPts val="5550"/>
              </a:lnSpc>
            </a:pPr>
            <a:r>
              <a:rPr lang="en-US" sz="4450" dirty="0">
                <a:solidFill>
                  <a:srgbClr val="201B18"/>
                </a:solidFill>
                <a:latin typeface="Platypi Medium" pitchFamily="34" charset="0"/>
                <a:cs typeface="Platypi Medium" pitchFamily="34" charset="-120"/>
              </a:rPr>
              <a:t>Hardware Requirements</a:t>
            </a:r>
          </a:p>
          <a:p>
            <a:pPr>
              <a:lnSpc>
                <a:spcPts val="5550"/>
              </a:lnSpc>
            </a:pPr>
            <a:endParaRPr lang="en-US" sz="4450" dirty="0">
              <a:solidFill>
                <a:srgbClr val="201B18"/>
              </a:solidFill>
              <a:latin typeface="Platypi Medium" pitchFamily="34" charset="0"/>
              <a:cs typeface="Platypi Medium" pitchFamily="34" charset="-120"/>
            </a:endParaRPr>
          </a:p>
        </p:txBody>
      </p:sp>
      <p:sp>
        <p:nvSpPr>
          <p:cNvPr id="2" name="Rectangle 1">
            <a:extLst>
              <a:ext uri="{FF2B5EF4-FFF2-40B4-BE49-F238E27FC236}">
                <a16:creationId xmlns:a16="http://schemas.microsoft.com/office/drawing/2014/main" id="{B8B24496-7AD9-2458-B2FC-6918E5D3F132}"/>
              </a:ext>
            </a:extLst>
          </p:cNvPr>
          <p:cNvSpPr/>
          <p:nvPr/>
        </p:nvSpPr>
        <p:spPr>
          <a:xfrm>
            <a:off x="12545122" y="7705493"/>
            <a:ext cx="2007219" cy="52410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Tree>
    <p:extLst>
      <p:ext uri="{BB962C8B-B14F-4D97-AF65-F5344CB8AC3E}">
        <p14:creationId xmlns:p14="http://schemas.microsoft.com/office/powerpoint/2010/main" val="1317097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0F8EF3-34C6-418B-88DD-822B3AD087C0}"/>
              </a:ext>
            </a:extLst>
          </p:cNvPr>
          <p:cNvSpPr txBox="1"/>
          <p:nvPr/>
        </p:nvSpPr>
        <p:spPr>
          <a:xfrm>
            <a:off x="793790" y="2456591"/>
            <a:ext cx="12398103" cy="3785652"/>
          </a:xfrm>
          <a:prstGeom prst="rect">
            <a:avLst/>
          </a:prstGeom>
          <a:noFill/>
        </p:spPr>
        <p:txBody>
          <a:bodyPr wrap="square">
            <a:spAutoFit/>
          </a:bodyPr>
          <a:lstStyle/>
          <a:p>
            <a:pPr marL="342900" indent="-342900">
              <a:buFont typeface="+mj-lt"/>
              <a:buAutoNum type="alphaLcParenR"/>
            </a:pPr>
            <a:r>
              <a:rPr lang="en-US" sz="2400" b="1" dirty="0"/>
              <a:t>Speech-to-Text Conversion</a:t>
            </a:r>
            <a:endParaRPr lang="en-US" sz="2400" dirty="0"/>
          </a:p>
          <a:p>
            <a:pPr lvl="1"/>
            <a:r>
              <a:rPr lang="en-US" sz="2400" dirty="0"/>
              <a:t>System should convert spoken input into text using ASR.</a:t>
            </a:r>
          </a:p>
          <a:p>
            <a:pPr marL="342900" indent="-342900">
              <a:buFont typeface="+mj-lt"/>
              <a:buAutoNum type="alphaLcParenR"/>
            </a:pPr>
            <a:r>
              <a:rPr lang="en-US" sz="2400" b="1" dirty="0"/>
              <a:t>Sign Gesture Detection</a:t>
            </a:r>
            <a:endParaRPr lang="en-US" sz="2400" dirty="0"/>
          </a:p>
          <a:p>
            <a:pPr lvl="1"/>
            <a:r>
              <a:rPr lang="en-US" sz="2400" dirty="0"/>
              <a:t>System should detect and recognize sign gestures from live webcam input.</a:t>
            </a:r>
          </a:p>
          <a:p>
            <a:pPr marL="342900" indent="-342900">
              <a:buFont typeface="+mj-lt"/>
              <a:buAutoNum type="alphaLcParenR"/>
            </a:pPr>
            <a:r>
              <a:rPr lang="en-US" sz="2400" b="1" dirty="0"/>
              <a:t>Sign-to-Text Translation</a:t>
            </a:r>
            <a:endParaRPr lang="en-US" sz="2400" dirty="0"/>
          </a:p>
          <a:p>
            <a:pPr lvl="1"/>
            <a:r>
              <a:rPr lang="en-US" sz="2400" dirty="0"/>
              <a:t>Detected gestures should be translated into readable English text.</a:t>
            </a:r>
          </a:p>
          <a:p>
            <a:pPr marL="342900" indent="-342900">
              <a:buFont typeface="+mj-lt"/>
              <a:buAutoNum type="alphaLcParenR"/>
            </a:pPr>
            <a:r>
              <a:rPr lang="en-US" sz="2400" b="1" dirty="0"/>
              <a:t>Real-Time Processing</a:t>
            </a:r>
            <a:endParaRPr lang="en-US" sz="2400" dirty="0"/>
          </a:p>
          <a:p>
            <a:pPr lvl="1"/>
            <a:r>
              <a:rPr lang="en-US" sz="2400" dirty="0"/>
              <a:t>All translations and detections should occur in real time with minimal latency.</a:t>
            </a:r>
          </a:p>
          <a:p>
            <a:pPr marL="342900" indent="-342900">
              <a:buFont typeface="+mj-lt"/>
              <a:buAutoNum type="alphaLcParenR"/>
            </a:pPr>
            <a:r>
              <a:rPr lang="en-US" sz="2400" b="1" dirty="0"/>
              <a:t>User Interface</a:t>
            </a:r>
            <a:endParaRPr lang="en-US" sz="2400" dirty="0"/>
          </a:p>
          <a:p>
            <a:pPr lvl="1"/>
            <a:r>
              <a:rPr lang="en-US" sz="2400" dirty="0"/>
              <a:t>System should provide a simple interface for users to input speech or view sign animations.</a:t>
            </a:r>
          </a:p>
        </p:txBody>
      </p:sp>
      <p:sp>
        <p:nvSpPr>
          <p:cNvPr id="5" name="Text 0">
            <a:extLst>
              <a:ext uri="{FF2B5EF4-FFF2-40B4-BE49-F238E27FC236}">
                <a16:creationId xmlns:a16="http://schemas.microsoft.com/office/drawing/2014/main" id="{7E5F4278-3107-317E-E4E9-728FCF33834D}"/>
              </a:ext>
            </a:extLst>
          </p:cNvPr>
          <p:cNvSpPr/>
          <p:nvPr/>
        </p:nvSpPr>
        <p:spPr>
          <a:xfrm>
            <a:off x="793790" y="1355045"/>
            <a:ext cx="12235339"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Functional Requirements</a:t>
            </a:r>
            <a:endParaRPr lang="en-US" sz="4450" dirty="0"/>
          </a:p>
          <a:p>
            <a:pPr>
              <a:lnSpc>
                <a:spcPts val="5550"/>
              </a:lnSpc>
            </a:pPr>
            <a:endParaRPr lang="en-US" sz="4450" dirty="0">
              <a:solidFill>
                <a:srgbClr val="201B18"/>
              </a:solidFill>
              <a:latin typeface="Platypi Medium" pitchFamily="34" charset="0"/>
              <a:cs typeface="Platypi Medium" pitchFamily="34" charset="-120"/>
            </a:endParaRPr>
          </a:p>
        </p:txBody>
      </p:sp>
      <p:pic>
        <p:nvPicPr>
          <p:cNvPr id="7" name="Picture 6">
            <a:extLst>
              <a:ext uri="{FF2B5EF4-FFF2-40B4-BE49-F238E27FC236}">
                <a16:creationId xmlns:a16="http://schemas.microsoft.com/office/drawing/2014/main" id="{3972075C-C2FF-4554-39C8-DA98F59DF648}"/>
              </a:ext>
            </a:extLst>
          </p:cNvPr>
          <p:cNvPicPr>
            <a:picLocks noChangeAspect="1"/>
          </p:cNvPicPr>
          <p:nvPr/>
        </p:nvPicPr>
        <p:blipFill>
          <a:blip r:embed="rId2"/>
          <a:stretch>
            <a:fillRect/>
          </a:stretch>
        </p:blipFill>
        <p:spPr>
          <a:xfrm>
            <a:off x="12029712" y="7477020"/>
            <a:ext cx="2600688" cy="752580"/>
          </a:xfrm>
          <a:prstGeom prst="rect">
            <a:avLst/>
          </a:prstGeom>
        </p:spPr>
      </p:pic>
    </p:spTree>
    <p:extLst>
      <p:ext uri="{BB962C8B-B14F-4D97-AF65-F5344CB8AC3E}">
        <p14:creationId xmlns:p14="http://schemas.microsoft.com/office/powerpoint/2010/main" val="394307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2437243-AB54-4B32-2893-60ECF2B45CC0}"/>
              </a:ext>
            </a:extLst>
          </p:cNvPr>
          <p:cNvSpPr>
            <a:spLocks noChangeArrowheads="1"/>
          </p:cNvSpPr>
          <p:nvPr/>
        </p:nvSpPr>
        <p:spPr bwMode="auto">
          <a:xfrm>
            <a:off x="551985" y="2263940"/>
            <a:ext cx="13526429"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Real-Time Performance</a:t>
            </a:r>
            <a:r>
              <a:rPr kumimoji="0" lang="en-US" altLang="en-US" sz="2400" b="0" i="0" u="none" strike="noStrike" cap="none" normalizeH="0" baseline="0" dirty="0">
                <a:ln>
                  <a:noFill/>
                </a:ln>
                <a:solidFill>
                  <a:schemeClr val="tx1"/>
                </a:solidFill>
                <a:effectLst/>
                <a:latin typeface="Arial" panose="020B0604020202020204" pitchFamily="34" charset="0"/>
              </a:rPr>
              <a:t> – Fast response with minimal delay.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High Accuracy</a:t>
            </a:r>
            <a:r>
              <a:rPr kumimoji="0" lang="en-US" altLang="en-US" sz="2400" b="0" i="0" u="none" strike="noStrike" cap="none" normalizeH="0" baseline="0" dirty="0">
                <a:ln>
                  <a:noFill/>
                </a:ln>
                <a:solidFill>
                  <a:schemeClr val="tx1"/>
                </a:solidFill>
                <a:effectLst/>
                <a:latin typeface="Arial" panose="020B0604020202020204" pitchFamily="34" charset="0"/>
              </a:rPr>
              <a:t> – Reliable speech and sign recognition.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User-Friendly</a:t>
            </a:r>
            <a:r>
              <a:rPr kumimoji="0" lang="en-US" altLang="en-US" sz="2400" b="0" i="0" u="none" strike="noStrike" cap="none" normalizeH="0" baseline="0" dirty="0">
                <a:ln>
                  <a:noFill/>
                </a:ln>
                <a:solidFill>
                  <a:schemeClr val="tx1"/>
                </a:solidFill>
                <a:effectLst/>
                <a:latin typeface="Arial" panose="020B0604020202020204" pitchFamily="34" charset="0"/>
              </a:rPr>
              <a:t> – Simple and intuitive interface.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Scalable</a:t>
            </a:r>
            <a:r>
              <a:rPr kumimoji="0" lang="en-US" altLang="en-US" sz="2400" b="0" i="0" u="none" strike="noStrike" cap="none" normalizeH="0" baseline="0" dirty="0">
                <a:ln>
                  <a:noFill/>
                </a:ln>
                <a:solidFill>
                  <a:schemeClr val="tx1"/>
                </a:solidFill>
                <a:effectLst/>
                <a:latin typeface="Arial" panose="020B0604020202020204" pitchFamily="34" charset="0"/>
              </a:rPr>
              <a:t> – Easy to expand with more features or languages.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Reliable</a:t>
            </a:r>
            <a:r>
              <a:rPr kumimoji="0" lang="en-US" altLang="en-US" sz="2400" b="0" i="0" u="none" strike="noStrike" cap="none" normalizeH="0" baseline="0" dirty="0">
                <a:ln>
                  <a:noFill/>
                </a:ln>
                <a:solidFill>
                  <a:schemeClr val="tx1"/>
                </a:solidFill>
                <a:effectLst/>
                <a:latin typeface="Arial" panose="020B0604020202020204" pitchFamily="34" charset="0"/>
              </a:rPr>
              <a:t> – Stable performance without frequent errors.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Portable</a:t>
            </a:r>
            <a:r>
              <a:rPr kumimoji="0" lang="en-US" altLang="en-US" sz="2400" b="0" i="0" u="none" strike="noStrike" cap="none" normalizeH="0" baseline="0" dirty="0">
                <a:ln>
                  <a:noFill/>
                </a:ln>
                <a:solidFill>
                  <a:schemeClr val="tx1"/>
                </a:solidFill>
                <a:effectLst/>
                <a:latin typeface="Arial" panose="020B0604020202020204" pitchFamily="34" charset="0"/>
              </a:rPr>
              <a:t> – Runs on standard PC/laptop setups.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Maintainable</a:t>
            </a:r>
            <a:r>
              <a:rPr kumimoji="0" lang="en-US" altLang="en-US" sz="2400" b="0" i="0" u="none" strike="noStrike" cap="none" normalizeH="0" baseline="0" dirty="0">
                <a:ln>
                  <a:noFill/>
                </a:ln>
                <a:solidFill>
                  <a:schemeClr val="tx1"/>
                </a:solidFill>
                <a:effectLst/>
                <a:latin typeface="Arial" panose="020B0604020202020204" pitchFamily="34" charset="0"/>
              </a:rPr>
              <a:t> – Easy to update and improve.</a:t>
            </a:r>
          </a:p>
        </p:txBody>
      </p:sp>
      <p:sp>
        <p:nvSpPr>
          <p:cNvPr id="6" name="Text 0">
            <a:extLst>
              <a:ext uri="{FF2B5EF4-FFF2-40B4-BE49-F238E27FC236}">
                <a16:creationId xmlns:a16="http://schemas.microsoft.com/office/drawing/2014/main" id="{F7D1B961-4F37-C096-A2E5-5A9757354439}"/>
              </a:ext>
            </a:extLst>
          </p:cNvPr>
          <p:cNvSpPr/>
          <p:nvPr/>
        </p:nvSpPr>
        <p:spPr>
          <a:xfrm>
            <a:off x="793790" y="1355045"/>
            <a:ext cx="12235339"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Non-Functional Requirements</a:t>
            </a:r>
            <a:endParaRPr lang="en-US" sz="4450" dirty="0"/>
          </a:p>
          <a:p>
            <a:pPr>
              <a:lnSpc>
                <a:spcPts val="5550"/>
              </a:lnSpc>
            </a:pPr>
            <a:endParaRPr lang="en-US" sz="4450" dirty="0">
              <a:solidFill>
                <a:srgbClr val="201B18"/>
              </a:solidFill>
              <a:latin typeface="Platypi Medium" pitchFamily="34" charset="0"/>
              <a:cs typeface="Platypi Medium" pitchFamily="34" charset="-120"/>
            </a:endParaRPr>
          </a:p>
        </p:txBody>
      </p:sp>
      <p:pic>
        <p:nvPicPr>
          <p:cNvPr id="8" name="Picture 7">
            <a:extLst>
              <a:ext uri="{FF2B5EF4-FFF2-40B4-BE49-F238E27FC236}">
                <a16:creationId xmlns:a16="http://schemas.microsoft.com/office/drawing/2014/main" id="{FEDD2CEA-6F8A-72A9-5B7B-D3BEF854F4FE}"/>
              </a:ext>
            </a:extLst>
          </p:cNvPr>
          <p:cNvPicPr>
            <a:picLocks noChangeAspect="1"/>
          </p:cNvPicPr>
          <p:nvPr/>
        </p:nvPicPr>
        <p:blipFill>
          <a:blip r:embed="rId2"/>
          <a:stretch>
            <a:fillRect/>
          </a:stretch>
        </p:blipFill>
        <p:spPr>
          <a:xfrm>
            <a:off x="12029712" y="7477020"/>
            <a:ext cx="2600688" cy="752580"/>
          </a:xfrm>
          <a:prstGeom prst="rect">
            <a:avLst/>
          </a:prstGeom>
        </p:spPr>
      </p:pic>
    </p:spTree>
    <p:extLst>
      <p:ext uri="{BB962C8B-B14F-4D97-AF65-F5344CB8AC3E}">
        <p14:creationId xmlns:p14="http://schemas.microsoft.com/office/powerpoint/2010/main" val="168522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B8521F16-5203-FB6D-5970-DF95A9A7824D}"/>
              </a:ext>
            </a:extLst>
          </p:cNvPr>
          <p:cNvSpPr/>
          <p:nvPr/>
        </p:nvSpPr>
        <p:spPr>
          <a:xfrm>
            <a:off x="793790" y="1355045"/>
            <a:ext cx="12235339"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Methodology :</a:t>
            </a:r>
            <a:endParaRPr lang="en-US" sz="4450" dirty="0">
              <a:solidFill>
                <a:srgbClr val="201B18"/>
              </a:solidFill>
              <a:latin typeface="Platypi Medium" pitchFamily="34" charset="0"/>
              <a:cs typeface="Platypi Medium" pitchFamily="34" charset="-120"/>
            </a:endParaRPr>
          </a:p>
        </p:txBody>
      </p:sp>
      <p:pic>
        <p:nvPicPr>
          <p:cNvPr id="3" name="Picture 2">
            <a:extLst>
              <a:ext uri="{FF2B5EF4-FFF2-40B4-BE49-F238E27FC236}">
                <a16:creationId xmlns:a16="http://schemas.microsoft.com/office/drawing/2014/main" id="{D659EA28-0DCC-42EF-6D32-B63382A3684D}"/>
              </a:ext>
            </a:extLst>
          </p:cNvPr>
          <p:cNvPicPr>
            <a:picLocks noChangeAspect="1"/>
          </p:cNvPicPr>
          <p:nvPr/>
        </p:nvPicPr>
        <p:blipFill>
          <a:blip r:embed="rId2"/>
          <a:stretch>
            <a:fillRect/>
          </a:stretch>
        </p:blipFill>
        <p:spPr>
          <a:xfrm>
            <a:off x="6118937" y="1217438"/>
            <a:ext cx="3805648" cy="5805812"/>
          </a:xfrm>
          <a:prstGeom prst="rect">
            <a:avLst/>
          </a:prstGeom>
        </p:spPr>
      </p:pic>
      <p:sp>
        <p:nvSpPr>
          <p:cNvPr id="4" name="Rectangle 3">
            <a:extLst>
              <a:ext uri="{FF2B5EF4-FFF2-40B4-BE49-F238E27FC236}">
                <a16:creationId xmlns:a16="http://schemas.microsoft.com/office/drawing/2014/main" id="{A10A4444-1B3D-74CB-C7CF-B883E84E68DB}"/>
              </a:ext>
            </a:extLst>
          </p:cNvPr>
          <p:cNvSpPr/>
          <p:nvPr/>
        </p:nvSpPr>
        <p:spPr>
          <a:xfrm>
            <a:off x="6561667" y="4368800"/>
            <a:ext cx="347133" cy="1693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279FBD8-28F9-9E61-4694-2BEA75223DFF}"/>
              </a:ext>
            </a:extLst>
          </p:cNvPr>
          <p:cNvSpPr/>
          <p:nvPr/>
        </p:nvSpPr>
        <p:spPr>
          <a:xfrm>
            <a:off x="6815667" y="5715000"/>
            <a:ext cx="2980266" cy="14458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55468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781</TotalTime>
  <Words>882</Words>
  <Application>Microsoft Office PowerPoint</Application>
  <PresentationFormat>Custom</PresentationFormat>
  <Paragraphs>117</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Times New Roman</vt:lpstr>
      <vt:lpstr>Platypi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Mohd. Shafee</cp:lastModifiedBy>
  <cp:revision>17</cp:revision>
  <dcterms:created xsi:type="dcterms:W3CDTF">2025-04-19T16:57:18Z</dcterms:created>
  <dcterms:modified xsi:type="dcterms:W3CDTF">2025-06-02T15:06:21Z</dcterms:modified>
</cp:coreProperties>
</file>