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75" r:id="rId4"/>
    <p:sldId id="260" r:id="rId5"/>
    <p:sldId id="266" r:id="rId6"/>
    <p:sldId id="264" r:id="rId7"/>
    <p:sldId id="270" r:id="rId8"/>
    <p:sldId id="268" r:id="rId9"/>
    <p:sldId id="267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D8420-CA2A-40A6-9D11-0236CBFEC3A4}" v="462" dt="2024-02-12T08:08:49.854"/>
    <p1510:client id="{EB131622-1F78-4646-98F0-682702566774}" v="15" dt="2024-02-12T07:32:04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70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46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25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29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3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2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0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4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5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91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4167317_Internet_of_Things_IoT_Based_Water_Quality_Monitoring_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14579089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openclipart.org/detail/185201/computer-monitor-by-ousia-185201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207" y="936172"/>
            <a:ext cx="9144000" cy="2257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IoT-Based Drinking Water Quality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2581" y="3827534"/>
            <a:ext cx="5159419" cy="2396219"/>
          </a:xfrm>
        </p:spPr>
        <p:txBody>
          <a:bodyPr>
            <a:noAutofit/>
          </a:bodyPr>
          <a:lstStyle/>
          <a:p>
            <a:pPr lvl="3" algn="l">
              <a:lnSpc>
                <a:spcPct val="50000"/>
              </a:lnSpc>
            </a:pPr>
            <a:endParaRPr lang="en-US" sz="2400" dirty="0"/>
          </a:p>
          <a:p>
            <a:pPr lvl="3" algn="l">
              <a:lnSpc>
                <a:spcPct val="50000"/>
              </a:lnSpc>
            </a:pPr>
            <a:r>
              <a:rPr lang="en-US" sz="2400" dirty="0"/>
              <a:t>   Batch 13</a:t>
            </a:r>
          </a:p>
          <a:p>
            <a:pPr lvl="3" algn="l">
              <a:lnSpc>
                <a:spcPct val="50000"/>
              </a:lnSpc>
            </a:pPr>
            <a:endParaRPr lang="en-US" sz="2400" dirty="0"/>
          </a:p>
          <a:p>
            <a:pPr lvl="3" algn="l">
              <a:lnSpc>
                <a:spcPct val="50000"/>
              </a:lnSpc>
            </a:pPr>
            <a:r>
              <a:rPr lang="en-US" sz="2400" dirty="0"/>
              <a:t>MOHAMMED SHAFEEHE</a:t>
            </a:r>
          </a:p>
          <a:p>
            <a:pPr lvl="3" algn="l"/>
            <a:r>
              <a:rPr lang="en-US" sz="2400" dirty="0"/>
              <a:t>SARANG T MAHESH</a:t>
            </a:r>
          </a:p>
          <a:p>
            <a:pPr lvl="3" algn="l"/>
            <a:r>
              <a:rPr lang="en-US" sz="2400" dirty="0"/>
              <a:t>NIRANJAN S PRASAD</a:t>
            </a:r>
          </a:p>
          <a:p>
            <a:pPr lvl="3" algn="l"/>
            <a:r>
              <a:rPr lang="en-US" sz="2400" dirty="0"/>
              <a:t>JASIR NUFAIZ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40068-75F8-4272-ABC2-B09F8A1F1D47}"/>
              </a:ext>
            </a:extLst>
          </p:cNvPr>
          <p:cNvSpPr txBox="1"/>
          <p:nvPr/>
        </p:nvSpPr>
        <p:spPr>
          <a:xfrm>
            <a:off x="652755" y="3993051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dirty="0"/>
              <a:t>GUIDE</a:t>
            </a:r>
          </a:p>
          <a:p>
            <a:r>
              <a:rPr lang="en-US" dirty="0"/>
              <a:t> PROF. LASEENA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7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3A2F-0CBA-4561-B6BD-FF0DA9ED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3446"/>
            <a:ext cx="8534400" cy="1507067"/>
          </a:xfrm>
        </p:spPr>
        <p:txBody>
          <a:bodyPr/>
          <a:lstStyle/>
          <a:p>
            <a:r>
              <a:rPr lang="en-IN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0706-FD23-46D1-8F9E-D5DCCBCD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1595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WHO sets guidelines and standards for various aspects of water quality, including Temperature, Total Dissolved Solids (TDS) and Turbidity: </a:t>
            </a:r>
          </a:p>
          <a:p>
            <a:r>
              <a:rPr lang="en-US" dirty="0"/>
              <a:t>TDS levels below 150 mg/L are considered acceptable for drinking water, with lower levels preferred for better taste and palatability. </a:t>
            </a:r>
          </a:p>
          <a:p>
            <a:r>
              <a:rPr lang="en-US" dirty="0"/>
              <a:t>Turbidity levels below 5 nephelometric turbidity units (NTU) are considered acceptable for drinking water, with even lower levels preferred for optimal clarity.</a:t>
            </a:r>
          </a:p>
          <a:p>
            <a:r>
              <a:rPr lang="en-US" dirty="0"/>
              <a:t>Temperatures are typically kept within a comfortable range for consumption of drinking water, usually between 10°C to 20°C (50°F to 68°F).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66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3CFD-71C0-4EEE-A202-9427D513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96" y="192169"/>
            <a:ext cx="8534400" cy="1507067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DC1E-2C0C-4178-B9E1-0342C034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96" y="1969316"/>
            <a:ext cx="8534400" cy="3615267"/>
          </a:xfrm>
        </p:spPr>
        <p:txBody>
          <a:bodyPr/>
          <a:lstStyle/>
          <a:p>
            <a:r>
              <a:rPr lang="en-IN" dirty="0"/>
              <a:t>Monitors TDS, temperature, and turbidity for safe drinking water.</a:t>
            </a:r>
          </a:p>
          <a:p>
            <a:r>
              <a:rPr lang="en-IN" dirty="0"/>
              <a:t>Improves environmental health by monitoring water quality.</a:t>
            </a:r>
          </a:p>
          <a:p>
            <a:r>
              <a:rPr lang="en-IN" dirty="0"/>
              <a:t>Uses microcontroller and sensors for accurate data transmission. </a:t>
            </a:r>
          </a:p>
          <a:p>
            <a:r>
              <a:rPr lang="en-IN" dirty="0"/>
              <a:t>Scales from homes to larger networks for public health safety.</a:t>
            </a:r>
          </a:p>
          <a:p>
            <a:r>
              <a:rPr lang="en-IN" dirty="0"/>
              <a:t>Automated, cost-effective monitoring without human supervision. </a:t>
            </a:r>
          </a:p>
        </p:txBody>
      </p:sp>
    </p:spTree>
    <p:extLst>
      <p:ext uri="{BB962C8B-B14F-4D97-AF65-F5344CB8AC3E}">
        <p14:creationId xmlns:p14="http://schemas.microsoft.com/office/powerpoint/2010/main" val="1819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8336-9F07-454F-9C78-A4AD2790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0" y="124053"/>
            <a:ext cx="8534400" cy="1507067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2F1A-E82D-436C-9354-4A7A43EE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20" y="1499446"/>
            <a:ext cx="11094100" cy="503343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https://how2electronics.com/iot-based-drinking-water-quality-monitoring-with-esp32/ </a:t>
            </a:r>
          </a:p>
          <a:p>
            <a:r>
              <a:rPr lang="en-IN" dirty="0"/>
              <a:t>Nikhil </a:t>
            </a:r>
            <a:r>
              <a:rPr lang="en-IN" dirty="0" err="1"/>
              <a:t>Kedia</a:t>
            </a:r>
            <a:r>
              <a:rPr lang="en-IN" dirty="0"/>
              <a:t>, Water Quality Monitoring for Rural Areas- A Sensor Cloud Based Economical Project, in 1st International Conference on Next Generation Computing Technologies (NGCT-2015) Dehradun, India, 4-5 September 2015.©2015 IEEE</a:t>
            </a:r>
          </a:p>
          <a:p>
            <a:r>
              <a:rPr lang="en-IN" dirty="0" err="1"/>
              <a:t>Jayti</a:t>
            </a:r>
            <a:r>
              <a:rPr lang="en-IN" dirty="0"/>
              <a:t> Bhatt, Jignesh </a:t>
            </a:r>
            <a:r>
              <a:rPr lang="en-IN" dirty="0" err="1"/>
              <a:t>Patoliya</a:t>
            </a:r>
            <a:r>
              <a:rPr lang="en-IN" dirty="0"/>
              <a:t>, </a:t>
            </a:r>
            <a:r>
              <a:rPr lang="en-IN" dirty="0" err="1"/>
              <a:t>Iot</a:t>
            </a:r>
            <a:r>
              <a:rPr lang="en-IN" dirty="0"/>
              <a:t> Based Water Quality Monitoring System, IRFIC, 21feb,2016.</a:t>
            </a:r>
          </a:p>
          <a:p>
            <a:r>
              <a:rPr lang="en-IN" dirty="0"/>
              <a:t>"Internet of Things (IoT) Based Water Quality Monitoring System". </a:t>
            </a:r>
            <a:r>
              <a:rPr lang="en-IN" dirty="0">
                <a:hlinkClick r:id="rId2"/>
              </a:rPr>
              <a:t>https://www.researchgate.net/publication/344167317_Internet_of_Things_IoT_Based_Water_Quality_Monitoring_System</a:t>
            </a:r>
            <a:endParaRPr lang="en-IN" dirty="0"/>
          </a:p>
          <a:p>
            <a:r>
              <a:rPr lang="en-IN" dirty="0"/>
              <a:t>World Health Organization, WHO/UNICEF Joint Water Supply, and Sanitation Monitoring Programme. Progress on sanitation and drinking water. World Health Organization, 2015.</a:t>
            </a:r>
          </a:p>
          <a:p>
            <a:r>
              <a:rPr lang="en-IN" dirty="0"/>
              <a:t>WHO, Guidelines for Drinking-Water Quality. 4th ed.; World Health Organisation: Geneva, Switzerland, 2012.</a:t>
            </a:r>
          </a:p>
        </p:txBody>
      </p:sp>
    </p:spTree>
    <p:extLst>
      <p:ext uri="{BB962C8B-B14F-4D97-AF65-F5344CB8AC3E}">
        <p14:creationId xmlns:p14="http://schemas.microsoft.com/office/powerpoint/2010/main" val="177760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58" y="243135"/>
            <a:ext cx="8534400" cy="15070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58" y="1621366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IoT-based Drinking Water Quality Monitoring System with ESP32 is a project aimed at addressing the critical need for ensuring access to safe and clean drinking water.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With the rise in water pollution and contamination issues globally, there is a growing demand for efficient monitoring systems that can provide real-time data on water quality.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This project leverages the power of IoT technology and the versatility of the ESP32 microcontroller to create a cost-effective and scalable solution for monitoring the quality of drinking water remotely.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9DF8-5A2A-4CD0-BABF-7EFC9AA0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-67733"/>
            <a:ext cx="8534400" cy="1507067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91AD-473B-4D36-84B4-F65E9E52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9382577" cy="5169716"/>
          </a:xfrm>
        </p:spPr>
        <p:txBody>
          <a:bodyPr/>
          <a:lstStyle/>
          <a:p>
            <a:r>
              <a:rPr lang="en-IN" dirty="0"/>
              <a:t> Real-time water quality monitoring. </a:t>
            </a:r>
          </a:p>
          <a:p>
            <a:r>
              <a:rPr lang="en-IN" dirty="0"/>
              <a:t> IoT-enabled remote data transmission. </a:t>
            </a:r>
          </a:p>
          <a:p>
            <a:r>
              <a:rPr lang="en-IN" dirty="0"/>
              <a:t> Sensor-based parameter measurement. </a:t>
            </a:r>
          </a:p>
          <a:p>
            <a:r>
              <a:rPr lang="en-IN" dirty="0"/>
              <a:t> Cost-effective ESP32 solution. </a:t>
            </a:r>
          </a:p>
          <a:p>
            <a:r>
              <a:rPr lang="en-IN" dirty="0"/>
              <a:t> Seamless sensor-ESP32 communication.</a:t>
            </a:r>
          </a:p>
          <a:p>
            <a:r>
              <a:rPr lang="en-IN" dirty="0"/>
              <a:t> Internet-based data visualization. </a:t>
            </a:r>
          </a:p>
          <a:p>
            <a:r>
              <a:rPr lang="en-IN" dirty="0"/>
              <a:t> Promote water quality awareness.</a:t>
            </a:r>
          </a:p>
        </p:txBody>
      </p:sp>
    </p:spTree>
    <p:extLst>
      <p:ext uri="{BB962C8B-B14F-4D97-AF65-F5344CB8AC3E}">
        <p14:creationId xmlns:p14="http://schemas.microsoft.com/office/powerpoint/2010/main" val="73737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14" y="251762"/>
            <a:ext cx="8534400" cy="15070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15" y="1347769"/>
            <a:ext cx="11664066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Roboto"/>
              <a:ea typeface="Roboto"/>
              <a:cs typeface="Roboto"/>
            </a:endParaRPr>
          </a:p>
          <a:p>
            <a:r>
              <a:rPr lang="en-US" dirty="0">
                <a:latin typeface="Roboto"/>
                <a:ea typeface="Roboto"/>
                <a:cs typeface="Roboto"/>
              </a:rPr>
              <a:t>The system typically includes :</a:t>
            </a:r>
            <a:endParaRPr lang="en-US" dirty="0">
              <a:latin typeface="Calibri" panose="020F0502020204030204"/>
              <a:ea typeface="Roboto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Roboto"/>
                <a:cs typeface="Roboto"/>
              </a:rPr>
              <a:t> 1. Sensors:</a:t>
            </a:r>
            <a:endParaRPr lang="en-US" dirty="0">
              <a:latin typeface="Calibri" panose="020F0502020204030204"/>
              <a:ea typeface="Roboto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Roboto"/>
                <a:cs typeface="Roboto"/>
              </a:rPr>
              <a:t>  &gt; Analog Total Dissolved Solid Meter: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Measure Total Dissolved Solids in water by detecting     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  changes in electrical conductivity.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Roboto"/>
                <a:cs typeface="Roboto"/>
              </a:rPr>
              <a:t>  &gt; Temperature Sensor(DS18B20):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Digital temperature sensor with high accuracy.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Roboto"/>
                <a:cs typeface="Roboto"/>
              </a:rPr>
              <a:t>  &gt; Turbidity Sensor: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Detect suspended particles in liquids by measuring light scattering.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5C6CA-8EC4-4C13-BD24-B62BE4D2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03" y="4842430"/>
            <a:ext cx="9647396" cy="17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3F151-01A8-4FF1-A53C-81396FFD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74" y="1028772"/>
            <a:ext cx="2720576" cy="18060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BD4E3-8B6E-46C8-ABE5-D098D67FB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126" y="3084910"/>
            <a:ext cx="2766300" cy="1661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845A1-7C59-4C0A-9BCD-8F23A46BC7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74" y="4996256"/>
            <a:ext cx="2779652" cy="16613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1244B1-1D91-4C78-A7B0-5746666DADAF}"/>
              </a:ext>
            </a:extLst>
          </p:cNvPr>
          <p:cNvSpPr txBox="1">
            <a:spLocks/>
          </p:cNvSpPr>
          <p:nvPr/>
        </p:nvSpPr>
        <p:spPr>
          <a:xfrm>
            <a:off x="575154" y="500052"/>
            <a:ext cx="8308787" cy="516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Esp</a:t>
            </a:r>
            <a:r>
              <a:rPr lang="en-US" dirty="0"/>
              <a:t> 32 : The ESP32 is a multifunctional microcontroller renowned    for its integrated Wi-Fi and Bluetooth capabilities, facilitating IoT development. </a:t>
            </a:r>
          </a:p>
          <a:p>
            <a:pPr marL="0" indent="0">
              <a:buNone/>
            </a:pPr>
            <a:r>
              <a:rPr lang="en-US" dirty="0"/>
              <a:t>LCD Display : Flat panel display which uses liquid crystals in its       primary form of operation</a:t>
            </a:r>
          </a:p>
          <a:p>
            <a:pPr marL="0" indent="0">
              <a:buNone/>
            </a:pPr>
            <a:r>
              <a:rPr lang="en-US" dirty="0"/>
              <a:t>Resistor : A passive electronic component that restrict the flow of electric current.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04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D01A-7E76-FC46-62D5-AD45ACAD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10" y="-6611"/>
            <a:ext cx="8534400" cy="15070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762FB-265C-702F-4F41-94E6566CAAF0}"/>
              </a:ext>
            </a:extLst>
          </p:cNvPr>
          <p:cNvGrpSpPr/>
          <p:nvPr/>
        </p:nvGrpSpPr>
        <p:grpSpPr>
          <a:xfrm>
            <a:off x="1201615" y="1657349"/>
            <a:ext cx="9373764" cy="4800579"/>
            <a:chOff x="1037492" y="1715965"/>
            <a:chExt cx="9737179" cy="4941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FE1735C-4B9E-C4A9-2077-9E4F59DC47BB}"/>
                </a:ext>
              </a:extLst>
            </p:cNvPr>
            <p:cNvGrpSpPr/>
            <p:nvPr/>
          </p:nvGrpSpPr>
          <p:grpSpPr>
            <a:xfrm>
              <a:off x="1037492" y="1715965"/>
              <a:ext cx="9737179" cy="3692770"/>
              <a:chOff x="981244" y="1724526"/>
              <a:chExt cx="11036951" cy="39944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06CC1D-8FB3-C019-7054-7C3AE8B6A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981244" y="2650959"/>
                <a:ext cx="1844842" cy="184484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119C10-5815-EB45-6C76-290372AB73F2}"/>
                  </a:ext>
                </a:extLst>
              </p:cNvPr>
              <p:cNvSpPr/>
              <p:nvPr/>
            </p:nvSpPr>
            <p:spPr>
              <a:xfrm>
                <a:off x="2799347" y="2679032"/>
                <a:ext cx="2213811" cy="4973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Temperature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C2746D-B07A-4F5B-B186-5DFD81841487}"/>
                  </a:ext>
                </a:extLst>
              </p:cNvPr>
              <p:cNvSpPr/>
              <p:nvPr/>
            </p:nvSpPr>
            <p:spPr>
              <a:xfrm>
                <a:off x="2799347" y="3338763"/>
                <a:ext cx="2213811" cy="4973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TDS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2F2C24-7779-8E07-5C86-6FD34F69EB3C}"/>
                  </a:ext>
                </a:extLst>
              </p:cNvPr>
              <p:cNvSpPr/>
              <p:nvPr/>
            </p:nvSpPr>
            <p:spPr>
              <a:xfrm>
                <a:off x="2799346" y="4026569"/>
                <a:ext cx="2213811" cy="4973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Turbidity</a:t>
                </a: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A4FDAC83-339B-2BD4-07BD-7A891D888590}"/>
                  </a:ext>
                </a:extLst>
              </p:cNvPr>
              <p:cNvSpPr/>
              <p:nvPr/>
            </p:nvSpPr>
            <p:spPr>
              <a:xfrm>
                <a:off x="2465135" y="2841460"/>
                <a:ext cx="336883" cy="2205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B41E6AF3-2C5A-E8DE-2F7F-8A8216E7F876}"/>
                  </a:ext>
                </a:extLst>
              </p:cNvPr>
              <p:cNvSpPr/>
              <p:nvPr/>
            </p:nvSpPr>
            <p:spPr>
              <a:xfrm>
                <a:off x="2446419" y="3503196"/>
                <a:ext cx="336883" cy="2205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6960FD3A-B365-23E6-4047-BA0267A75693}"/>
                  </a:ext>
                </a:extLst>
              </p:cNvPr>
              <p:cNvSpPr/>
              <p:nvPr/>
            </p:nvSpPr>
            <p:spPr>
              <a:xfrm>
                <a:off x="2446416" y="4164932"/>
                <a:ext cx="336883" cy="2205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29122A-C0C3-F0D5-DA02-46E7E98D999B}"/>
                  </a:ext>
                </a:extLst>
              </p:cNvPr>
              <p:cNvSpPr/>
              <p:nvPr/>
            </p:nvSpPr>
            <p:spPr>
              <a:xfrm>
                <a:off x="6328611" y="1724526"/>
                <a:ext cx="2149642" cy="39944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IN" dirty="0">
                    <a:latin typeface="Roboto"/>
                    <a:ea typeface="Roboto"/>
                    <a:cs typeface="Roboto"/>
                  </a:rPr>
                  <a:t>ESP 32</a:t>
                </a: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799BCE1C-4FE6-014E-4DCF-E58B231A41CF}"/>
                  </a:ext>
                </a:extLst>
              </p:cNvPr>
              <p:cNvSpPr/>
              <p:nvPr/>
            </p:nvSpPr>
            <p:spPr>
              <a:xfrm>
                <a:off x="5013157" y="2831431"/>
                <a:ext cx="1288714" cy="2486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3A048739-DF93-D3E3-5D84-E3694E38F7DC}"/>
                  </a:ext>
                </a:extLst>
              </p:cNvPr>
              <p:cNvSpPr/>
              <p:nvPr/>
            </p:nvSpPr>
            <p:spPr>
              <a:xfrm>
                <a:off x="5010485" y="3489158"/>
                <a:ext cx="1288714" cy="2486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AEF80F59-F46A-2F4B-9420-8F5128550BDE}"/>
                  </a:ext>
                </a:extLst>
              </p:cNvPr>
              <p:cNvSpPr/>
              <p:nvPr/>
            </p:nvSpPr>
            <p:spPr>
              <a:xfrm>
                <a:off x="5013152" y="4150894"/>
                <a:ext cx="1288714" cy="2486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FC56DD36-FD0F-4483-11B4-F31D32A71324}"/>
                  </a:ext>
                </a:extLst>
              </p:cNvPr>
              <p:cNvSpPr/>
              <p:nvPr/>
            </p:nvSpPr>
            <p:spPr>
              <a:xfrm>
                <a:off x="8488932" y="4305667"/>
                <a:ext cx="1556084" cy="4973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CEFFCE-94D9-D598-A1FA-A5EB02B016C8}"/>
                  </a:ext>
                </a:extLst>
              </p:cNvPr>
              <p:cNvGrpSpPr/>
              <p:nvPr/>
            </p:nvGrpSpPr>
            <p:grpSpPr>
              <a:xfrm>
                <a:off x="10045016" y="3721769"/>
                <a:ext cx="1973179" cy="1973179"/>
                <a:chOff x="10047690" y="3039977"/>
                <a:chExt cx="1973179" cy="1973179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D587513B-1469-6E78-0A35-E5E2C299A2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7690" y="3039977"/>
                  <a:ext cx="1973179" cy="1973179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525EECD-906E-68C4-C864-8F565326D3A8}"/>
                    </a:ext>
                  </a:extLst>
                </p:cNvPr>
                <p:cNvSpPr txBox="1"/>
                <p:nvPr/>
              </p:nvSpPr>
              <p:spPr>
                <a:xfrm>
                  <a:off x="10071737" y="3469615"/>
                  <a:ext cx="1925084" cy="651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Data visualisation</a:t>
                  </a:r>
                </a:p>
              </p:txBody>
            </p: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5D389C6-EDEE-AA5F-1F50-CABB13C6C333}"/>
                  </a:ext>
                </a:extLst>
              </p:cNvPr>
              <p:cNvSpPr/>
              <p:nvPr/>
            </p:nvSpPr>
            <p:spPr>
              <a:xfrm>
                <a:off x="8475579" y="2454444"/>
                <a:ext cx="1569438" cy="4973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D3E3400-DE00-1B35-3D56-2194B8A5581C}"/>
                  </a:ext>
                </a:extLst>
              </p:cNvPr>
              <p:cNvSpPr/>
              <p:nvPr/>
            </p:nvSpPr>
            <p:spPr>
              <a:xfrm>
                <a:off x="10045016" y="2253913"/>
                <a:ext cx="1769995" cy="99461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LCD display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76BE3-338A-B7B3-B29D-68D0AE635F8D}"/>
                </a:ext>
              </a:extLst>
            </p:cNvPr>
            <p:cNvSpPr/>
            <p:nvPr/>
          </p:nvSpPr>
          <p:spPr>
            <a:xfrm>
              <a:off x="5680880" y="5953836"/>
              <a:ext cx="2086707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Roboto"/>
                  <a:ea typeface="Roboto"/>
                  <a:cs typeface="Calibri"/>
                </a:rPr>
                <a:t>Power supply</a:t>
              </a:r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0BE869B6-4667-F66C-0560-239C9D1A0A3E}"/>
                </a:ext>
              </a:extLst>
            </p:cNvPr>
            <p:cNvSpPr/>
            <p:nvPr/>
          </p:nvSpPr>
          <p:spPr>
            <a:xfrm>
              <a:off x="6550925" y="5390865"/>
              <a:ext cx="304800" cy="550984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2886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5814-A912-4E15-B3DD-8B6B3BAC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8" y="220132"/>
            <a:ext cx="8534400" cy="1507067"/>
          </a:xfrm>
        </p:spPr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A49BFE-3995-45E3-AE31-BD45544B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18" y="1793147"/>
            <a:ext cx="8496238" cy="44450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F53D9-D8E5-4560-8237-DD6EE6A0D12B}"/>
              </a:ext>
            </a:extLst>
          </p:cNvPr>
          <p:cNvSpPr txBox="1"/>
          <p:nvPr/>
        </p:nvSpPr>
        <p:spPr>
          <a:xfrm>
            <a:off x="2751589" y="3121223"/>
            <a:ext cx="1853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240347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86BE-86C4-435B-8B35-8990BADB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32" y="118531"/>
            <a:ext cx="8534400" cy="1507067"/>
          </a:xfrm>
        </p:spPr>
        <p:txBody>
          <a:bodyPr/>
          <a:lstStyle/>
          <a:p>
            <a:r>
              <a:rPr lang="en-IN" dirty="0"/>
              <a:t>HARDWARE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A43C1-C04D-4564-832A-865B383A9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78" y="1809923"/>
            <a:ext cx="6759919" cy="4263705"/>
          </a:xfrm>
        </p:spPr>
      </p:pic>
    </p:spTree>
    <p:extLst>
      <p:ext uri="{BB962C8B-B14F-4D97-AF65-F5344CB8AC3E}">
        <p14:creationId xmlns:p14="http://schemas.microsoft.com/office/powerpoint/2010/main" val="182049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5FA8-36B1-F748-D1C2-0DEA366F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97" y="27475"/>
            <a:ext cx="8534400" cy="15070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A2CAF-A52A-48C5-BADA-E83B68041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4" y="1321948"/>
            <a:ext cx="8246377" cy="51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370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234</TotalTime>
  <Words>606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Roboto</vt:lpstr>
      <vt:lpstr>Times New Roman</vt:lpstr>
      <vt:lpstr>Wingdings 3</vt:lpstr>
      <vt:lpstr>Slice</vt:lpstr>
      <vt:lpstr>IoT-Based Drinking Water Quality Monitoring System</vt:lpstr>
      <vt:lpstr>Introduction</vt:lpstr>
      <vt:lpstr>OBJECTIVES</vt:lpstr>
      <vt:lpstr>COMPONENT SPECIFICATION</vt:lpstr>
      <vt:lpstr>PowerPoint Presentation</vt:lpstr>
      <vt:lpstr>Block Diagram</vt:lpstr>
      <vt:lpstr>CIRCUIT DIAGRAM</vt:lpstr>
      <vt:lpstr>HARDWARE MODEL</vt:lpstr>
      <vt:lpstr>   RESULT</vt:lpstr>
      <vt:lpstr>RESULT ANALYSIS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mankind 00</cp:lastModifiedBy>
  <cp:revision>151</cp:revision>
  <dcterms:created xsi:type="dcterms:W3CDTF">2024-02-05T09:35:12Z</dcterms:created>
  <dcterms:modified xsi:type="dcterms:W3CDTF">2024-05-09T07:35:46Z</dcterms:modified>
</cp:coreProperties>
</file>