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9" r:id="rId2"/>
    <p:sldId id="258" r:id="rId3"/>
    <p:sldId id="260" r:id="rId4"/>
    <p:sldId id="262" r:id="rId5"/>
    <p:sldId id="289" r:id="rId6"/>
    <p:sldId id="277" r:id="rId7"/>
    <p:sldId id="290" r:id="rId8"/>
    <p:sldId id="281" r:id="rId9"/>
    <p:sldId id="278" r:id="rId10"/>
    <p:sldId id="267" r:id="rId11"/>
    <p:sldId id="282" r:id="rId12"/>
    <p:sldId id="283" r:id="rId13"/>
    <p:sldId id="284" r:id="rId14"/>
    <p:sldId id="286" r:id="rId15"/>
    <p:sldId id="294" r:id="rId16"/>
    <p:sldId id="295" r:id="rId17"/>
    <p:sldId id="296" r:id="rId18"/>
    <p:sldId id="297" r:id="rId19"/>
    <p:sldId id="298" r:id="rId20"/>
    <p:sldId id="299" r:id="rId21"/>
    <p:sldId id="300" r:id="rId22"/>
    <p:sldId id="301" r:id="rId23"/>
    <p:sldId id="287" r:id="rId24"/>
    <p:sldId id="288" r:id="rId25"/>
    <p:sldId id="291" r:id="rId26"/>
    <p:sldId id="292" r:id="rId27"/>
    <p:sldId id="293" r:id="rId28"/>
    <p:sldId id="285" r:id="rId29"/>
    <p:sldId id="275" r:id="rId30"/>
    <p:sldId id="276"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1" d="100"/>
          <a:sy n="51" d="100"/>
        </p:scale>
        <p:origin x="-103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7FB4C29-488A-48D4-A335-E101456E902B}" type="datetimeFigureOut">
              <a:rPr lang="en-US"/>
              <a:pPr>
                <a:defRPr/>
              </a:pPr>
              <a:t>9/30/2024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A4727B5-0A62-4539-9A32-B7FF5393299E}" type="slidenum">
              <a:rPr lang="en-US"/>
              <a:pPr>
                <a:defRPr/>
              </a:pPr>
              <a:t>‹#›</a:t>
            </a:fld>
            <a:endParaRPr lang="en-US"/>
          </a:p>
        </p:txBody>
      </p:sp>
    </p:spTree>
    <p:extLst>
      <p:ext uri="{BB962C8B-B14F-4D97-AF65-F5344CB8AC3E}">
        <p14:creationId xmlns:p14="http://schemas.microsoft.com/office/powerpoint/2010/main" val="777127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9C456D1-AC68-4E68-A382-EC5410C35962}" type="datetime1">
              <a:rPr lang="en-US"/>
              <a:pPr>
                <a:defRPr/>
              </a:pPr>
              <a:t>9/30/2024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C7D97F-9807-4B4E-83EB-8807C9CB989E}" type="slidenum">
              <a:rPr lang="en-US" altLang="en-US"/>
              <a:pPr>
                <a:defRPr/>
              </a:pPr>
              <a:t>‹#›</a:t>
            </a:fld>
            <a:endParaRPr lang="en-US" altLang="en-US"/>
          </a:p>
        </p:txBody>
      </p:sp>
    </p:spTree>
    <p:extLst>
      <p:ext uri="{BB962C8B-B14F-4D97-AF65-F5344CB8AC3E}">
        <p14:creationId xmlns:p14="http://schemas.microsoft.com/office/powerpoint/2010/main" val="336059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0981744-E8A0-4C05-B5A6-5316DB678936}" type="datetime1">
              <a:rPr lang="en-US"/>
              <a:pPr>
                <a:defRPr/>
              </a:pPr>
              <a:t>9/30/2024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C5857D-68C6-467E-9906-E13642DCFD4A}" type="slidenum">
              <a:rPr lang="en-US" altLang="en-US"/>
              <a:pPr>
                <a:defRPr/>
              </a:pPr>
              <a:t>‹#›</a:t>
            </a:fld>
            <a:endParaRPr lang="en-US" altLang="en-US"/>
          </a:p>
        </p:txBody>
      </p:sp>
    </p:spTree>
    <p:extLst>
      <p:ext uri="{BB962C8B-B14F-4D97-AF65-F5344CB8AC3E}">
        <p14:creationId xmlns:p14="http://schemas.microsoft.com/office/powerpoint/2010/main" val="163116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F6B07EF-B473-432D-8AE1-06070BF66797}" type="datetime1">
              <a:rPr lang="en-US"/>
              <a:pPr>
                <a:defRPr/>
              </a:pPr>
              <a:t>9/30/2024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E705A5-845E-402E-BA0D-FD8F3D65427C}" type="slidenum">
              <a:rPr lang="en-US" altLang="en-US"/>
              <a:pPr>
                <a:defRPr/>
              </a:pPr>
              <a:t>‹#›</a:t>
            </a:fld>
            <a:endParaRPr lang="en-US" altLang="en-US"/>
          </a:p>
        </p:txBody>
      </p:sp>
    </p:spTree>
    <p:extLst>
      <p:ext uri="{BB962C8B-B14F-4D97-AF65-F5344CB8AC3E}">
        <p14:creationId xmlns:p14="http://schemas.microsoft.com/office/powerpoint/2010/main" val="180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FE7747-D649-4193-B10C-8F4E874989ED}" type="datetime1">
              <a:rPr lang="en-US"/>
              <a:pPr>
                <a:defRPr/>
              </a:pPr>
              <a:t>9/30/2024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D0759C-3E2F-4B16-B3ED-376CB6C8E78F}" type="slidenum">
              <a:rPr lang="en-US" altLang="en-US"/>
              <a:pPr>
                <a:defRPr/>
              </a:pPr>
              <a:t>‹#›</a:t>
            </a:fld>
            <a:endParaRPr lang="en-US" altLang="en-US"/>
          </a:p>
        </p:txBody>
      </p:sp>
    </p:spTree>
    <p:extLst>
      <p:ext uri="{BB962C8B-B14F-4D97-AF65-F5344CB8AC3E}">
        <p14:creationId xmlns:p14="http://schemas.microsoft.com/office/powerpoint/2010/main" val="251005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C2D49B0-95D2-4070-B085-14F4E3C5A3BB}" type="datetime1">
              <a:rPr lang="en-US"/>
              <a:pPr>
                <a:defRPr/>
              </a:pPr>
              <a:t>9/30/2024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CA782C-598E-4414-BED3-C532E3D4691A}" type="slidenum">
              <a:rPr lang="en-US" altLang="en-US"/>
              <a:pPr>
                <a:defRPr/>
              </a:pPr>
              <a:t>‹#›</a:t>
            </a:fld>
            <a:endParaRPr lang="en-US" altLang="en-US"/>
          </a:p>
        </p:txBody>
      </p:sp>
    </p:spTree>
    <p:extLst>
      <p:ext uri="{BB962C8B-B14F-4D97-AF65-F5344CB8AC3E}">
        <p14:creationId xmlns:p14="http://schemas.microsoft.com/office/powerpoint/2010/main" val="407128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686D158-3EA6-44DD-AC98-A0BCE06C8F56}" type="datetime1">
              <a:rPr lang="en-US"/>
              <a:pPr>
                <a:defRPr/>
              </a:pPr>
              <a:t>9/30/2024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CC46C4-F686-41A0-9E04-2668D2770543}" type="slidenum">
              <a:rPr lang="en-US" altLang="en-US"/>
              <a:pPr>
                <a:defRPr/>
              </a:pPr>
              <a:t>‹#›</a:t>
            </a:fld>
            <a:endParaRPr lang="en-US" altLang="en-US"/>
          </a:p>
        </p:txBody>
      </p:sp>
    </p:spTree>
    <p:extLst>
      <p:ext uri="{BB962C8B-B14F-4D97-AF65-F5344CB8AC3E}">
        <p14:creationId xmlns:p14="http://schemas.microsoft.com/office/powerpoint/2010/main" val="40495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C789EFF-328D-42E0-8D49-D30911954CDF}" type="datetime1">
              <a:rPr lang="en-US"/>
              <a:pPr>
                <a:defRPr/>
              </a:pPr>
              <a:t>9/30/2024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D1E9BB-2900-4573-9427-D04D1233E316}" type="slidenum">
              <a:rPr lang="en-US" altLang="en-US"/>
              <a:pPr>
                <a:defRPr/>
              </a:pPr>
              <a:t>‹#›</a:t>
            </a:fld>
            <a:endParaRPr lang="en-US" altLang="en-US"/>
          </a:p>
        </p:txBody>
      </p:sp>
    </p:spTree>
    <p:extLst>
      <p:ext uri="{BB962C8B-B14F-4D97-AF65-F5344CB8AC3E}">
        <p14:creationId xmlns:p14="http://schemas.microsoft.com/office/powerpoint/2010/main" val="411757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C8C2A3C-DD7A-416F-B9AF-5444ECAA1378}" type="datetime1">
              <a:rPr lang="en-US"/>
              <a:pPr>
                <a:defRPr/>
              </a:pPr>
              <a:t>9/30/2024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B676E4-B52A-451C-B983-EFFEC590FA7A}" type="slidenum">
              <a:rPr lang="en-US" altLang="en-US"/>
              <a:pPr>
                <a:defRPr/>
              </a:pPr>
              <a:t>‹#›</a:t>
            </a:fld>
            <a:endParaRPr lang="en-US" altLang="en-US"/>
          </a:p>
        </p:txBody>
      </p:sp>
    </p:spTree>
    <p:extLst>
      <p:ext uri="{BB962C8B-B14F-4D97-AF65-F5344CB8AC3E}">
        <p14:creationId xmlns:p14="http://schemas.microsoft.com/office/powerpoint/2010/main" val="104725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79CB6A-D6C1-43BE-9989-992C10802D4B}" type="datetime1">
              <a:rPr lang="en-US"/>
              <a:pPr>
                <a:defRPr/>
              </a:pPr>
              <a:t>9/30/2024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12E1B6C-F6E8-4B42-95AA-5351EC5F0581}" type="slidenum">
              <a:rPr lang="en-US" altLang="en-US"/>
              <a:pPr>
                <a:defRPr/>
              </a:pPr>
              <a:t>‹#›</a:t>
            </a:fld>
            <a:endParaRPr lang="en-US" altLang="en-US"/>
          </a:p>
        </p:txBody>
      </p:sp>
    </p:spTree>
    <p:extLst>
      <p:ext uri="{BB962C8B-B14F-4D97-AF65-F5344CB8AC3E}">
        <p14:creationId xmlns:p14="http://schemas.microsoft.com/office/powerpoint/2010/main" val="238848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6BADBAA-586C-4B67-8DBB-C73AE1D551EC}" type="datetime1">
              <a:rPr lang="en-US"/>
              <a:pPr>
                <a:defRPr/>
              </a:pPr>
              <a:t>9/30/2024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C159F3-6232-4BCC-A39A-125F4F179F7D}" type="slidenum">
              <a:rPr lang="en-US" altLang="en-US"/>
              <a:pPr>
                <a:defRPr/>
              </a:pPr>
              <a:t>‹#›</a:t>
            </a:fld>
            <a:endParaRPr lang="en-US" altLang="en-US"/>
          </a:p>
        </p:txBody>
      </p:sp>
    </p:spTree>
    <p:extLst>
      <p:ext uri="{BB962C8B-B14F-4D97-AF65-F5344CB8AC3E}">
        <p14:creationId xmlns:p14="http://schemas.microsoft.com/office/powerpoint/2010/main" val="299279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2281D3-1373-493D-AA88-846AE6285188}" type="datetime1">
              <a:rPr lang="en-US"/>
              <a:pPr>
                <a:defRPr/>
              </a:pPr>
              <a:t>9/30/2024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34A2D1-96B7-4C82-93FF-7B31E85B2C07}" type="slidenum">
              <a:rPr lang="en-US" altLang="en-US"/>
              <a:pPr>
                <a:defRPr/>
              </a:pPr>
              <a:t>‹#›</a:t>
            </a:fld>
            <a:endParaRPr lang="en-US" altLang="en-US"/>
          </a:p>
        </p:txBody>
      </p:sp>
    </p:spTree>
    <p:extLst>
      <p:ext uri="{BB962C8B-B14F-4D97-AF65-F5344CB8AC3E}">
        <p14:creationId xmlns:p14="http://schemas.microsoft.com/office/powerpoint/2010/main" val="19904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E3627F32-DB80-4029-B568-3159D4B852F0}" type="datetime1">
              <a:rPr lang="en-US"/>
              <a:pPr>
                <a:defRPr/>
              </a:pPr>
              <a:t>9/30/2024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13874761-2208-4728-A71E-F43F00B03E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83656" y="652194"/>
            <a:ext cx="3976688" cy="515937"/>
          </a:xfrm>
        </p:spPr>
        <p:txBody>
          <a:bodyPr/>
          <a:lstStyle/>
          <a:p>
            <a:pPr algn="ctr"/>
            <a:r>
              <a:rPr lang="en-US" altLang="en-US" sz="2800" dirty="0">
                <a:latin typeface="Times New Roman" panose="02020603050405020304" pitchFamily="18" charset="0"/>
                <a:cs typeface="Times New Roman" panose="02020603050405020304" pitchFamily="18" charset="0"/>
              </a:rPr>
              <a:t>Abstract</a:t>
            </a:r>
          </a:p>
        </p:txBody>
      </p:sp>
      <p:sp>
        <p:nvSpPr>
          <p:cNvPr id="4099" name="Content Placeholder 2"/>
          <p:cNvSpPr>
            <a:spLocks noGrp="1"/>
          </p:cNvSpPr>
          <p:nvPr>
            <p:ph idx="1"/>
          </p:nvPr>
        </p:nvSpPr>
        <p:spPr>
          <a:xfrm>
            <a:off x="400778" y="1609725"/>
            <a:ext cx="8342444" cy="3916035"/>
          </a:xfrm>
        </p:spPr>
        <p:txBody>
          <a:bodyPr rtlCol="0">
            <a:normAutofit fontScale="77500" lnSpcReduction="20000"/>
          </a:bodyPr>
          <a:lstStyle/>
          <a:p>
            <a:pPr fontAlgn="auto">
              <a:lnSpc>
                <a:spcPct val="160000"/>
              </a:lnSpc>
              <a:spcAft>
                <a:spcPts val="0"/>
              </a:spcAft>
              <a:buNone/>
              <a:defRPr/>
            </a:pPr>
            <a:r>
              <a:rPr lang="en-US" sz="3200" dirty="0"/>
              <a:t>  </a:t>
            </a:r>
            <a:r>
              <a:rPr lang="en-US" sz="2200" dirty="0"/>
              <a:t>	</a:t>
            </a:r>
            <a:r>
              <a:rPr lang="en-US" sz="2200" dirty="0">
                <a:latin typeface="Times New Roman" pitchFamily="18" charset="0"/>
                <a:cs typeface="Times New Roman" pitchFamily="18" charset="0"/>
              </a:rPr>
              <a:t>In this project we initialized with the process of online system for the Blood Bank which has done on the basis of latest research works. The quantity of men and women who are in need of blood are growing in huge number day by day. In order to help the people who are in need of blood, our Online Blood Bank can be used correctly for donating and purchasing the blood using a web application. The main concept of this project is to maintain the privacy concerns of the donor. Our web page provides direct communication between the donor and the receiver The receiver cannot contact the donor directly by using their mobile number or address .</a:t>
            </a:r>
            <a:r>
              <a:rPr lang="en-US" sz="3300" dirty="0">
                <a:latin typeface="Times New Roman" pitchFamily="18" charset="0"/>
                <a:cs typeface="Times New Roman" pitchFamily="18" charset="0"/>
              </a:rPr>
              <a:t/>
            </a:r>
            <a:br>
              <a:rPr lang="en-US" sz="3300" dirty="0">
                <a:latin typeface="Times New Roman" pitchFamily="18" charset="0"/>
                <a:cs typeface="Times New Roman" pitchFamily="18" charset="0"/>
              </a:rPr>
            </a:br>
            <a:endParaRPr lang="en-US" altLang="en-US" sz="3300" dirty="0">
              <a:latin typeface="Times New Roman" pitchFamily="18" charset="0"/>
              <a:cs typeface="Times New Roman" pitchFamily="18"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1504587-7854-49D1-AC27-ADACD6586A91}" type="slidenum">
              <a:rPr lang="en-US" altLang="en-US" sz="1200">
                <a:solidFill>
                  <a:srgbClr val="898989"/>
                </a:solidFill>
              </a:rPr>
              <a:pPr>
                <a:lnSpc>
                  <a:spcPct val="100000"/>
                </a:lnSpc>
                <a:spcBef>
                  <a:spcPct val="0"/>
                </a:spcBef>
                <a:buFontTx/>
                <a:buNone/>
              </a:pPr>
              <a:t>1</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28650" y="727730"/>
            <a:ext cx="7886700" cy="505760"/>
          </a:xfrm>
        </p:spPr>
        <p:txBody>
          <a:bodyPr/>
          <a:lstStyle/>
          <a:p>
            <a:pPr algn="ctr"/>
            <a:r>
              <a:rPr lang="en-US" altLang="en-US" sz="2800">
                <a:latin typeface="Times New Roman" panose="02020603050405020304" pitchFamily="18" charset="0"/>
                <a:cs typeface="Times New Roman" panose="02020603050405020304" pitchFamily="18" charset="0"/>
              </a:rPr>
              <a:t>Advantages</a:t>
            </a:r>
          </a:p>
        </p:txBody>
      </p:sp>
      <p:sp>
        <p:nvSpPr>
          <p:cNvPr id="12291" name="Content Placeholder 2"/>
          <p:cNvSpPr>
            <a:spLocks noGrp="1"/>
          </p:cNvSpPr>
          <p:nvPr>
            <p:ph idx="1"/>
          </p:nvPr>
        </p:nvSpPr>
        <p:spPr>
          <a:xfrm>
            <a:off x="127000" y="1603739"/>
            <a:ext cx="8602663" cy="4273651"/>
          </a:xfrm>
        </p:spPr>
        <p:txBody>
          <a:bodyPr rtlCol="0">
            <a:normAutofit fontScale="70000" lnSpcReduction="20000"/>
          </a:bodyPr>
          <a:lstStyle/>
          <a:p>
            <a:pPr algn="just" fontAlgn="auto">
              <a:lnSpc>
                <a:spcPct val="150000"/>
              </a:lnSpc>
              <a:spcAft>
                <a:spcPts val="0"/>
              </a:spcAft>
              <a:defRPr/>
            </a:pPr>
            <a:r>
              <a:rPr lang="en-GB" altLang="en-US" dirty="0">
                <a:latin typeface="Times New Roman" panose="02020603050405020304" pitchFamily="18" charset="0"/>
                <a:cs typeface="Times New Roman" panose="02020603050405020304" pitchFamily="18" charset="0"/>
              </a:rPr>
              <a:t>It provides the easy way to search and obtain the required blood.
It provides direct interaction  and  donation of blood.</a:t>
            </a:r>
          </a:p>
          <a:p>
            <a:pPr algn="just" fontAlgn="auto">
              <a:lnSpc>
                <a:spcPct val="150000"/>
              </a:lnSpc>
              <a:spcAft>
                <a:spcPts val="0"/>
              </a:spcAft>
              <a:defRPr/>
            </a:pPr>
            <a:r>
              <a:rPr lang="en-GB" altLang="en-US" dirty="0">
                <a:latin typeface="Times New Roman" panose="02020603050405020304" pitchFamily="18" charset="0"/>
                <a:cs typeface="Times New Roman" panose="02020603050405020304" pitchFamily="18" charset="0"/>
              </a:rPr>
              <a:t>It allows the donors to display the money they expect or require.
This application does not require any intermediate hospital or health care centres.
It allows for secure collection and management of donor information, ensuring accuracy, privacy, and compliance with regulatory requirements.
Its provides a communication interface for secure interaction between the donors and the receivers</a:t>
            </a:r>
            <a:endParaRPr lang="en-US" altLang="en-US" dirty="0">
              <a:latin typeface="Times New Roman" panose="02020603050405020304" pitchFamily="18" charset="0"/>
              <a:cs typeface="Times New Roman" panose="02020603050405020304" pitchFamily="18" charset="0"/>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5809C82-4DF0-4141-B00C-12F007CADC17}" type="slidenum">
              <a:rPr lang="en-US" altLang="en-US" sz="1200">
                <a:solidFill>
                  <a:srgbClr val="898989"/>
                </a:solidFill>
              </a:rPr>
              <a:pPr>
                <a:lnSpc>
                  <a:spcPct val="100000"/>
                </a:lnSpc>
                <a:spcBef>
                  <a:spcPct val="0"/>
                </a:spcBef>
                <a:buFontTx/>
                <a:buNone/>
              </a:pPr>
              <a:t>10</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Algorithms</a:t>
            </a:r>
            <a:r>
              <a:rPr lang="en-US" dirty="0"/>
              <a:t> </a:t>
            </a:r>
          </a:p>
        </p:txBody>
      </p:sp>
      <p:sp>
        <p:nvSpPr>
          <p:cNvPr id="3" name="Content Placeholder 2"/>
          <p:cNvSpPr>
            <a:spLocks noGrp="1"/>
          </p:cNvSpPr>
          <p:nvPr>
            <p:ph idx="1"/>
          </p:nvPr>
        </p:nvSpPr>
        <p:spPr/>
        <p:txBody>
          <a:bodyPr/>
          <a:lstStyle/>
          <a:p>
            <a:r>
              <a:rPr lang="en-GB" sz="1400" b="1" dirty="0">
                <a:latin typeface="Times New Roman" pitchFamily="18" charset="0"/>
                <a:cs typeface="Times New Roman" pitchFamily="18" charset="0"/>
              </a:rPr>
              <a:t>Stable Matching Algorithm (Gale-Shapley Algorithm):</a:t>
            </a:r>
          </a:p>
          <a:p>
            <a:pPr marL="0" indent="0">
              <a:buNone/>
            </a:pPr>
            <a:r>
              <a:rPr lang="en-GB" sz="1400" dirty="0">
                <a:latin typeface="Times New Roman" pitchFamily="18" charset="0"/>
                <a:cs typeface="Times New Roman" pitchFamily="18" charset="0"/>
              </a:rPr>
              <a:t>This algorithm is used to find a stable match between two sets of elements based on preferences. It ensures that no pair of elements would prefer each other over their current matches. This can be adapted to match donors and recipients based on criteria like blood type compatibility and urgency.</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Search algorithms: </a:t>
            </a:r>
            <a:endParaRPr lang="en-GB" sz="1400" b="1" dirty="0">
              <a:latin typeface="Times New Roman" pitchFamily="18" charset="0"/>
              <a:cs typeface="Times New Roman" pitchFamily="18" charset="0"/>
            </a:endParaRPr>
          </a:p>
          <a:p>
            <a:r>
              <a:rPr lang="en-GB" sz="1400" b="1" i="1" dirty="0">
                <a:latin typeface="Times New Roman" pitchFamily="18" charset="0"/>
                <a:cs typeface="Times New Roman" pitchFamily="18" charset="0"/>
              </a:rPr>
              <a:t>Depth-First Search (DFS):</a:t>
            </a:r>
          </a:p>
          <a:p>
            <a:pPr marL="0" indent="0">
              <a:buNone/>
            </a:pPr>
            <a:r>
              <a:rPr lang="en-GB" sz="1400" dirty="0">
                <a:latin typeface="Times New Roman" pitchFamily="18" charset="0"/>
                <a:cs typeface="Times New Roman" pitchFamily="18" charset="0"/>
              </a:rPr>
              <a:t>DFS can be used to search for matches based on specific criteria like blood type compatibility or eligibility. It exhaustively explores one branch of the search tree before backtracking, making it suitable for exhaustive matching.</a:t>
            </a:r>
          </a:p>
          <a:p>
            <a:r>
              <a:rPr lang="en-GB" sz="1400" b="1" i="1" dirty="0">
                <a:latin typeface="Times New Roman" pitchFamily="18" charset="0"/>
                <a:cs typeface="Times New Roman" pitchFamily="18" charset="0"/>
              </a:rPr>
              <a:t>Hashing:</a:t>
            </a:r>
          </a:p>
          <a:p>
            <a:pPr marL="0" indent="0">
              <a:buNone/>
            </a:pPr>
            <a:r>
              <a:rPr lang="en-GB" sz="1400" dirty="0">
                <a:latin typeface="Times New Roman" pitchFamily="18" charset="0"/>
                <a:cs typeface="Times New Roman" pitchFamily="18" charset="0"/>
              </a:rPr>
              <a:t>Hash tables provide constant-time average search complexity, making them efficient for quickly locating donors or recipients based on specific identifiers like donor ID or recipient ID.</a:t>
            </a: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Secure Messaging Protocol: </a:t>
            </a:r>
            <a:endParaRPr lang="en-GB" sz="1400" b="1" dirty="0">
              <a:latin typeface="Times New Roman" pitchFamily="18" charset="0"/>
              <a:cs typeface="Times New Roman" pitchFamily="18" charset="0"/>
            </a:endParaRPr>
          </a:p>
          <a:p>
            <a:pPr marL="0" indent="0">
              <a:buNone/>
            </a:pPr>
            <a:r>
              <a:rPr lang="en-GB" sz="1400" dirty="0">
                <a:latin typeface="Times New Roman" pitchFamily="18" charset="0"/>
                <a:cs typeface="Times New Roman" pitchFamily="18" charset="0"/>
              </a:rPr>
              <a:t>The secure messaging protocol commonly used in online blood bank systems is </a:t>
            </a:r>
            <a:r>
              <a:rPr lang="en-GB" sz="1400" b="1" dirty="0">
                <a:latin typeface="Times New Roman" pitchFamily="18" charset="0"/>
                <a:cs typeface="Times New Roman" pitchFamily="18" charset="0"/>
              </a:rPr>
              <a:t>Transport Layer Security (TLS)</a:t>
            </a:r>
            <a:r>
              <a:rPr lang="en-GB" sz="1400" dirty="0">
                <a:latin typeface="Times New Roman" pitchFamily="18" charset="0"/>
                <a:cs typeface="Times New Roman" pitchFamily="18" charset="0"/>
              </a:rPr>
              <a:t>.TLS ensures the confidentiality, integrity, and authenticity of communications between clients (donors, recipients) and the blood bank system servers. It encrypts data transmitted over the network, preventing eavesdropping and tampering by unauthorized parties.</a:t>
            </a: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Implementation methods</a:t>
            </a:r>
          </a:p>
        </p:txBody>
      </p:sp>
      <p:sp>
        <p:nvSpPr>
          <p:cNvPr id="3" name="Content Placeholder 2"/>
          <p:cNvSpPr>
            <a:spLocks noGrp="1"/>
          </p:cNvSpPr>
          <p:nvPr>
            <p:ph idx="1"/>
          </p:nvPr>
        </p:nvSpPr>
        <p:spPr/>
        <p:txBody>
          <a:bodyPr/>
          <a:lstStyle/>
          <a:p>
            <a:r>
              <a:rPr lang="en-US" sz="1400" dirty="0">
                <a:latin typeface="Times New Roman" pitchFamily="18" charset="0"/>
                <a:cs typeface="Times New Roman" pitchFamily="18" charset="0"/>
              </a:rPr>
              <a:t>Messaging System Integration: The application can integrate a messaging system that allows donors and receivers to communicate directly within the platform. This could be achieved using existing messaging APIs or by developing a custom messaging solution.</a:t>
            </a:r>
          </a:p>
          <a:p>
            <a:r>
              <a:rPr lang="en-US" sz="1400" dirty="0">
                <a:latin typeface="Times New Roman" pitchFamily="18" charset="0"/>
                <a:cs typeface="Times New Roman" pitchFamily="18" charset="0"/>
              </a:rPr>
              <a:t>User Authentication: Implement robust user authentication mechanisms to verify the identity of both donors and receivers before allowing them to communicate. This can include email verification, phone number verification, or even biometric authentication for added security.</a:t>
            </a:r>
          </a:p>
          <a:p>
            <a:r>
              <a:rPr lang="en-US" sz="1400" dirty="0">
                <a:latin typeface="Times New Roman" pitchFamily="18" charset="0"/>
                <a:cs typeface="Times New Roman" pitchFamily="18" charset="0"/>
              </a:rPr>
              <a:t>Privacy Protection: Ensure that the messaging system protects the privacy of both donors and receivers. Messages should be encrypted end-to-end to prevent unauthorized access, and personal information should be masked or </a:t>
            </a:r>
            <a:r>
              <a:rPr lang="en-US" sz="1400" dirty="0" err="1">
                <a:latin typeface="Times New Roman" pitchFamily="18" charset="0"/>
                <a:cs typeface="Times New Roman" pitchFamily="18" charset="0"/>
              </a:rPr>
              <a:t>anonymized</a:t>
            </a:r>
            <a:r>
              <a:rPr lang="en-US" sz="1400" dirty="0">
                <a:latin typeface="Times New Roman" pitchFamily="18" charset="0"/>
                <a:cs typeface="Times New Roman" pitchFamily="18" charset="0"/>
              </a:rPr>
              <a:t> to maintain confidentiality.</a:t>
            </a:r>
          </a:p>
          <a:p>
            <a:r>
              <a:rPr lang="en-US" sz="1400" dirty="0">
                <a:latin typeface="Times New Roman" pitchFamily="18" charset="0"/>
                <a:cs typeface="Times New Roman" pitchFamily="18" charset="0"/>
              </a:rPr>
              <a:t>Matching Algorithm: Develop a matching algorithm that suggests potential matches between donors and receivers based on compatibility factors such as blood type, location, and availability. This algorithm should facilitate efficient communication by presenting relevant matches to users.</a:t>
            </a:r>
          </a:p>
          <a:p>
            <a:r>
              <a:rPr lang="en-US" sz="1400" dirty="0">
                <a:latin typeface="Times New Roman" pitchFamily="18" charset="0"/>
                <a:cs typeface="Times New Roman" pitchFamily="18" charset="0"/>
              </a:rPr>
              <a:t>Real-time Notifications: Implement real-time notifications to alert users about new messages, potential matches, or updates to their communication status. This ensures that users stay informed and can respond promptly to communication requests.</a:t>
            </a:r>
          </a:p>
          <a:p>
            <a:r>
              <a:rPr lang="en-US" sz="1400" dirty="0">
                <a:latin typeface="Times New Roman" pitchFamily="18" charset="0"/>
                <a:cs typeface="Times New Roman" pitchFamily="18" charset="0"/>
              </a:rPr>
              <a:t>Mobile Responsiveness: Ensure that the messaging interface is responsive and user-friendly across different devices, including </a:t>
            </a:r>
            <a:r>
              <a:rPr lang="en-US" sz="1400" dirty="0" err="1">
                <a:latin typeface="Times New Roman" pitchFamily="18" charset="0"/>
                <a:cs typeface="Times New Roman" pitchFamily="18" charset="0"/>
              </a:rPr>
              <a:t>smartphones</a:t>
            </a:r>
            <a:r>
              <a:rPr lang="en-US" sz="1400" dirty="0">
                <a:latin typeface="Times New Roman" pitchFamily="18" charset="0"/>
                <a:cs typeface="Times New Roman" pitchFamily="18" charset="0"/>
              </a:rPr>
              <a:t> and tablets. This allows users to communicate conveniently, regardless of their preferred device.</a:t>
            </a: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EC1B4-2F93-70D3-57E2-53340CB33A2D}"/>
              </a:ext>
            </a:extLst>
          </p:cNvPr>
          <p:cNvSpPr>
            <a:spLocks noGrp="1"/>
          </p:cNvSpPr>
          <p:nvPr>
            <p:ph type="title"/>
          </p:nvPr>
        </p:nvSpPr>
        <p:spPr/>
        <p:txBody>
          <a:bodyPr/>
          <a:lstStyle/>
          <a:p>
            <a:pPr algn="ctr"/>
            <a:r>
              <a:rPr lang="en-GB" sz="2800" dirty="0">
                <a:latin typeface="Times New Roman" panose="02020603050405020304" pitchFamily="18" charset="0"/>
                <a:cs typeface="Times New Roman" panose="02020603050405020304" pitchFamily="18" charset="0"/>
              </a:rPr>
              <a:t>Hardware and software requirements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A71A192-0126-0027-B540-28698ABC57A2}"/>
              </a:ext>
            </a:extLst>
          </p:cNvPr>
          <p:cNvSpPr>
            <a:spLocks noGrp="1"/>
          </p:cNvSpPr>
          <p:nvPr>
            <p:ph idx="1"/>
          </p:nvPr>
        </p:nvSpPr>
        <p:spPr>
          <a:xfrm>
            <a:off x="494259" y="2005012"/>
            <a:ext cx="7886700" cy="4351338"/>
          </a:xfrm>
        </p:spPr>
        <p:txBody>
          <a:bodyPr/>
          <a:lstStyle/>
          <a:p>
            <a:pPr marL="0" indent="0">
              <a:buNone/>
            </a:pPr>
            <a:r>
              <a:rPr lang="en-GB" sz="1400" b="1" dirty="0" err="1">
                <a:latin typeface="Times New Roman" panose="02020603050405020304" pitchFamily="18" charset="0"/>
                <a:cs typeface="Times New Roman" panose="02020603050405020304" pitchFamily="18" charset="0"/>
              </a:rPr>
              <a:t>Hardwares</a:t>
            </a:r>
            <a:r>
              <a:rPr lang="en-GB" sz="1400" b="1" dirty="0">
                <a:latin typeface="Times New Roman" panose="02020603050405020304" pitchFamily="18" charset="0"/>
                <a:cs typeface="Times New Roman" panose="02020603050405020304" pitchFamily="18" charset="0"/>
              </a:rPr>
              <a:t> used:</a:t>
            </a:r>
          </a:p>
          <a:p>
            <a:r>
              <a:rPr lang="en-GB" sz="1400" dirty="0">
                <a:latin typeface="Times New Roman" panose="02020603050405020304" pitchFamily="18" charset="0"/>
                <a:cs typeface="Times New Roman" panose="02020603050405020304" pitchFamily="18" charset="0"/>
              </a:rPr>
              <a:t>Processor – Quad-core 2.5 GHz or higher.</a:t>
            </a:r>
          </a:p>
          <a:p>
            <a:r>
              <a:rPr lang="en-GB" sz="1400" dirty="0">
                <a:latin typeface="Times New Roman" panose="02020603050405020304" pitchFamily="18" charset="0"/>
                <a:cs typeface="Times New Roman" panose="02020603050405020304" pitchFamily="18" charset="0"/>
              </a:rPr>
              <a:t>RAM – 2GB or higher </a:t>
            </a:r>
          </a:p>
          <a:p>
            <a:r>
              <a:rPr lang="en-GB" sz="1400" dirty="0">
                <a:latin typeface="Times New Roman" panose="02020603050405020304" pitchFamily="18" charset="0"/>
                <a:cs typeface="Times New Roman" panose="02020603050405020304" pitchFamily="18" charset="0"/>
              </a:rPr>
              <a:t>Storage- 500 Gb </a:t>
            </a:r>
            <a:r>
              <a:rPr lang="en-GB" sz="1400" dirty="0" err="1">
                <a:latin typeface="Times New Roman" panose="02020603050405020304" pitchFamily="18" charset="0"/>
                <a:cs typeface="Times New Roman" panose="02020603050405020304" pitchFamily="18" charset="0"/>
              </a:rPr>
              <a:t>solidu</a:t>
            </a:r>
            <a:r>
              <a:rPr lang="en-GB" sz="1400" dirty="0">
                <a:latin typeface="Times New Roman" panose="02020603050405020304" pitchFamily="18" charset="0"/>
                <a:cs typeface="Times New Roman" panose="02020603050405020304" pitchFamily="18" charset="0"/>
              </a:rPr>
              <a:t> state Drive</a:t>
            </a:r>
          </a:p>
          <a:p>
            <a:r>
              <a:rPr lang="en-GB" sz="1400" dirty="0">
                <a:latin typeface="Times New Roman" panose="02020603050405020304" pitchFamily="18" charset="0"/>
                <a:cs typeface="Times New Roman" panose="02020603050405020304" pitchFamily="18" charset="0"/>
              </a:rPr>
              <a:t>Network interface – 10GB </a:t>
            </a:r>
            <a:r>
              <a:rPr lang="en-GB" sz="1400" dirty="0" err="1">
                <a:latin typeface="Times New Roman" panose="02020603050405020304" pitchFamily="18" charset="0"/>
                <a:cs typeface="Times New Roman" panose="02020603050405020304" pitchFamily="18" charset="0"/>
              </a:rPr>
              <a:t>ethernet</a:t>
            </a:r>
            <a:r>
              <a:rPr lang="en-GB" sz="1400" dirty="0">
                <a:latin typeface="Times New Roman" panose="02020603050405020304" pitchFamily="18" charset="0"/>
                <a:cs typeface="Times New Roman" panose="02020603050405020304" pitchFamily="18" charset="0"/>
              </a:rPr>
              <a:t> </a:t>
            </a:r>
          </a:p>
          <a:p>
            <a:r>
              <a:rPr lang="en-GB" sz="1400" dirty="0">
                <a:latin typeface="Times New Roman" panose="02020603050405020304" pitchFamily="18" charset="0"/>
                <a:cs typeface="Times New Roman" panose="02020603050405020304" pitchFamily="18" charset="0"/>
              </a:rPr>
              <a:t>Operating system – Linux or Mac </a:t>
            </a:r>
            <a:r>
              <a:rPr lang="en-GB" sz="1400" dirty="0" err="1">
                <a:latin typeface="Times New Roman" panose="02020603050405020304" pitchFamily="18" charset="0"/>
                <a:cs typeface="Times New Roman" panose="02020603050405020304" pitchFamily="18" charset="0"/>
              </a:rPr>
              <a:t>Os</a:t>
            </a:r>
            <a:r>
              <a:rPr lang="en-GB" sz="1400" dirty="0">
                <a:latin typeface="Times New Roman" panose="02020603050405020304" pitchFamily="18" charset="0"/>
                <a:cs typeface="Times New Roman" panose="02020603050405020304" pitchFamily="18" charset="0"/>
              </a:rPr>
              <a:t> or Windows</a:t>
            </a:r>
          </a:p>
          <a:p>
            <a:r>
              <a:rPr lang="en-GB" sz="1400" dirty="0">
                <a:latin typeface="Times New Roman" panose="02020603050405020304" pitchFamily="18" charset="0"/>
                <a:cs typeface="Times New Roman" panose="02020603050405020304" pitchFamily="18" charset="0"/>
              </a:rPr>
              <a:t>Hardware – 40 GB or more</a:t>
            </a:r>
          </a:p>
          <a:p>
            <a:endParaRPr lang="en-GB" sz="1400" dirty="0">
              <a:latin typeface="Times New Roman" panose="02020603050405020304" pitchFamily="18" charset="0"/>
              <a:cs typeface="Times New Roman" panose="02020603050405020304" pitchFamily="18" charset="0"/>
            </a:endParaRPr>
          </a:p>
          <a:p>
            <a:pPr marL="0" indent="0">
              <a:buNone/>
            </a:pPr>
            <a:r>
              <a:rPr lang="en-GB" sz="1400" b="1" dirty="0" err="1">
                <a:latin typeface="Times New Roman" panose="02020603050405020304" pitchFamily="18" charset="0"/>
                <a:cs typeface="Times New Roman" panose="02020603050405020304" pitchFamily="18" charset="0"/>
              </a:rPr>
              <a:t>Softwares</a:t>
            </a:r>
            <a:r>
              <a:rPr lang="en-GB" sz="1400" b="1" dirty="0">
                <a:latin typeface="Times New Roman" panose="02020603050405020304" pitchFamily="18" charset="0"/>
                <a:cs typeface="Times New Roman" panose="02020603050405020304" pitchFamily="18" charset="0"/>
              </a:rPr>
              <a:t> used</a:t>
            </a:r>
          </a:p>
          <a:p>
            <a:r>
              <a:rPr lang="en-GB" sz="1400" dirty="0">
                <a:latin typeface="Times New Roman" panose="02020603050405020304" pitchFamily="18" charset="0"/>
                <a:cs typeface="Times New Roman" panose="02020603050405020304" pitchFamily="18" charset="0"/>
              </a:rPr>
              <a:t>Frontend – React </a:t>
            </a:r>
            <a:r>
              <a:rPr lang="en-GB" sz="1400" dirty="0" err="1">
                <a:latin typeface="Times New Roman" panose="02020603050405020304" pitchFamily="18" charset="0"/>
                <a:cs typeface="Times New Roman" panose="02020603050405020304" pitchFamily="18" charset="0"/>
              </a:rPr>
              <a:t>Js</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Reactstrap</a:t>
            </a:r>
            <a:r>
              <a:rPr lang="en-GB" sz="1400" dirty="0">
                <a:latin typeface="Times New Roman" panose="02020603050405020304" pitchFamily="18" charset="0"/>
                <a:cs typeface="Times New Roman" panose="02020603050405020304" pitchFamily="18" charset="0"/>
              </a:rPr>
              <a:t> components, Bootstrap CSS
Backend – Node </a:t>
            </a:r>
            <a:r>
              <a:rPr lang="en-GB" sz="1400" dirty="0" err="1">
                <a:latin typeface="Times New Roman" panose="02020603050405020304" pitchFamily="18" charset="0"/>
                <a:cs typeface="Times New Roman" panose="02020603050405020304" pitchFamily="18" charset="0"/>
              </a:rPr>
              <a:t>Js</a:t>
            </a:r>
            <a:r>
              <a:rPr lang="en-GB" sz="1400" dirty="0">
                <a:latin typeface="Times New Roman" panose="02020603050405020304" pitchFamily="18" charset="0"/>
                <a:cs typeface="Times New Roman" panose="02020603050405020304" pitchFamily="18" charset="0"/>
              </a:rPr>
              <a:t>, Express JS
Database – AWS RDS</a:t>
            </a: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pPr marL="0" indent="0">
              <a:buNone/>
            </a:pPr>
            <a:r>
              <a:rPr lang="en-GB" dirty="0"/>
              <a:t> </a:t>
            </a:r>
            <a:endParaRPr lang="en-US" dirty="0"/>
          </a:p>
        </p:txBody>
      </p:sp>
      <p:sp>
        <p:nvSpPr>
          <p:cNvPr id="4" name="Slide Number Placeholder 3">
            <a:extLst>
              <a:ext uri="{FF2B5EF4-FFF2-40B4-BE49-F238E27FC236}">
                <a16:creationId xmlns:a16="http://schemas.microsoft.com/office/drawing/2014/main" xmlns="" id="{6A143954-B39E-FF4F-FD83-61E78B83DF06}"/>
              </a:ext>
            </a:extLst>
          </p:cNvPr>
          <p:cNvSpPr>
            <a:spLocks noGrp="1"/>
          </p:cNvSpPr>
          <p:nvPr>
            <p:ph type="sldNum" sz="quarter" idx="12"/>
          </p:nvPr>
        </p:nvSpPr>
        <p:spPr/>
        <p:txBody>
          <a:bodyPr/>
          <a:lstStyle/>
          <a:p>
            <a:pPr>
              <a:defRPr/>
            </a:pPr>
            <a:fld id="{58D0759C-3E2F-4B16-B3ED-376CB6C8E78F}" type="slidenum">
              <a:rPr lang="en-US" altLang="en-US" smtClean="0"/>
              <a:pPr>
                <a:defRPr/>
              </a:pPr>
              <a:t>13</a:t>
            </a:fld>
            <a:endParaRPr lang="en-US" altLang="en-US"/>
          </a:p>
        </p:txBody>
      </p:sp>
    </p:spTree>
    <p:extLst>
      <p:ext uri="{BB962C8B-B14F-4D97-AF65-F5344CB8AC3E}">
        <p14:creationId xmlns:p14="http://schemas.microsoft.com/office/powerpoint/2010/main" val="321969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D4B65-EF7C-431B-CAAC-4DC4037335AC}"/>
              </a:ext>
            </a:extLst>
          </p:cNvPr>
          <p:cNvSpPr>
            <a:spLocks noGrp="1"/>
          </p:cNvSpPr>
          <p:nvPr>
            <p:ph type="title"/>
          </p:nvPr>
        </p:nvSpPr>
        <p:spPr/>
        <p:txBody>
          <a:bodyPr/>
          <a:lstStyle/>
          <a:p>
            <a:pPr algn="ctr"/>
            <a:r>
              <a:rPr lang="en-GB" sz="2800" dirty="0">
                <a:latin typeface="Times New Roman" panose="02020603050405020304"/>
              </a:rPr>
              <a:t>Output</a:t>
            </a:r>
            <a:endParaRPr lang="en-US" sz="2800" dirty="0">
              <a:latin typeface="Times New Roman" panose="02020603050405020304"/>
            </a:endParaRPr>
          </a:p>
        </p:txBody>
      </p:sp>
      <p:pic>
        <p:nvPicPr>
          <p:cNvPr id="5" name="Content Placeholder 4">
            <a:extLst>
              <a:ext uri="{FF2B5EF4-FFF2-40B4-BE49-F238E27FC236}">
                <a16:creationId xmlns:a16="http://schemas.microsoft.com/office/drawing/2014/main" xmlns="" id="{EF7EA0ED-3AE7-9212-8D8C-6384CC283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451" y="1511560"/>
            <a:ext cx="8355947" cy="4665404"/>
          </a:xfrm>
        </p:spPr>
      </p:pic>
      <p:sp>
        <p:nvSpPr>
          <p:cNvPr id="4" name="Slide Number Placeholder 3">
            <a:extLst>
              <a:ext uri="{FF2B5EF4-FFF2-40B4-BE49-F238E27FC236}">
                <a16:creationId xmlns:a16="http://schemas.microsoft.com/office/drawing/2014/main" xmlns="" id="{839B34C1-ED6B-6AB3-EAA1-D2BB6556E45B}"/>
              </a:ext>
            </a:extLst>
          </p:cNvPr>
          <p:cNvSpPr>
            <a:spLocks noGrp="1"/>
          </p:cNvSpPr>
          <p:nvPr>
            <p:ph type="sldNum" sz="quarter" idx="12"/>
          </p:nvPr>
        </p:nvSpPr>
        <p:spPr/>
        <p:txBody>
          <a:bodyPr/>
          <a:lstStyle/>
          <a:p>
            <a:pPr>
              <a:defRPr/>
            </a:pPr>
            <a:fld id="{58D0759C-3E2F-4B16-B3ED-376CB6C8E78F}" type="slidenum">
              <a:rPr lang="en-US" altLang="en-US" smtClean="0"/>
              <a:pPr>
                <a:defRPr/>
              </a:pPr>
              <a:t>14</a:t>
            </a:fld>
            <a:endParaRPr lang="en-US" altLang="en-US"/>
          </a:p>
        </p:txBody>
      </p:sp>
    </p:spTree>
    <p:extLst>
      <p:ext uri="{BB962C8B-B14F-4D97-AF65-F5344CB8AC3E}">
        <p14:creationId xmlns:p14="http://schemas.microsoft.com/office/powerpoint/2010/main" val="94212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360442A6-7010-BA0E-716E-C7725D694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9" y="839755"/>
            <a:ext cx="7352523" cy="5337208"/>
          </a:xfrm>
        </p:spPr>
      </p:pic>
      <p:sp>
        <p:nvSpPr>
          <p:cNvPr id="4" name="Slide Number Placeholder 3">
            <a:extLst>
              <a:ext uri="{FF2B5EF4-FFF2-40B4-BE49-F238E27FC236}">
                <a16:creationId xmlns:a16="http://schemas.microsoft.com/office/drawing/2014/main" xmlns="" id="{0CD3F451-D936-5C60-74E6-77AD531ACC75}"/>
              </a:ext>
            </a:extLst>
          </p:cNvPr>
          <p:cNvSpPr>
            <a:spLocks noGrp="1"/>
          </p:cNvSpPr>
          <p:nvPr>
            <p:ph type="sldNum" sz="quarter" idx="12"/>
          </p:nvPr>
        </p:nvSpPr>
        <p:spPr/>
        <p:txBody>
          <a:bodyPr/>
          <a:lstStyle/>
          <a:p>
            <a:pPr>
              <a:defRPr/>
            </a:pPr>
            <a:fld id="{58D0759C-3E2F-4B16-B3ED-376CB6C8E78F}" type="slidenum">
              <a:rPr lang="en-US" altLang="en-US" smtClean="0"/>
              <a:pPr>
                <a:defRPr/>
              </a:pPr>
              <a:t>15</a:t>
            </a:fld>
            <a:endParaRPr lang="en-US" altLang="en-US"/>
          </a:p>
        </p:txBody>
      </p:sp>
    </p:spTree>
    <p:extLst>
      <p:ext uri="{BB962C8B-B14F-4D97-AF65-F5344CB8AC3E}">
        <p14:creationId xmlns:p14="http://schemas.microsoft.com/office/powerpoint/2010/main" val="337275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A7FDF204-55E1-4F3D-7D46-F5FC51EE7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433" y="802433"/>
            <a:ext cx="7712917" cy="5374530"/>
          </a:xfrm>
        </p:spPr>
      </p:pic>
      <p:sp>
        <p:nvSpPr>
          <p:cNvPr id="4" name="Slide Number Placeholder 3">
            <a:extLst>
              <a:ext uri="{FF2B5EF4-FFF2-40B4-BE49-F238E27FC236}">
                <a16:creationId xmlns:a16="http://schemas.microsoft.com/office/drawing/2014/main" xmlns="" id="{2B2AE376-62C6-D49A-105C-EBF619E09ACF}"/>
              </a:ext>
            </a:extLst>
          </p:cNvPr>
          <p:cNvSpPr>
            <a:spLocks noGrp="1"/>
          </p:cNvSpPr>
          <p:nvPr>
            <p:ph type="sldNum" sz="quarter" idx="12"/>
          </p:nvPr>
        </p:nvSpPr>
        <p:spPr/>
        <p:txBody>
          <a:bodyPr/>
          <a:lstStyle/>
          <a:p>
            <a:pPr>
              <a:defRPr/>
            </a:pPr>
            <a:fld id="{58D0759C-3E2F-4B16-B3ED-376CB6C8E78F}" type="slidenum">
              <a:rPr lang="en-US" altLang="en-US" smtClean="0"/>
              <a:pPr>
                <a:defRPr/>
              </a:pPr>
              <a:t>16</a:t>
            </a:fld>
            <a:endParaRPr lang="en-US" altLang="en-US"/>
          </a:p>
        </p:txBody>
      </p:sp>
    </p:spTree>
    <p:extLst>
      <p:ext uri="{BB962C8B-B14F-4D97-AF65-F5344CB8AC3E}">
        <p14:creationId xmlns:p14="http://schemas.microsoft.com/office/powerpoint/2010/main" val="255965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093181E-0FF3-D5BC-DF8B-80CACB2835D1}"/>
              </a:ext>
            </a:extLst>
          </p:cNvPr>
          <p:cNvSpPr>
            <a:spLocks noGrp="1"/>
          </p:cNvSpPr>
          <p:nvPr>
            <p:ph type="sldNum" sz="quarter" idx="12"/>
          </p:nvPr>
        </p:nvSpPr>
        <p:spPr/>
        <p:txBody>
          <a:bodyPr/>
          <a:lstStyle/>
          <a:p>
            <a:pPr>
              <a:defRPr/>
            </a:pPr>
            <a:fld id="{F12E1B6C-F6E8-4B42-95AA-5351EC5F0581}" type="slidenum">
              <a:rPr lang="en-US" altLang="en-US" smtClean="0"/>
              <a:pPr>
                <a:defRPr/>
              </a:pPr>
              <a:t>17</a:t>
            </a:fld>
            <a:endParaRPr lang="en-US" altLang="en-US"/>
          </a:p>
        </p:txBody>
      </p:sp>
      <p:pic>
        <p:nvPicPr>
          <p:cNvPr id="4" name="Picture 3">
            <a:extLst>
              <a:ext uri="{FF2B5EF4-FFF2-40B4-BE49-F238E27FC236}">
                <a16:creationId xmlns:a16="http://schemas.microsoft.com/office/drawing/2014/main" xmlns="" id="{6D2A76BE-D2F2-A42E-6B6E-F58A3920A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4" y="495300"/>
            <a:ext cx="8002166" cy="5867400"/>
          </a:xfrm>
          <a:prstGeom prst="rect">
            <a:avLst/>
          </a:prstGeom>
        </p:spPr>
      </p:pic>
    </p:spTree>
    <p:extLst>
      <p:ext uri="{BB962C8B-B14F-4D97-AF65-F5344CB8AC3E}">
        <p14:creationId xmlns:p14="http://schemas.microsoft.com/office/powerpoint/2010/main" val="274780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CE1D2F4-334B-C527-FEC6-F2B79D151E05}"/>
              </a:ext>
            </a:extLst>
          </p:cNvPr>
          <p:cNvSpPr>
            <a:spLocks noGrp="1"/>
          </p:cNvSpPr>
          <p:nvPr>
            <p:ph type="sldNum" sz="quarter" idx="12"/>
          </p:nvPr>
        </p:nvSpPr>
        <p:spPr/>
        <p:txBody>
          <a:bodyPr/>
          <a:lstStyle/>
          <a:p>
            <a:pPr>
              <a:defRPr/>
            </a:pPr>
            <a:fld id="{F12E1B6C-F6E8-4B42-95AA-5351EC5F0581}" type="slidenum">
              <a:rPr lang="en-US" altLang="en-US" smtClean="0"/>
              <a:pPr>
                <a:defRPr/>
              </a:pPr>
              <a:t>18</a:t>
            </a:fld>
            <a:endParaRPr lang="en-US" altLang="en-US"/>
          </a:p>
        </p:txBody>
      </p:sp>
      <p:pic>
        <p:nvPicPr>
          <p:cNvPr id="4" name="Picture 3">
            <a:extLst>
              <a:ext uri="{FF2B5EF4-FFF2-40B4-BE49-F238E27FC236}">
                <a16:creationId xmlns:a16="http://schemas.microsoft.com/office/drawing/2014/main" xmlns="" id="{06E4498C-8EA0-4D76-24EA-799A45138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52" y="414866"/>
            <a:ext cx="8201609" cy="6028267"/>
          </a:xfrm>
          <a:prstGeom prst="rect">
            <a:avLst/>
          </a:prstGeom>
        </p:spPr>
      </p:pic>
    </p:spTree>
    <p:extLst>
      <p:ext uri="{BB962C8B-B14F-4D97-AF65-F5344CB8AC3E}">
        <p14:creationId xmlns:p14="http://schemas.microsoft.com/office/powerpoint/2010/main" val="287623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03EF0A7-3B01-B46C-0892-E8C44AE13007}"/>
              </a:ext>
            </a:extLst>
          </p:cNvPr>
          <p:cNvSpPr>
            <a:spLocks noGrp="1"/>
          </p:cNvSpPr>
          <p:nvPr>
            <p:ph type="sldNum" sz="quarter" idx="12"/>
          </p:nvPr>
        </p:nvSpPr>
        <p:spPr/>
        <p:txBody>
          <a:bodyPr/>
          <a:lstStyle/>
          <a:p>
            <a:pPr>
              <a:defRPr/>
            </a:pPr>
            <a:fld id="{F12E1B6C-F6E8-4B42-95AA-5351EC5F0581}" type="slidenum">
              <a:rPr lang="en-US" altLang="en-US" smtClean="0"/>
              <a:pPr>
                <a:defRPr/>
              </a:pPr>
              <a:t>19</a:t>
            </a:fld>
            <a:endParaRPr lang="en-US" altLang="en-US"/>
          </a:p>
        </p:txBody>
      </p:sp>
      <p:pic>
        <p:nvPicPr>
          <p:cNvPr id="4" name="Picture 3">
            <a:extLst>
              <a:ext uri="{FF2B5EF4-FFF2-40B4-BE49-F238E27FC236}">
                <a16:creationId xmlns:a16="http://schemas.microsoft.com/office/drawing/2014/main" xmlns="" id="{8ECFAC22-D605-5619-5606-4296486FF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461433"/>
            <a:ext cx="8080310" cy="5935133"/>
          </a:xfrm>
          <a:prstGeom prst="rect">
            <a:avLst/>
          </a:prstGeom>
        </p:spPr>
      </p:pic>
    </p:spTree>
    <p:extLst>
      <p:ext uri="{BB962C8B-B14F-4D97-AF65-F5344CB8AC3E}">
        <p14:creationId xmlns:p14="http://schemas.microsoft.com/office/powerpoint/2010/main" val="30911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52663" y="483809"/>
            <a:ext cx="4757737" cy="549653"/>
          </a:xfrm>
        </p:spPr>
        <p:txBody>
          <a:bodyPr/>
          <a:lstStyle/>
          <a:p>
            <a:pPr algn="ctr"/>
            <a:r>
              <a:rPr lang="en-US" altLang="en-US" sz="2800">
                <a:latin typeface="Times New Roman" panose="02020603050405020304" pitchFamily="18" charset="0"/>
                <a:cs typeface="Times New Roman" panose="02020603050405020304" pitchFamily="18" charset="0"/>
              </a:rPr>
              <a:t>Objective</a:t>
            </a:r>
          </a:p>
        </p:txBody>
      </p:sp>
      <p:sp>
        <p:nvSpPr>
          <p:cNvPr id="3075" name="Content Placeholder 2"/>
          <p:cNvSpPr>
            <a:spLocks noGrp="1"/>
          </p:cNvSpPr>
          <p:nvPr>
            <p:ph idx="1"/>
          </p:nvPr>
        </p:nvSpPr>
        <p:spPr>
          <a:xfrm>
            <a:off x="644417" y="1566862"/>
            <a:ext cx="8145462" cy="2951064"/>
          </a:xfrm>
        </p:spPr>
        <p:txBody>
          <a:bodyPr wrap="square" rtlCol="0">
            <a:spAutoFit/>
          </a:bodyPr>
          <a:lstStyle/>
          <a:p>
            <a:pPr fontAlgn="auto">
              <a:lnSpc>
                <a:spcPct val="150000"/>
              </a:lnSpc>
              <a:spcAft>
                <a:spcPts val="0"/>
              </a:spcAft>
              <a:buNone/>
              <a:defRPr/>
            </a:pPr>
            <a:r>
              <a:rPr lang="en-US" altLang="en-US" sz="1400" dirty="0">
                <a:latin typeface="Times New Roman" panose="02020603050405020304" pitchFamily="18" charset="0"/>
                <a:cs typeface="Times New Roman" panose="02020603050405020304" pitchFamily="18" charset="0"/>
              </a:rPr>
              <a:t>	</a:t>
            </a:r>
            <a:r>
              <a:rPr lang="en-US" altLang="en-US" sz="1800" dirty="0">
                <a:latin typeface="Times New Roman" pitchFamily="18" charset="0"/>
                <a:cs typeface="Times New Roman" pitchFamily="18" charset="0"/>
              </a:rPr>
              <a:t>This web application helps in minimizing the search of blood physically when needed . This online platform also deals with the amount of the blood per units, the amount is completely defined by the donor. In addition, when comparing with the existing blood donation application it provides security to the sensitive information of the donor and helps in maintaining the privacy concerns of the donor. It also allows direct communication between the donor and the receiver and provides a secure interaction environment .</a:t>
            </a:r>
          </a:p>
        </p:txBody>
      </p:sp>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A0B4FFA-D25C-407D-AD18-A477036E701C}" type="slidenum">
              <a:rPr lang="en-US" altLang="en-US" sz="1200">
                <a:solidFill>
                  <a:srgbClr val="898989"/>
                </a:solidFill>
              </a:rPr>
              <a:pPr>
                <a:lnSpc>
                  <a:spcPct val="100000"/>
                </a:lnSpc>
                <a:spcBef>
                  <a:spcPct val="0"/>
                </a:spcBef>
                <a:buFontTx/>
                <a:buNone/>
              </a:pPr>
              <a:t>2</a:t>
            </a:fld>
            <a:endParaRPr lang="en-US"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8A2FD3F-D625-EC95-1842-CCF76168B72E}"/>
              </a:ext>
            </a:extLst>
          </p:cNvPr>
          <p:cNvSpPr>
            <a:spLocks noGrp="1"/>
          </p:cNvSpPr>
          <p:nvPr>
            <p:ph type="sldNum" sz="quarter" idx="12"/>
          </p:nvPr>
        </p:nvSpPr>
        <p:spPr/>
        <p:txBody>
          <a:bodyPr/>
          <a:lstStyle/>
          <a:p>
            <a:pPr>
              <a:defRPr/>
            </a:pPr>
            <a:fld id="{F12E1B6C-F6E8-4B42-95AA-5351EC5F0581}" type="slidenum">
              <a:rPr lang="en-US" altLang="en-US" smtClean="0"/>
              <a:pPr>
                <a:defRPr/>
              </a:pPr>
              <a:t>20</a:t>
            </a:fld>
            <a:endParaRPr lang="en-US" altLang="en-US"/>
          </a:p>
        </p:txBody>
      </p:sp>
      <p:pic>
        <p:nvPicPr>
          <p:cNvPr id="4" name="Picture 3">
            <a:extLst>
              <a:ext uri="{FF2B5EF4-FFF2-40B4-BE49-F238E27FC236}">
                <a16:creationId xmlns:a16="http://schemas.microsoft.com/office/drawing/2014/main" xmlns="" id="{49B98A7F-1293-A10E-B0AA-06E8AE5D6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2" y="414866"/>
            <a:ext cx="8030158" cy="6028267"/>
          </a:xfrm>
          <a:prstGeom prst="rect">
            <a:avLst/>
          </a:prstGeom>
        </p:spPr>
      </p:pic>
    </p:spTree>
    <p:extLst>
      <p:ext uri="{BB962C8B-B14F-4D97-AF65-F5344CB8AC3E}">
        <p14:creationId xmlns:p14="http://schemas.microsoft.com/office/powerpoint/2010/main" val="313894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1071109-F307-2090-8309-B1C1CCC7D5BE}"/>
              </a:ext>
            </a:extLst>
          </p:cNvPr>
          <p:cNvSpPr>
            <a:spLocks noGrp="1"/>
          </p:cNvSpPr>
          <p:nvPr>
            <p:ph type="sldNum" sz="quarter" idx="12"/>
          </p:nvPr>
        </p:nvSpPr>
        <p:spPr/>
        <p:txBody>
          <a:bodyPr/>
          <a:lstStyle/>
          <a:p>
            <a:pPr>
              <a:defRPr/>
            </a:pPr>
            <a:fld id="{F12E1B6C-F6E8-4B42-95AA-5351EC5F0581}" type="slidenum">
              <a:rPr lang="en-US" altLang="en-US" smtClean="0"/>
              <a:pPr>
                <a:defRPr/>
              </a:pPr>
              <a:t>21</a:t>
            </a:fld>
            <a:endParaRPr lang="en-US" altLang="en-US"/>
          </a:p>
        </p:txBody>
      </p:sp>
      <p:pic>
        <p:nvPicPr>
          <p:cNvPr id="4" name="Picture 3">
            <a:extLst>
              <a:ext uri="{FF2B5EF4-FFF2-40B4-BE49-F238E27FC236}">
                <a16:creationId xmlns:a16="http://schemas.microsoft.com/office/drawing/2014/main" xmlns="" id="{180CA3DC-98D3-9130-DE13-47B11DB86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440266"/>
            <a:ext cx="8104804" cy="5977467"/>
          </a:xfrm>
          <a:prstGeom prst="rect">
            <a:avLst/>
          </a:prstGeom>
        </p:spPr>
      </p:pic>
    </p:spTree>
    <p:extLst>
      <p:ext uri="{BB962C8B-B14F-4D97-AF65-F5344CB8AC3E}">
        <p14:creationId xmlns:p14="http://schemas.microsoft.com/office/powerpoint/2010/main" val="67339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4F7EF21-D4B1-59EF-0B66-66270EDAB879}"/>
              </a:ext>
            </a:extLst>
          </p:cNvPr>
          <p:cNvSpPr>
            <a:spLocks noGrp="1"/>
          </p:cNvSpPr>
          <p:nvPr>
            <p:ph type="sldNum" sz="quarter" idx="12"/>
          </p:nvPr>
        </p:nvSpPr>
        <p:spPr/>
        <p:txBody>
          <a:bodyPr/>
          <a:lstStyle/>
          <a:p>
            <a:pPr>
              <a:defRPr/>
            </a:pPr>
            <a:fld id="{F12E1B6C-F6E8-4B42-95AA-5351EC5F0581}" type="slidenum">
              <a:rPr lang="en-US" altLang="en-US" smtClean="0"/>
              <a:pPr>
                <a:defRPr/>
              </a:pPr>
              <a:t>22</a:t>
            </a:fld>
            <a:endParaRPr lang="en-US" altLang="en-US"/>
          </a:p>
        </p:txBody>
      </p:sp>
      <p:pic>
        <p:nvPicPr>
          <p:cNvPr id="4" name="Picture 3">
            <a:extLst>
              <a:ext uri="{FF2B5EF4-FFF2-40B4-BE49-F238E27FC236}">
                <a16:creationId xmlns:a16="http://schemas.microsoft.com/office/drawing/2014/main" xmlns="" id="{0E7538EC-241D-94FB-F95C-02053CA3E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 y="419100"/>
            <a:ext cx="8481528" cy="6019800"/>
          </a:xfrm>
          <a:prstGeom prst="rect">
            <a:avLst/>
          </a:prstGeom>
        </p:spPr>
      </p:pic>
    </p:spTree>
    <p:extLst>
      <p:ext uri="{BB962C8B-B14F-4D97-AF65-F5344CB8AC3E}">
        <p14:creationId xmlns:p14="http://schemas.microsoft.com/office/powerpoint/2010/main" val="305760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ADC9571-552F-C27E-2D4F-F30D93C2352E}"/>
              </a:ext>
            </a:extLst>
          </p:cNvPr>
          <p:cNvSpPr>
            <a:spLocks noGrp="1"/>
          </p:cNvSpPr>
          <p:nvPr>
            <p:ph type="sldNum" sz="quarter" idx="12"/>
          </p:nvPr>
        </p:nvSpPr>
        <p:spPr/>
        <p:txBody>
          <a:bodyPr/>
          <a:lstStyle/>
          <a:p>
            <a:pPr>
              <a:defRPr/>
            </a:pPr>
            <a:fld id="{58D0759C-3E2F-4B16-B3ED-376CB6C8E78F}" type="slidenum">
              <a:rPr lang="en-US" altLang="en-US" smtClean="0"/>
              <a:pPr>
                <a:defRPr/>
              </a:pPr>
              <a:t>23</a:t>
            </a:fld>
            <a:endParaRPr lang="en-US" altLang="en-US"/>
          </a:p>
        </p:txBody>
      </p:sp>
      <p:pic>
        <p:nvPicPr>
          <p:cNvPr id="6" name="Content Placeholder 5">
            <a:extLst>
              <a:ext uri="{FF2B5EF4-FFF2-40B4-BE49-F238E27FC236}">
                <a16:creationId xmlns:a16="http://schemas.microsoft.com/office/drawing/2014/main" xmlns="" id="{1EA05485-803E-4F3C-E672-118473C8C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110" y="774441"/>
            <a:ext cx="7750240" cy="5402522"/>
          </a:xfrm>
        </p:spPr>
      </p:pic>
    </p:spTree>
    <p:extLst>
      <p:ext uri="{BB962C8B-B14F-4D97-AF65-F5344CB8AC3E}">
        <p14:creationId xmlns:p14="http://schemas.microsoft.com/office/powerpoint/2010/main" val="1820007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A9B699F-1E5F-D460-186D-F5E95516A24C}"/>
              </a:ext>
            </a:extLst>
          </p:cNvPr>
          <p:cNvSpPr>
            <a:spLocks noGrp="1"/>
          </p:cNvSpPr>
          <p:nvPr>
            <p:ph type="sldNum" sz="quarter" idx="12"/>
          </p:nvPr>
        </p:nvSpPr>
        <p:spPr/>
        <p:txBody>
          <a:bodyPr/>
          <a:lstStyle/>
          <a:p>
            <a:pPr>
              <a:defRPr/>
            </a:pPr>
            <a:fld id="{58D0759C-3E2F-4B16-B3ED-376CB6C8E78F}" type="slidenum">
              <a:rPr lang="en-US" altLang="en-US" smtClean="0"/>
              <a:pPr>
                <a:defRPr/>
              </a:pPr>
              <a:t>24</a:t>
            </a:fld>
            <a:endParaRPr lang="en-US" altLang="en-US"/>
          </a:p>
        </p:txBody>
      </p:sp>
      <p:pic>
        <p:nvPicPr>
          <p:cNvPr id="6" name="Content Placeholder 5">
            <a:extLst>
              <a:ext uri="{FF2B5EF4-FFF2-40B4-BE49-F238E27FC236}">
                <a16:creationId xmlns:a16="http://schemas.microsoft.com/office/drawing/2014/main" xmlns="" id="{C28BCAAB-5B72-5243-45FE-374A01A3A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615820"/>
            <a:ext cx="8002166" cy="6135720"/>
          </a:xfrm>
        </p:spPr>
      </p:pic>
    </p:spTree>
    <p:extLst>
      <p:ext uri="{BB962C8B-B14F-4D97-AF65-F5344CB8AC3E}">
        <p14:creationId xmlns:p14="http://schemas.microsoft.com/office/powerpoint/2010/main" val="2299870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86E325F-9B3A-5015-841E-C460606B3637}"/>
              </a:ext>
            </a:extLst>
          </p:cNvPr>
          <p:cNvSpPr>
            <a:spLocks noGrp="1"/>
          </p:cNvSpPr>
          <p:nvPr>
            <p:ph type="sldNum" sz="quarter" idx="12"/>
          </p:nvPr>
        </p:nvSpPr>
        <p:spPr/>
        <p:txBody>
          <a:bodyPr/>
          <a:lstStyle/>
          <a:p>
            <a:pPr>
              <a:defRPr/>
            </a:pPr>
            <a:fld id="{58D0759C-3E2F-4B16-B3ED-376CB6C8E78F}"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xmlns="" id="{5C39A472-5AE5-60AD-665D-D5CE9FA94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 y="419100"/>
            <a:ext cx="8406882" cy="6019800"/>
          </a:xfrm>
          <a:prstGeom prst="rect">
            <a:avLst/>
          </a:prstGeom>
        </p:spPr>
      </p:pic>
    </p:spTree>
    <p:extLst>
      <p:ext uri="{BB962C8B-B14F-4D97-AF65-F5344CB8AC3E}">
        <p14:creationId xmlns:p14="http://schemas.microsoft.com/office/powerpoint/2010/main" val="934524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3E705AA-ECEA-FD9A-00FA-BC4AA1019567}"/>
              </a:ext>
            </a:extLst>
          </p:cNvPr>
          <p:cNvSpPr>
            <a:spLocks noGrp="1"/>
          </p:cNvSpPr>
          <p:nvPr>
            <p:ph type="sldNum" sz="quarter" idx="12"/>
          </p:nvPr>
        </p:nvSpPr>
        <p:spPr/>
        <p:txBody>
          <a:bodyPr/>
          <a:lstStyle/>
          <a:p>
            <a:pPr>
              <a:defRPr/>
            </a:pPr>
            <a:fld id="{58D0759C-3E2F-4B16-B3ED-376CB6C8E78F}"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xmlns="" id="{D0B2B5B6-B283-B904-64CA-FBB27FE0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0" y="326570"/>
            <a:ext cx="5141166" cy="5775649"/>
          </a:xfrm>
          <a:prstGeom prst="rect">
            <a:avLst/>
          </a:prstGeom>
        </p:spPr>
      </p:pic>
    </p:spTree>
    <p:extLst>
      <p:ext uri="{BB962C8B-B14F-4D97-AF65-F5344CB8AC3E}">
        <p14:creationId xmlns:p14="http://schemas.microsoft.com/office/powerpoint/2010/main" val="428842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9EC90BD-CCE0-FBF9-2969-ADFD87DD7D88}"/>
              </a:ext>
            </a:extLst>
          </p:cNvPr>
          <p:cNvSpPr>
            <a:spLocks noGrp="1"/>
          </p:cNvSpPr>
          <p:nvPr>
            <p:ph type="sldNum" sz="quarter" idx="12"/>
          </p:nvPr>
        </p:nvSpPr>
        <p:spPr/>
        <p:txBody>
          <a:bodyPr/>
          <a:lstStyle/>
          <a:p>
            <a:pPr>
              <a:defRPr/>
            </a:pPr>
            <a:fld id="{58D0759C-3E2F-4B16-B3ED-376CB6C8E78F}" type="slidenum">
              <a:rPr lang="en-US" altLang="en-US" smtClean="0"/>
              <a:pPr>
                <a:defRPr/>
              </a:pPr>
              <a:t>27</a:t>
            </a:fld>
            <a:endParaRPr lang="en-US" altLang="en-US"/>
          </a:p>
        </p:txBody>
      </p:sp>
      <p:pic>
        <p:nvPicPr>
          <p:cNvPr id="6" name="Picture 5">
            <a:extLst>
              <a:ext uri="{FF2B5EF4-FFF2-40B4-BE49-F238E27FC236}">
                <a16:creationId xmlns:a16="http://schemas.microsoft.com/office/drawing/2014/main" xmlns="" id="{2D0918A2-9850-E1C9-1B84-37E070821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1" y="531844"/>
            <a:ext cx="5075853" cy="5747657"/>
          </a:xfrm>
          <a:prstGeom prst="rect">
            <a:avLst/>
          </a:prstGeom>
        </p:spPr>
      </p:pic>
    </p:spTree>
    <p:extLst>
      <p:ext uri="{BB962C8B-B14F-4D97-AF65-F5344CB8AC3E}">
        <p14:creationId xmlns:p14="http://schemas.microsoft.com/office/powerpoint/2010/main" val="2836577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2EE16-AAA2-3885-D7F7-C51998AF1169}"/>
              </a:ext>
            </a:extLst>
          </p:cNvPr>
          <p:cNvSpPr>
            <a:spLocks noGrp="1"/>
          </p:cNvSpPr>
          <p:nvPr>
            <p:ph type="title"/>
          </p:nvPr>
        </p:nvSpPr>
        <p:spPr/>
        <p:txBody>
          <a:bodyPr/>
          <a:lstStyle/>
          <a:p>
            <a:pPr algn="ctr"/>
            <a:r>
              <a:rPr lang="en-GB" sz="2800" dirty="0">
                <a:latin typeface="Times New Roman" panose="02020603050405020304"/>
              </a:rPr>
              <a:t>Conclusion</a:t>
            </a:r>
            <a:r>
              <a:rPr lang="en-GB" dirty="0"/>
              <a:t> </a:t>
            </a:r>
            <a:endParaRPr lang="en-US" dirty="0"/>
          </a:p>
        </p:txBody>
      </p:sp>
      <p:sp>
        <p:nvSpPr>
          <p:cNvPr id="3" name="Content Placeholder 2">
            <a:extLst>
              <a:ext uri="{FF2B5EF4-FFF2-40B4-BE49-F238E27FC236}">
                <a16:creationId xmlns:a16="http://schemas.microsoft.com/office/drawing/2014/main" xmlns="" id="{3AE8733A-FE0D-B72E-D8E1-F5B9218897C2}"/>
              </a:ext>
            </a:extLst>
          </p:cNvPr>
          <p:cNvSpPr>
            <a:spLocks noGrp="1"/>
          </p:cNvSpPr>
          <p:nvPr>
            <p:ph idx="1"/>
          </p:nvPr>
        </p:nvSpPr>
        <p:spPr>
          <a:xfrm>
            <a:off x="628650" y="1807706"/>
            <a:ext cx="7886700" cy="2179243"/>
          </a:xfrm>
        </p:spPr>
        <p:txBody>
          <a:bodyPr/>
          <a:lstStyle/>
          <a:p>
            <a:pPr marL="0" indent="0">
              <a:buNone/>
            </a:pPr>
            <a:r>
              <a:rPr lang="en-GB" sz="1400" dirty="0">
                <a:latin typeface="Times New Roman" panose="02020603050405020304"/>
              </a:rPr>
              <a:t>Today the world is become a global village where every thing is </a:t>
            </a:r>
            <a:r>
              <a:rPr lang="en-GB" sz="1400" dirty="0" err="1">
                <a:latin typeface="Times New Roman" panose="02020603050405020304"/>
              </a:rPr>
              <a:t>online.There</a:t>
            </a:r>
            <a:r>
              <a:rPr lang="en-GB" sz="1400" dirty="0">
                <a:latin typeface="Times New Roman" panose="02020603050405020304"/>
              </a:rPr>
              <a:t> are so many web based solutions provided in the market for the comfort of the </a:t>
            </a:r>
            <a:r>
              <a:rPr lang="en-GB" sz="1400" dirty="0" err="1">
                <a:latin typeface="Times New Roman" panose="02020603050405020304"/>
              </a:rPr>
              <a:t>people.But</a:t>
            </a:r>
            <a:r>
              <a:rPr lang="en-GB" sz="1400" dirty="0">
                <a:latin typeface="Times New Roman" panose="02020603050405020304"/>
              </a:rPr>
              <a:t> without blood human being is non living, just by providing the web solution of blood bank management information system is just one more step in order to serve the </a:t>
            </a:r>
            <a:r>
              <a:rPr lang="en-GB" sz="1400" dirty="0" err="1">
                <a:latin typeface="Times New Roman" panose="02020603050405020304"/>
              </a:rPr>
              <a:t>mankind.An</a:t>
            </a:r>
            <a:r>
              <a:rPr lang="en-GB" sz="1400" dirty="0">
                <a:latin typeface="Times New Roman" panose="02020603050405020304"/>
              </a:rPr>
              <a:t> online blood bank website is a vital tool for modern healthcare, facilitating the efficient and secure matching of blood donors with recipients in need. By leveraging sophisticated matching algorithms, secure messaging protocols, and advanced database technologies, these platforms ensure that life-saving blood donations are accurately and swiftly connected to patients.</a:t>
            </a:r>
            <a:endParaRPr lang="en-US" sz="1400" dirty="0">
              <a:latin typeface="Times New Roman" panose="02020603050405020304"/>
            </a:endParaRPr>
          </a:p>
        </p:txBody>
      </p:sp>
      <p:sp>
        <p:nvSpPr>
          <p:cNvPr id="4" name="Slide Number Placeholder 3">
            <a:extLst>
              <a:ext uri="{FF2B5EF4-FFF2-40B4-BE49-F238E27FC236}">
                <a16:creationId xmlns:a16="http://schemas.microsoft.com/office/drawing/2014/main" xmlns="" id="{E511C84A-132F-42B9-F759-2E42EF50AE0E}"/>
              </a:ext>
            </a:extLst>
          </p:cNvPr>
          <p:cNvSpPr>
            <a:spLocks noGrp="1"/>
          </p:cNvSpPr>
          <p:nvPr>
            <p:ph type="sldNum" sz="quarter" idx="12"/>
          </p:nvPr>
        </p:nvSpPr>
        <p:spPr/>
        <p:txBody>
          <a:bodyPr/>
          <a:lstStyle/>
          <a:p>
            <a:pPr>
              <a:defRPr/>
            </a:pPr>
            <a:fld id="{58D0759C-3E2F-4B16-B3ED-376CB6C8E78F}" type="slidenum">
              <a:rPr lang="en-US" altLang="en-US" smtClean="0"/>
              <a:pPr>
                <a:defRPr/>
              </a:pPr>
              <a:t>28</a:t>
            </a:fld>
            <a:endParaRPr lang="en-US" altLang="en-US"/>
          </a:p>
        </p:txBody>
      </p:sp>
    </p:spTree>
    <p:extLst>
      <p:ext uri="{BB962C8B-B14F-4D97-AF65-F5344CB8AC3E}">
        <p14:creationId xmlns:p14="http://schemas.microsoft.com/office/powerpoint/2010/main" val="3118703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46666" y="905776"/>
            <a:ext cx="7886700" cy="647700"/>
          </a:xfrm>
        </p:spPr>
        <p:txBody>
          <a:bodyPr/>
          <a:lstStyle/>
          <a:p>
            <a:pPr algn="ctr"/>
            <a:r>
              <a:rPr lang="en-US" altLang="en-US" sz="2800" dirty="0">
                <a:latin typeface="Times New Roman" panose="02020603050405020304" pitchFamily="18" charset="0"/>
                <a:cs typeface="Times New Roman" panose="02020603050405020304" pitchFamily="18" charset="0"/>
              </a:rPr>
              <a:t>References</a:t>
            </a:r>
          </a:p>
        </p:txBody>
      </p:sp>
      <p:sp>
        <p:nvSpPr>
          <p:cNvPr id="32771" name="Content Placeholder 2"/>
          <p:cNvSpPr>
            <a:spLocks noGrp="1"/>
          </p:cNvSpPr>
          <p:nvPr>
            <p:ph idx="1"/>
          </p:nvPr>
        </p:nvSpPr>
        <p:spPr>
          <a:xfrm>
            <a:off x="437356" y="1992123"/>
            <a:ext cx="8269287" cy="2308406"/>
          </a:xfrm>
        </p:spPr>
        <p:txBody>
          <a:bodyPr/>
          <a:lstStyle/>
          <a:p>
            <a:pPr algn="just">
              <a:lnSpc>
                <a:spcPct val="100000"/>
              </a:lnSpc>
            </a:pPr>
            <a:r>
              <a:rPr lang="en-US" sz="1400" dirty="0">
                <a:latin typeface="Times New Roman" panose="02020603050405020304"/>
              </a:rPr>
              <a:t>Web-Based Blood Bank System Concepts, by </a:t>
            </a:r>
            <a:r>
              <a:rPr lang="en-US" sz="1400" dirty="0" err="1">
                <a:latin typeface="Times New Roman" panose="02020603050405020304"/>
              </a:rPr>
              <a:t>Adnan</a:t>
            </a:r>
            <a:r>
              <a:rPr lang="en-US" sz="1400" dirty="0">
                <a:latin typeface="Times New Roman" panose="02020603050405020304"/>
              </a:rPr>
              <a:t> Faisal, </a:t>
            </a:r>
            <a:r>
              <a:rPr lang="en-US" sz="1400" dirty="0" err="1">
                <a:latin typeface="Times New Roman" panose="02020603050405020304"/>
              </a:rPr>
              <a:t>Ammar</a:t>
            </a:r>
            <a:r>
              <a:rPr lang="en-US" sz="1400" dirty="0">
                <a:latin typeface="Times New Roman" panose="02020603050405020304"/>
              </a:rPr>
              <a:t> </a:t>
            </a:r>
            <a:r>
              <a:rPr lang="en-US" sz="1400" dirty="0" err="1">
                <a:latin typeface="Times New Roman" panose="02020603050405020304"/>
              </a:rPr>
              <a:t>Hussain</a:t>
            </a:r>
            <a:r>
              <a:rPr lang="en-US" sz="1400" dirty="0">
                <a:latin typeface="Times New Roman" panose="02020603050405020304"/>
              </a:rPr>
              <a:t> (2019).</a:t>
            </a:r>
          </a:p>
          <a:p>
            <a:pPr algn="just">
              <a:lnSpc>
                <a:spcPct val="100000"/>
              </a:lnSpc>
            </a:pPr>
            <a:r>
              <a:rPr lang="en-US" sz="1400" dirty="0">
                <a:latin typeface="Times New Roman" panose="02020603050405020304"/>
              </a:rPr>
              <a:t> Online  Blood  Bank  Concepts,  by  B. </a:t>
            </a:r>
            <a:r>
              <a:rPr lang="en-US" sz="1400" dirty="0" err="1">
                <a:latin typeface="Times New Roman" panose="02020603050405020304"/>
              </a:rPr>
              <a:t>Lakshmi</a:t>
            </a:r>
            <a:r>
              <a:rPr lang="en-US" sz="1400" dirty="0">
                <a:latin typeface="Times New Roman" panose="02020603050405020304"/>
              </a:rPr>
              <a:t> </a:t>
            </a:r>
            <a:r>
              <a:rPr lang="en-US" sz="1400" dirty="0" err="1">
                <a:latin typeface="Times New Roman" panose="02020603050405020304"/>
              </a:rPr>
              <a:t>Prasanna</a:t>
            </a:r>
            <a:r>
              <a:rPr lang="en-US" sz="1400" dirty="0">
                <a:latin typeface="Times New Roman" panose="02020603050405020304"/>
              </a:rPr>
              <a:t>,  C. Kula </a:t>
            </a:r>
            <a:r>
              <a:rPr lang="en-US" sz="1400" dirty="0" err="1">
                <a:latin typeface="Times New Roman" panose="02020603050405020304"/>
              </a:rPr>
              <a:t>Deekshith</a:t>
            </a:r>
            <a:r>
              <a:rPr lang="en-US" sz="1400" dirty="0">
                <a:latin typeface="Times New Roman" panose="02020603050405020304"/>
              </a:rPr>
              <a:t> (2019).</a:t>
            </a:r>
          </a:p>
          <a:p>
            <a:pPr algn="just">
              <a:lnSpc>
                <a:spcPct val="100000"/>
              </a:lnSpc>
            </a:pPr>
            <a:r>
              <a:rPr lang="en-US" sz="1400" dirty="0">
                <a:latin typeface="Times New Roman" panose="02020603050405020304"/>
              </a:rPr>
              <a:t> Online  Blood  Bank  Management  System  Concepts,  by  </a:t>
            </a:r>
            <a:r>
              <a:rPr lang="en-US" sz="1400" dirty="0" err="1">
                <a:latin typeface="Times New Roman" panose="02020603050405020304"/>
              </a:rPr>
              <a:t>Aditya</a:t>
            </a:r>
            <a:r>
              <a:rPr lang="en-US" sz="1400" dirty="0">
                <a:latin typeface="Times New Roman" panose="02020603050405020304"/>
              </a:rPr>
              <a:t> S. </a:t>
            </a:r>
            <a:r>
              <a:rPr lang="en-US" sz="1400" dirty="0" err="1">
                <a:latin typeface="Times New Roman" panose="02020603050405020304"/>
              </a:rPr>
              <a:t>Iyer</a:t>
            </a:r>
            <a:r>
              <a:rPr lang="en-US" sz="1400" dirty="0">
                <a:latin typeface="Times New Roman" panose="02020603050405020304"/>
              </a:rPr>
              <a:t>, </a:t>
            </a:r>
            <a:r>
              <a:rPr lang="en-US" sz="1400" dirty="0" err="1">
                <a:latin typeface="Times New Roman" panose="02020603050405020304"/>
              </a:rPr>
              <a:t>Dr.C</a:t>
            </a:r>
            <a:r>
              <a:rPr lang="en-US" sz="1400" dirty="0">
                <a:latin typeface="Times New Roman" panose="02020603050405020304"/>
              </a:rPr>
              <a:t>. </a:t>
            </a:r>
            <a:r>
              <a:rPr lang="en-US" sz="1400" dirty="0" err="1">
                <a:latin typeface="Times New Roman" panose="02020603050405020304"/>
              </a:rPr>
              <a:t>Menaka</a:t>
            </a:r>
            <a:r>
              <a:rPr lang="en-US" sz="1400" dirty="0">
                <a:latin typeface="Times New Roman" panose="02020603050405020304"/>
              </a:rPr>
              <a:t> (2020).</a:t>
            </a:r>
          </a:p>
          <a:p>
            <a:pPr algn="just">
              <a:lnSpc>
                <a:spcPct val="100000"/>
              </a:lnSpc>
            </a:pPr>
            <a:r>
              <a:rPr lang="en-US" sz="1400" dirty="0">
                <a:latin typeface="Times New Roman" panose="02020603050405020304"/>
              </a:rPr>
              <a:t> Cloud Based Blood Bank Management System Concepts, by </a:t>
            </a:r>
            <a:r>
              <a:rPr lang="en-US" sz="1400" dirty="0" err="1">
                <a:latin typeface="Times New Roman" panose="02020603050405020304"/>
              </a:rPr>
              <a:t>Rasika</a:t>
            </a:r>
            <a:r>
              <a:rPr lang="en-US" sz="1400" dirty="0">
                <a:latin typeface="Times New Roman" panose="02020603050405020304"/>
              </a:rPr>
              <a:t> </a:t>
            </a:r>
            <a:r>
              <a:rPr lang="en-US" sz="1400" dirty="0" err="1">
                <a:latin typeface="Times New Roman" panose="02020603050405020304"/>
              </a:rPr>
              <a:t>Bhitale</a:t>
            </a:r>
            <a:r>
              <a:rPr lang="en-US" sz="1400" dirty="0">
                <a:latin typeface="Times New Roman" panose="02020603050405020304"/>
              </a:rPr>
              <a:t>, </a:t>
            </a:r>
            <a:r>
              <a:rPr lang="en-US" sz="1400" dirty="0" err="1">
                <a:latin typeface="Times New Roman" panose="02020603050405020304"/>
              </a:rPr>
              <a:t>Jidnesh</a:t>
            </a:r>
            <a:r>
              <a:rPr lang="en-US" sz="1400" dirty="0">
                <a:latin typeface="Times New Roman" panose="02020603050405020304"/>
              </a:rPr>
              <a:t> </a:t>
            </a:r>
            <a:r>
              <a:rPr lang="en-US" sz="1400" dirty="0" err="1">
                <a:latin typeface="Times New Roman" panose="02020603050405020304"/>
              </a:rPr>
              <a:t>Koli</a:t>
            </a:r>
            <a:r>
              <a:rPr lang="en-US" sz="1400" dirty="0">
                <a:latin typeface="Times New Roman" panose="02020603050405020304"/>
              </a:rPr>
              <a:t> (2021). </a:t>
            </a:r>
          </a:p>
          <a:p>
            <a:pPr algn="just">
              <a:lnSpc>
                <a:spcPct val="100000"/>
              </a:lnSpc>
            </a:pPr>
            <a:r>
              <a:rPr lang="en-US" sz="1200" dirty="0"/>
              <a:t/>
            </a:r>
            <a:br>
              <a:rPr lang="en-US" sz="1200" dirty="0"/>
            </a:br>
            <a:endParaRPr lang="en-US" sz="1200" dirty="0">
              <a:latin typeface="Times New Roman" panose="02020603050405020304" pitchFamily="18" charset="0"/>
              <a:cs typeface="Times New Roman" panose="02020603050405020304" pitchFamily="18" charset="0"/>
            </a:endParaRP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877E516-A6AA-4E20-BB3E-5963FBED475A}" type="slidenum">
              <a:rPr lang="en-US" altLang="en-US" sz="1200">
                <a:solidFill>
                  <a:srgbClr val="898989"/>
                </a:solidFill>
              </a:rPr>
              <a:pPr>
                <a:lnSpc>
                  <a:spcPct val="100000"/>
                </a:lnSpc>
                <a:spcBef>
                  <a:spcPct val="0"/>
                </a:spcBef>
                <a:buFontTx/>
                <a:buNone/>
              </a:pPr>
              <a:t>29</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52827" y="857894"/>
            <a:ext cx="7821612" cy="287338"/>
          </a:xfrm>
        </p:spPr>
        <p:txBody>
          <a:bodyPr/>
          <a:lstStyle/>
          <a:p>
            <a:pPr algn="ctr"/>
            <a:r>
              <a:rPr lang="en-US" altLang="en-US" sz="2800" dirty="0">
                <a:latin typeface="Times New Roman" panose="02020603050405020304" pitchFamily="18" charset="0"/>
                <a:cs typeface="Times New Roman" panose="02020603050405020304" pitchFamily="18" charset="0"/>
              </a:rPr>
              <a:t>Existing System</a:t>
            </a:r>
          </a:p>
        </p:txBody>
      </p:sp>
      <p:sp>
        <p:nvSpPr>
          <p:cNvPr id="5123" name="Content Placeholder 2"/>
          <p:cNvSpPr>
            <a:spLocks noGrp="1"/>
          </p:cNvSpPr>
          <p:nvPr>
            <p:ph idx="1"/>
          </p:nvPr>
        </p:nvSpPr>
        <p:spPr>
          <a:xfrm>
            <a:off x="676485" y="1363013"/>
            <a:ext cx="8139790" cy="4605148"/>
          </a:xfrm>
        </p:spPr>
        <p:txBody>
          <a:bodyPr rtlCol="0">
            <a:normAutofit fontScale="55000" lnSpcReduction="20000"/>
          </a:bodyPr>
          <a:lstStyle/>
          <a:p>
            <a:pPr fontAlgn="auto">
              <a:lnSpc>
                <a:spcPct val="170000"/>
              </a:lnSpc>
              <a:spcAft>
                <a:spcPts val="0"/>
              </a:spcAft>
              <a:buNone/>
              <a:defRPr/>
            </a:pPr>
            <a:r>
              <a:rPr lang="en-US" altLang="en-US" sz="3100" dirty="0">
                <a:latin typeface="Times New Roman" panose="02020603050405020304" pitchFamily="18" charset="0"/>
                <a:cs typeface="Times New Roman" panose="02020603050405020304" pitchFamily="18" charset="0"/>
              </a:rPr>
              <a:t>    This project acts as an awfully important role in saving the lifetime of the one in need of blood and which is additionally its main aim. This method is developed so as that users can view the information about registered blood donors like name, address, and other such personal information along with their details of blood </a:t>
            </a:r>
            <a:r>
              <a:rPr lang="en-US" altLang="en-US" sz="3100" dirty="0" err="1">
                <a:latin typeface="Times New Roman" panose="02020603050405020304" pitchFamily="18" charset="0"/>
                <a:cs typeface="Times New Roman" panose="02020603050405020304" pitchFamily="18" charset="0"/>
              </a:rPr>
              <a:t>group.So</a:t>
            </a:r>
            <a:r>
              <a:rPr lang="en-US" altLang="en-US" sz="3100" dirty="0">
                <a:latin typeface="Times New Roman" panose="02020603050405020304" pitchFamily="18" charset="0"/>
                <a:cs typeface="Times New Roman" panose="02020603050405020304" pitchFamily="18" charset="0"/>
              </a:rPr>
              <a:t> as to cross verify and also safety purpose a donor or a receiver must provide their details together with  certain documents which can include </a:t>
            </a:r>
            <a:r>
              <a:rPr lang="en-US" altLang="en-US" sz="3100" dirty="0" err="1">
                <a:latin typeface="Times New Roman" panose="02020603050405020304" pitchFamily="18" charset="0"/>
                <a:cs typeface="Times New Roman" panose="02020603050405020304" pitchFamily="18" charset="0"/>
              </a:rPr>
              <a:t>Aadhar</a:t>
            </a:r>
            <a:r>
              <a:rPr lang="en-US" altLang="en-US" sz="3100" dirty="0">
                <a:latin typeface="Times New Roman" panose="02020603050405020304" pitchFamily="18" charset="0"/>
                <a:cs typeface="Times New Roman" panose="02020603050405020304" pitchFamily="18" charset="0"/>
              </a:rPr>
              <a:t> card, pan card. The project consists of a login page where the user should register so only, he/she can view the availability of blood and will also register to donate blood if he/she wishes to. Also, the donor or receiver are presupposed to provide their blood reports and a few other health related documents for security purposes</a:t>
            </a:r>
            <a:endParaRPr lang="en-GB" altLang="en-US" sz="3100" dirty="0">
              <a:latin typeface="Times New Roman" panose="02020603050405020304" pitchFamily="18" charset="0"/>
              <a:cs typeface="Times New Roman" panose="02020603050405020304" pitchFamily="18" charset="0"/>
            </a:endParaRPr>
          </a:p>
          <a:p>
            <a:pPr algn="just" fontAlgn="auto">
              <a:lnSpc>
                <a:spcPct val="170000"/>
              </a:lnSpc>
              <a:spcAft>
                <a:spcPts val="0"/>
              </a:spcAft>
              <a:defRPr/>
            </a:pPr>
            <a:endParaRPr lang="en-GB" altLang="en-US" dirty="0">
              <a:latin typeface="Times New Roman" panose="02020603050405020304" pitchFamily="18" charset="0"/>
              <a:cs typeface="Times New Roman" panose="02020603050405020304" pitchFamily="18"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A1D8D48-F474-4BF8-8243-8C00AE8364A5}" type="slidenum">
              <a:rPr lang="en-US" altLang="en-US" sz="1200">
                <a:solidFill>
                  <a:srgbClr val="898989"/>
                </a:solidFill>
              </a:rPr>
              <a:pPr>
                <a:lnSpc>
                  <a:spcPct val="100000"/>
                </a:lnSpc>
                <a:spcBef>
                  <a:spcPct val="0"/>
                </a:spcBef>
                <a:buFontTx/>
                <a:buNone/>
              </a:pPr>
              <a:t>3</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2336800" y="2308225"/>
            <a:ext cx="4402138" cy="2111375"/>
          </a:xfrm>
        </p:spPr>
        <p:txBody>
          <a:bodyPr rtlCol="0">
            <a:normAutofit fontScale="55000" lnSpcReduction="20000"/>
          </a:bodyPr>
          <a:lstStyle/>
          <a:p>
            <a:pPr marL="0" indent="0" algn="ctr" fontAlgn="auto">
              <a:spcAft>
                <a:spcPts val="0"/>
              </a:spcAft>
              <a:buFont typeface="Arial" panose="020B0604020202020204" pitchFamily="34" charset="0"/>
              <a:buNone/>
              <a:defRPr/>
            </a:pPr>
            <a:endParaRPr lang="en-US" altLang="en-US" sz="9600" dirty="0"/>
          </a:p>
          <a:p>
            <a:pPr marL="0" indent="0" algn="ctr" fontAlgn="auto">
              <a:spcAft>
                <a:spcPts val="0"/>
              </a:spcAft>
              <a:buFont typeface="Arial" panose="020B0604020202020204" pitchFamily="34" charset="0"/>
              <a:buNone/>
              <a:defRPr/>
            </a:pPr>
            <a:r>
              <a:rPr lang="en-US" altLang="en-US" sz="9600" dirty="0">
                <a:latin typeface="Times New Roman" panose="02020603050405020304" pitchFamily="18" charset="0"/>
                <a:cs typeface="Times New Roman" panose="02020603050405020304" pitchFamily="18" charset="0"/>
              </a:rPr>
              <a:t>THANK YOU</a:t>
            </a:r>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FD4FBBF-445B-456F-BA73-511C6DCB5C4C}" type="slidenum">
              <a:rPr lang="en-US" altLang="en-US" sz="1200">
                <a:solidFill>
                  <a:srgbClr val="898989"/>
                </a:solidFill>
              </a:rPr>
              <a:pPr>
                <a:lnSpc>
                  <a:spcPct val="100000"/>
                </a:lnSpc>
                <a:spcBef>
                  <a:spcPct val="0"/>
                </a:spcBef>
                <a:buFontTx/>
                <a:buNone/>
              </a:pPr>
              <a:t>30</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98500" y="171450"/>
            <a:ext cx="10515600" cy="1052513"/>
          </a:xfrm>
        </p:spPr>
        <p:txBody>
          <a:bodyPr/>
          <a:lstStyle/>
          <a:p>
            <a:pPr algn="ctr"/>
            <a:r>
              <a:rPr lang="en-US" altLang="en-US" sz="2800">
                <a:latin typeface="Times New Roman" panose="02020603050405020304" pitchFamily="18" charset="0"/>
                <a:cs typeface="Times New Roman" panose="02020603050405020304" pitchFamily="18" charset="0"/>
              </a:rPr>
              <a:t>Disadvantages</a:t>
            </a:r>
          </a:p>
        </p:txBody>
      </p:sp>
      <p:sp>
        <p:nvSpPr>
          <p:cNvPr id="7171" name="Content Placeholder 2"/>
          <p:cNvSpPr>
            <a:spLocks noGrp="1"/>
          </p:cNvSpPr>
          <p:nvPr>
            <p:ph idx="1"/>
          </p:nvPr>
        </p:nvSpPr>
        <p:spPr>
          <a:xfrm>
            <a:off x="601663" y="1600200"/>
            <a:ext cx="8186737" cy="3856038"/>
          </a:xfrm>
        </p:spPr>
        <p:txBody>
          <a:bodyPr rtlCol="0">
            <a:normAutofit/>
          </a:bodyPr>
          <a:lstStyle/>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Direct access of personal information of donor.</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Lack of privacy concern.</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Lack of data security.</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Retrieval of data takes lot of time.</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Percentage of accuracy is less.</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Hospital or any other health care institute is used and intermediate.</a:t>
            </a: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3B55F14-7142-459A-85FC-11C94F21D016}" type="slidenum">
              <a:rPr lang="en-US" altLang="en-US" sz="1200">
                <a:solidFill>
                  <a:srgbClr val="898989"/>
                </a:solidFill>
              </a:rPr>
              <a:pPr>
                <a:lnSpc>
                  <a:spcPct val="100000"/>
                </a:lnSpc>
                <a:spcBef>
                  <a:spcPct val="0"/>
                </a:spcBef>
                <a:buFontTx/>
                <a:buNone/>
              </a:pPr>
              <a:t>4</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46001-FC77-76A0-ED87-887408920902}"/>
              </a:ext>
            </a:extLst>
          </p:cNvPr>
          <p:cNvSpPr>
            <a:spLocks noGrp="1"/>
          </p:cNvSpPr>
          <p:nvPr>
            <p:ph type="title"/>
          </p:nvPr>
        </p:nvSpPr>
        <p:spPr/>
        <p:txBody>
          <a:bodyPr/>
          <a:lstStyle/>
          <a:p>
            <a:pPr algn="ctr"/>
            <a:r>
              <a:rPr lang="en-GB" sz="2800" dirty="0">
                <a:latin typeface="Times New Roman" panose="02020603050405020304" pitchFamily="18" charset="0"/>
                <a:cs typeface="Times New Roman" panose="02020603050405020304" pitchFamily="18" charset="0"/>
              </a:rPr>
              <a:t>Block diagram of Existing System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C56549E-E5A8-C644-AF67-8B22F3C47E0D}"/>
              </a:ext>
            </a:extLst>
          </p:cNvPr>
          <p:cNvSpPr>
            <a:spLocks noGrp="1"/>
          </p:cNvSpPr>
          <p:nvPr>
            <p:ph type="sldNum" sz="quarter" idx="12"/>
          </p:nvPr>
        </p:nvSpPr>
        <p:spPr/>
        <p:txBody>
          <a:bodyPr/>
          <a:lstStyle/>
          <a:p>
            <a:pPr>
              <a:defRPr/>
            </a:pPr>
            <a:fld id="{58D0759C-3E2F-4B16-B3ED-376CB6C8E78F}" type="slidenum">
              <a:rPr lang="en-US" altLang="en-US" smtClean="0"/>
              <a:pPr>
                <a:defRPr/>
              </a:pPr>
              <a:t>5</a:t>
            </a:fld>
            <a:endParaRPr lang="en-US" altLang="en-US"/>
          </a:p>
        </p:txBody>
      </p:sp>
      <p:pic>
        <p:nvPicPr>
          <p:cNvPr id="6" name="Content Placeholder 5">
            <a:extLst>
              <a:ext uri="{FF2B5EF4-FFF2-40B4-BE49-F238E27FC236}">
                <a16:creationId xmlns:a16="http://schemas.microsoft.com/office/drawing/2014/main" xmlns="" id="{234E1522-D327-BA08-B682-2DDAE8929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31" y="1825625"/>
            <a:ext cx="7746337" cy="4351338"/>
          </a:xfrm>
        </p:spPr>
      </p:pic>
    </p:spTree>
    <p:extLst>
      <p:ext uri="{BB962C8B-B14F-4D97-AF65-F5344CB8AC3E}">
        <p14:creationId xmlns:p14="http://schemas.microsoft.com/office/powerpoint/2010/main" val="305883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lstStyle/>
          <a:p>
            <a:pPr>
              <a:lnSpc>
                <a:spcPct val="150000"/>
              </a:lnSpc>
              <a:buNone/>
            </a:pPr>
            <a:r>
              <a:rPr lang="en-US" sz="1700" dirty="0">
                <a:latin typeface="Times New Roman" pitchFamily="18" charset="0"/>
                <a:cs typeface="Times New Roman" pitchFamily="18" charset="0"/>
              </a:rPr>
              <a:t>    Here user must login to create an account either as donor or as a receiver using their </a:t>
            </a:r>
            <a:r>
              <a:rPr lang="en-US" sz="1700" dirty="0" err="1">
                <a:latin typeface="Times New Roman" pitchFamily="18" charset="0"/>
                <a:cs typeface="Times New Roman" pitchFamily="18" charset="0"/>
              </a:rPr>
              <a:t>gmail</a:t>
            </a:r>
            <a:r>
              <a:rPr lang="en-US" sz="1700" dirty="0">
                <a:latin typeface="Times New Roman" pitchFamily="18" charset="0"/>
                <a:cs typeface="Times New Roman" pitchFamily="18" charset="0"/>
              </a:rPr>
              <a:t> id for authentication purpose. The donor has to provide the details like name, location, area name, amount they except form the receiver, blood group, number of units of blood they can provide. The receiver can categorize their needs as type of blood, price range, area. The application provides a communication interface for the interaction of the donor and the receiver.</a:t>
            </a: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FD9F5-E3E4-C72C-D897-C66454D83152}"/>
              </a:ext>
            </a:extLst>
          </p:cNvPr>
          <p:cNvSpPr>
            <a:spLocks noGrp="1"/>
          </p:cNvSpPr>
          <p:nvPr>
            <p:ph type="title"/>
          </p:nvPr>
        </p:nvSpPr>
        <p:spPr/>
        <p:txBody>
          <a:bodyPr/>
          <a:lstStyle/>
          <a:p>
            <a:pPr algn="ctr"/>
            <a:r>
              <a:rPr lang="en-GB" sz="2800" dirty="0">
                <a:latin typeface="Times New Roman" panose="02020603050405020304" pitchFamily="18" charset="0"/>
                <a:cs typeface="Times New Roman" panose="02020603050405020304" pitchFamily="18" charset="0"/>
              </a:rPr>
              <a:t>Block diagram of Proposed System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0E27AF3-5BF9-A72E-1ECF-453CE6A89FEE}"/>
              </a:ext>
            </a:extLst>
          </p:cNvPr>
          <p:cNvSpPr>
            <a:spLocks noGrp="1"/>
          </p:cNvSpPr>
          <p:nvPr>
            <p:ph type="sldNum" sz="quarter" idx="12"/>
          </p:nvPr>
        </p:nvSpPr>
        <p:spPr/>
        <p:txBody>
          <a:bodyPr/>
          <a:lstStyle/>
          <a:p>
            <a:pPr>
              <a:defRPr/>
            </a:pPr>
            <a:fld id="{58D0759C-3E2F-4B16-B3ED-376CB6C8E78F}" type="slidenum">
              <a:rPr lang="en-US" altLang="en-US" smtClean="0"/>
              <a:pPr>
                <a:defRPr/>
              </a:pPr>
              <a:t>7</a:t>
            </a:fld>
            <a:endParaRPr lang="en-US" altLang="en-US"/>
          </a:p>
        </p:txBody>
      </p:sp>
      <p:pic>
        <p:nvPicPr>
          <p:cNvPr id="7" name="Content Placeholder 6">
            <a:extLst>
              <a:ext uri="{FF2B5EF4-FFF2-40B4-BE49-F238E27FC236}">
                <a16:creationId xmlns:a16="http://schemas.microsoft.com/office/drawing/2014/main" xmlns="" id="{400924C7-BD5F-03D8-39E6-C892ED722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31" y="1825625"/>
            <a:ext cx="7746337" cy="4351338"/>
          </a:xfrm>
        </p:spPr>
      </p:pic>
    </p:spTree>
    <p:extLst>
      <p:ext uri="{BB962C8B-B14F-4D97-AF65-F5344CB8AC3E}">
        <p14:creationId xmlns:p14="http://schemas.microsoft.com/office/powerpoint/2010/main" val="143675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5035"/>
          </a:xfrm>
        </p:spPr>
        <p:txBody>
          <a:bodyPr/>
          <a:lstStyle/>
          <a:p>
            <a:pPr algn="ctr"/>
            <a:r>
              <a:rPr lang="en-US" sz="2800" dirty="0">
                <a:latin typeface="Times New Roman" pitchFamily="18" charset="0"/>
                <a:cs typeface="Times New Roman" pitchFamily="18" charset="0"/>
              </a:rPr>
              <a:t>List of modules</a:t>
            </a:r>
          </a:p>
        </p:txBody>
      </p:sp>
      <p:sp>
        <p:nvSpPr>
          <p:cNvPr id="3" name="Content Placeholder 2"/>
          <p:cNvSpPr>
            <a:spLocks noGrp="1"/>
          </p:cNvSpPr>
          <p:nvPr>
            <p:ph idx="1"/>
          </p:nvPr>
        </p:nvSpPr>
        <p:spPr>
          <a:xfrm>
            <a:off x="604460" y="1360764"/>
            <a:ext cx="7886700" cy="4914982"/>
          </a:xfrm>
        </p:spPr>
        <p:txBody>
          <a:bodyPr/>
          <a:lstStyle/>
          <a:p>
            <a:r>
              <a:rPr lang="en-GB" sz="1400" b="1" dirty="0"/>
              <a:t>Authentication </a:t>
            </a:r>
            <a:r>
              <a:rPr lang="en-US" sz="1400" b="1" dirty="0"/>
              <a:t>m</a:t>
            </a:r>
            <a:r>
              <a:rPr lang="en-GB" sz="1400" b="1" dirty="0" err="1"/>
              <a:t>odule</a:t>
            </a:r>
            <a:endParaRPr lang="en-GB" sz="1400" b="1" dirty="0"/>
          </a:p>
          <a:p>
            <a:pPr marL="0" indent="0">
              <a:buNone/>
            </a:pPr>
            <a:r>
              <a:rPr lang="en-GB" sz="1400" dirty="0"/>
              <a:t>The registration module in an online blood bank website is essential for managing user profiles, including donors and recipients. It collects necessary details such as personal and health information for donors, and contact and blood requirements for recipients, ensuring efficient matching and communication between donors and those in need.</a:t>
            </a:r>
          </a:p>
          <a:p>
            <a:r>
              <a:rPr lang="en-GB" sz="1400" b="1" dirty="0"/>
              <a:t>Search module</a:t>
            </a:r>
          </a:p>
          <a:p>
            <a:pPr marL="0" indent="0">
              <a:buNone/>
            </a:pPr>
            <a:r>
              <a:rPr lang="en-GB" sz="1400" dirty="0"/>
              <a:t>The search module in an online blood bank website enables users to find specific blood types and donor matches quickly. It allows recipients and healthcare providers to search for available donors by blood type, location, and availability, ensuring timely access to needed blood supplies.</a:t>
            </a:r>
            <a:endParaRPr lang="en-US" sz="1400" dirty="0"/>
          </a:p>
          <a:p>
            <a:r>
              <a:rPr lang="en-GB" sz="1400" b="1" dirty="0"/>
              <a:t>Selection module</a:t>
            </a:r>
            <a:endParaRPr lang="en-GB" sz="1400" dirty="0"/>
          </a:p>
          <a:p>
            <a:pPr marL="0" indent="0">
              <a:buNone/>
            </a:pPr>
            <a:r>
              <a:rPr lang="en-GB" sz="1400" dirty="0"/>
              <a:t>The selection module in an online blood bank website allows users to choose specific blood donation events or select from available blood units. This facilitates the process of scheduling donations and ensures recipients can reserve the blood type and quantity they need efficiently.</a:t>
            </a:r>
          </a:p>
          <a:p>
            <a:r>
              <a:rPr lang="en-GB" sz="1400" b="1" dirty="0"/>
              <a:t>Communication module</a:t>
            </a:r>
          </a:p>
          <a:p>
            <a:pPr marL="0" indent="0">
              <a:buNone/>
            </a:pPr>
            <a:r>
              <a:rPr lang="en-GB" sz="1400" dirty="0"/>
              <a:t>The communication module in an online blood bank website facilitates interaction between donors, recipients. It enables sending notifications, reminders, and updates regarding donation schedules, blood requests, and confirmations, ensuring timely and effective coordination.</a:t>
            </a:r>
            <a:endParaRPr lang="en-US" sz="1400" dirty="0"/>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800" dirty="0">
                <a:latin typeface="Times New Roman" pitchFamily="18" charset="0"/>
                <a:cs typeface="Times New Roman" pitchFamily="18" charset="0"/>
              </a:rPr>
              <a:t>Comparison of proposed and the existing system</a:t>
            </a:r>
          </a:p>
        </p:txBody>
      </p:sp>
      <p:sp>
        <p:nvSpPr>
          <p:cNvPr id="10" name="Text Placeholder 9"/>
          <p:cNvSpPr>
            <a:spLocks noGrp="1"/>
          </p:cNvSpPr>
          <p:nvPr>
            <p:ph type="body" idx="1"/>
          </p:nvPr>
        </p:nvSpPr>
        <p:spPr>
          <a:xfrm>
            <a:off x="2826732" y="1790700"/>
            <a:ext cx="2660756" cy="409144"/>
          </a:xfrm>
        </p:spPr>
        <p:txBody>
          <a:bodyPr/>
          <a:lstStyle/>
          <a:p>
            <a:r>
              <a:rPr lang="en-US" dirty="0">
                <a:latin typeface="Times New Roman" pitchFamily="18" charset="0"/>
                <a:cs typeface="Times New Roman" pitchFamily="18" charset="0"/>
              </a:rPr>
              <a:t>Existing system</a:t>
            </a:r>
          </a:p>
        </p:txBody>
      </p:sp>
      <p:sp>
        <p:nvSpPr>
          <p:cNvPr id="11" name="Content Placeholder 10"/>
          <p:cNvSpPr>
            <a:spLocks noGrp="1"/>
          </p:cNvSpPr>
          <p:nvPr>
            <p:ph sz="half" idx="2"/>
          </p:nvPr>
        </p:nvSpPr>
        <p:spPr>
          <a:xfrm>
            <a:off x="2685835" y="2465968"/>
            <a:ext cx="2898476" cy="3684588"/>
          </a:xfrm>
        </p:spPr>
        <p:txBody>
          <a:bodyPr/>
          <a:lstStyle/>
          <a:p>
            <a:r>
              <a:rPr lang="en-US" sz="1400" dirty="0">
                <a:latin typeface="Times New Roman" pitchFamily="18" charset="0"/>
                <a:cs typeface="Times New Roman" pitchFamily="18" charset="0"/>
              </a:rPr>
              <a:t>Time consuming.</a:t>
            </a:r>
          </a:p>
          <a:p>
            <a:pPr>
              <a:buNone/>
            </a:pP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Does maintain the security of the data.</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Provides contact details for communication.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Hospital or any other healthcare institute is used as intermediate.</a:t>
            </a:r>
          </a:p>
        </p:txBody>
      </p:sp>
      <p:sp>
        <p:nvSpPr>
          <p:cNvPr id="12" name="Text Placeholder 11"/>
          <p:cNvSpPr>
            <a:spLocks noGrp="1"/>
          </p:cNvSpPr>
          <p:nvPr>
            <p:ph type="body" sz="quarter" idx="3"/>
          </p:nvPr>
        </p:nvSpPr>
        <p:spPr>
          <a:xfrm>
            <a:off x="5836920" y="1684019"/>
            <a:ext cx="2641521" cy="470535"/>
          </a:xfrm>
        </p:spPr>
        <p:txBody>
          <a:bodyPr/>
          <a:lstStyle/>
          <a:p>
            <a:pPr algn="just"/>
            <a:r>
              <a:rPr lang="en-US" dirty="0">
                <a:latin typeface="Times New Roman" pitchFamily="18" charset="0"/>
                <a:cs typeface="Times New Roman" pitchFamily="18" charset="0"/>
              </a:rPr>
              <a:t>Proposed system</a:t>
            </a:r>
          </a:p>
        </p:txBody>
      </p:sp>
      <p:sp>
        <p:nvSpPr>
          <p:cNvPr id="13" name="Content Placeholder 12"/>
          <p:cNvSpPr>
            <a:spLocks noGrp="1"/>
          </p:cNvSpPr>
          <p:nvPr>
            <p:ph sz="quarter" idx="4"/>
          </p:nvPr>
        </p:nvSpPr>
        <p:spPr>
          <a:xfrm>
            <a:off x="5624423" y="2505075"/>
            <a:ext cx="2892117" cy="3684588"/>
          </a:xfrm>
        </p:spPr>
        <p:txBody>
          <a:bodyPr/>
          <a:lstStyle/>
          <a:p>
            <a:r>
              <a:rPr lang="en-US" sz="1400" dirty="0">
                <a:latin typeface="Times New Roman" pitchFamily="18" charset="0"/>
                <a:cs typeface="Times New Roman" pitchFamily="18" charset="0"/>
              </a:rPr>
              <a:t>Reduce the time complexity.</a:t>
            </a:r>
          </a:p>
          <a:p>
            <a:pPr>
              <a:buNone/>
            </a:pP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Maintains data confidentiality.</a:t>
            </a:r>
          </a:p>
          <a:p>
            <a:pPr>
              <a:buNone/>
            </a:pP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Provides its own interface for safe and secured communication.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No intermediate the donor communicates with the receiver and they donate their blood according to the receiver’s location and their own comfort.</a:t>
            </a: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9</a:t>
            </a:fld>
            <a:endParaRPr lang="en-US" altLang="en-US"/>
          </a:p>
        </p:txBody>
      </p:sp>
      <p:sp>
        <p:nvSpPr>
          <p:cNvPr id="14" name="TextBox 13"/>
          <p:cNvSpPr txBox="1"/>
          <p:nvPr/>
        </p:nvSpPr>
        <p:spPr>
          <a:xfrm>
            <a:off x="429164" y="1728015"/>
            <a:ext cx="2337759" cy="461665"/>
          </a:xfrm>
          <a:prstGeom prst="rect">
            <a:avLst/>
          </a:prstGeom>
          <a:noFill/>
        </p:spPr>
        <p:txBody>
          <a:bodyPr wrap="square" rtlCol="0">
            <a:spAutoFit/>
          </a:bodyPr>
          <a:lstStyle/>
          <a:p>
            <a:r>
              <a:rPr lang="en-US" sz="2400" b="1" dirty="0">
                <a:latin typeface="Times New Roman" pitchFamily="18" charset="0"/>
                <a:cs typeface="Times New Roman" pitchFamily="18" charset="0"/>
              </a:rPr>
              <a:t>Characteristics</a:t>
            </a:r>
          </a:p>
        </p:txBody>
      </p:sp>
      <p:sp>
        <p:nvSpPr>
          <p:cNvPr id="15" name="TextBox 14"/>
          <p:cNvSpPr txBox="1"/>
          <p:nvPr/>
        </p:nvSpPr>
        <p:spPr>
          <a:xfrm>
            <a:off x="608881" y="2462842"/>
            <a:ext cx="2139351" cy="2677656"/>
          </a:xfrm>
          <a:prstGeom prst="rect">
            <a:avLst/>
          </a:prstGeom>
          <a:noFill/>
        </p:spPr>
        <p:txBody>
          <a:bodyPr wrap="square" rtlCol="0">
            <a:spAutoFit/>
          </a:bodyPr>
          <a:lstStyle/>
          <a:p>
            <a:r>
              <a:rPr lang="en-US" sz="1400" dirty="0">
                <a:latin typeface="Times New Roman" pitchFamily="18" charset="0"/>
                <a:cs typeface="Times New Roman" pitchFamily="18" charset="0"/>
              </a:rPr>
              <a:t>Time</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Data security</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Communication</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Intermediate</a:t>
            </a:r>
          </a:p>
        </p:txBody>
      </p:sp>
      <p:sp>
        <p:nvSpPr>
          <p:cNvPr id="16" name="Rectangle 15"/>
          <p:cNvSpPr/>
          <p:nvPr/>
        </p:nvSpPr>
        <p:spPr>
          <a:xfrm>
            <a:off x="304800" y="1676400"/>
            <a:ext cx="8412480" cy="4251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rot="16200000" flipH="1">
            <a:off x="541814" y="3810794"/>
            <a:ext cx="4091146" cy="682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6200000" flipH="1">
            <a:off x="3493770" y="3836670"/>
            <a:ext cx="4053840" cy="2286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49580" y="2301240"/>
            <a:ext cx="8122920"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580</TotalTime>
  <Words>1241</Words>
  <Application>Microsoft Office PowerPoint</Application>
  <PresentationFormat>On-screen Show (4:3)</PresentationFormat>
  <Paragraphs>131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Abstract</vt:lpstr>
      <vt:lpstr>Objective</vt:lpstr>
      <vt:lpstr>Existing System</vt:lpstr>
      <vt:lpstr>Disadvantages</vt:lpstr>
      <vt:lpstr>Block diagram of Existing System </vt:lpstr>
      <vt:lpstr>Proposed system</vt:lpstr>
      <vt:lpstr>Block diagram of Proposed System </vt:lpstr>
      <vt:lpstr>List of modules</vt:lpstr>
      <vt:lpstr>Comparison of proposed and the existing system</vt:lpstr>
      <vt:lpstr>Advantages</vt:lpstr>
      <vt:lpstr>Algorithms </vt:lpstr>
      <vt:lpstr>Implementation methods</vt:lpstr>
      <vt:lpstr>Hardware and software requirements</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muthupriya199508@gmail.com</dc:creator>
  <cp:lastModifiedBy>ADMIN</cp:lastModifiedBy>
  <cp:revision>93</cp:revision>
  <dcterms:created xsi:type="dcterms:W3CDTF">2017-03-04T07:00:00Z</dcterms:created>
  <dcterms:modified xsi:type="dcterms:W3CDTF">2024-09-30T07:33:16Z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