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89" r:id="rId1"/>
  </p:sldMasterIdLst>
  <p:sldIdLst>
    <p:sldId id="256" r:id="rId2"/>
    <p:sldId id="258" r:id="rId3"/>
    <p:sldId id="257" r:id="rId4"/>
    <p:sldId id="259" r:id="rId5"/>
    <p:sldId id="262"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4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dirty="0" smtClean="0"/>
            <a:t>Customers  transaction Dataset</a:t>
          </a:r>
          <a:endParaRPr lang="en-US" dirty="0"/>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75A5318F-47B8-4F67-A1E2-9571C583CD3D}">
      <dgm:prSet phldrT="[Text]"/>
      <dgm:spPr/>
      <dgm:t>
        <a:bodyPr/>
        <a:lstStyle/>
        <a:p>
          <a:r>
            <a:rPr lang="en-US" dirty="0"/>
            <a:t>Dataset collection &amp;business understanding</a:t>
          </a:r>
        </a:p>
      </dgm:t>
    </dgm:pt>
    <dgm:pt modelId="{A828FF24-8276-4B05-B361-346C63C2EA59}" type="parTrans" cxnId="{E0CA8C16-A6CC-4342-8EFE-6D00F59256A4}">
      <dgm:prSet/>
      <dgm:spPr/>
      <dgm:t>
        <a:bodyPr/>
        <a:lstStyle/>
        <a:p>
          <a:endParaRPr lang="en-US"/>
        </a:p>
      </dgm:t>
    </dgm:pt>
    <dgm:pt modelId="{E71F8FC5-CE32-4D81-A2F0-47A1DC0A394C}" type="sibTrans" cxnId="{E0CA8C16-A6CC-4342-8EFE-6D00F59256A4}">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dirty="0"/>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5" custLinFactNeighborX="-8318" custLinFactNeighborY="1823">
        <dgm:presLayoutVars>
          <dgm:bulletEnabled val="1"/>
        </dgm:presLayoutVars>
      </dgm:prSet>
      <dgm:spPr/>
      <dgm:t>
        <a:bodyPr/>
        <a:lstStyle/>
        <a:p>
          <a:endParaRPr lang="en-US"/>
        </a:p>
      </dgm:t>
    </dgm:pt>
    <dgm:pt modelId="{2DB718C4-64A5-4230-88DA-9F9CD5820DED}" type="pres">
      <dgm:prSet presAssocID="{597F0155-22D9-4D1E-9C7A-CCD20A8BBB81}" presName="sibTrans" presStyleLbl="sibTrans2D1" presStyleIdx="0" presStyleCnt="4"/>
      <dgm:spPr/>
      <dgm:t>
        <a:bodyPr/>
        <a:lstStyle/>
        <a:p>
          <a:endParaRPr lang="en-US"/>
        </a:p>
      </dgm:t>
    </dgm:pt>
    <dgm:pt modelId="{269BFFD9-D0C4-4449-B81E-D89685C98F79}" type="pres">
      <dgm:prSet presAssocID="{597F0155-22D9-4D1E-9C7A-CCD20A8BBB81}" presName="connectorText" presStyleLbl="sibTrans2D1" presStyleIdx="0" presStyleCnt="4"/>
      <dgm:spPr/>
      <dgm:t>
        <a:bodyPr/>
        <a:lstStyle/>
        <a:p>
          <a:endParaRPr lang="en-US"/>
        </a:p>
      </dgm:t>
    </dgm:pt>
    <dgm:pt modelId="{205AD729-2DD3-4B8E-9E57-81EBBD9E5DEA}" type="pres">
      <dgm:prSet presAssocID="{75A5318F-47B8-4F67-A1E2-9571C583CD3D}" presName="node" presStyleLbl="node1" presStyleIdx="1" presStyleCnt="5" custLinFactNeighborX="3512" custLinFactNeighborY="6640">
        <dgm:presLayoutVars>
          <dgm:bulletEnabled val="1"/>
        </dgm:presLayoutVars>
      </dgm:prSet>
      <dgm:spPr/>
      <dgm:t>
        <a:bodyPr/>
        <a:lstStyle/>
        <a:p>
          <a:endParaRPr lang="en-US"/>
        </a:p>
      </dgm:t>
    </dgm:pt>
    <dgm:pt modelId="{9AFC6B25-D97B-40FC-8E70-2812B02F4906}" type="pres">
      <dgm:prSet presAssocID="{E71F8FC5-CE32-4D81-A2F0-47A1DC0A394C}" presName="sibTrans" presStyleLbl="sibTrans2D1" presStyleIdx="1" presStyleCnt="4"/>
      <dgm:spPr/>
      <dgm:t>
        <a:bodyPr/>
        <a:lstStyle/>
        <a:p>
          <a:endParaRPr lang="en-US"/>
        </a:p>
      </dgm:t>
    </dgm:pt>
    <dgm:pt modelId="{544DF0E6-DA27-4600-A80C-016992343979}" type="pres">
      <dgm:prSet presAssocID="{E71F8FC5-CE32-4D81-A2F0-47A1DC0A394C}" presName="connectorText" presStyleLbl="sibTrans2D1" presStyleIdx="1" presStyleCnt="4"/>
      <dgm:spPr/>
      <dgm:t>
        <a:bodyPr/>
        <a:lstStyle/>
        <a:p>
          <a:endParaRPr lang="en-US"/>
        </a:p>
      </dgm:t>
    </dgm:pt>
    <dgm:pt modelId="{9C62819C-2EEC-4BFB-A516-A1E7C1567BA7}" type="pres">
      <dgm:prSet presAssocID="{562FA5FE-2436-4F0D-86FC-4BC8A5C7E0D2}" presName="node" presStyleLbl="node1" presStyleIdx="2" presStyleCnt="5">
        <dgm:presLayoutVars>
          <dgm:bulletEnabled val="1"/>
        </dgm:presLayoutVars>
      </dgm:prSet>
      <dgm:spPr/>
      <dgm:t>
        <a:bodyPr/>
        <a:lstStyle/>
        <a:p>
          <a:endParaRPr lang="en-US"/>
        </a:p>
      </dgm:t>
    </dgm:pt>
    <dgm:pt modelId="{36FF5198-550C-42F7-A40A-436F6834532B}" type="pres">
      <dgm:prSet presAssocID="{14DE898D-877D-4026-AD94-E560C5DF6EB7}" presName="sibTrans" presStyleLbl="sibTrans2D1" presStyleIdx="2" presStyleCnt="4"/>
      <dgm:spPr/>
      <dgm:t>
        <a:bodyPr/>
        <a:lstStyle/>
        <a:p>
          <a:endParaRPr lang="en-US"/>
        </a:p>
      </dgm:t>
    </dgm:pt>
    <dgm:pt modelId="{63299EA7-E46F-4C92-99F8-64D71E22227F}" type="pres">
      <dgm:prSet presAssocID="{14DE898D-877D-4026-AD94-E560C5DF6EB7}" presName="connectorText" presStyleLbl="sibTrans2D1" presStyleIdx="2" presStyleCnt="4"/>
      <dgm:spPr/>
      <dgm:t>
        <a:bodyPr/>
        <a:lstStyle/>
        <a:p>
          <a:endParaRPr lang="en-US"/>
        </a:p>
      </dgm:t>
    </dgm:pt>
    <dgm:pt modelId="{78DC0071-3C03-470C-89CF-1C7733A69675}" type="pres">
      <dgm:prSet presAssocID="{059F7714-64AE-4840-B356-7D053D5F3876}" presName="node" presStyleLbl="node1" presStyleIdx="3" presStyleCnt="5">
        <dgm:presLayoutVars>
          <dgm:bulletEnabled val="1"/>
        </dgm:presLayoutVars>
      </dgm:prSet>
      <dgm:spPr/>
      <dgm:t>
        <a:bodyPr/>
        <a:lstStyle/>
        <a:p>
          <a:endParaRPr lang="en-US"/>
        </a:p>
      </dgm:t>
    </dgm:pt>
    <dgm:pt modelId="{5DC31BE2-5D99-4260-A304-4E5C3B4FCA2F}" type="pres">
      <dgm:prSet presAssocID="{F2F0B596-96A0-4235-85DA-5658BAC0BF3C}" presName="sibTrans" presStyleLbl="sibTrans2D1" presStyleIdx="3" presStyleCnt="4"/>
      <dgm:spPr/>
      <dgm:t>
        <a:bodyPr/>
        <a:lstStyle/>
        <a:p>
          <a:endParaRPr lang="en-US"/>
        </a:p>
      </dgm:t>
    </dgm:pt>
    <dgm:pt modelId="{C6D71DF9-76EC-4EC4-BE0B-8C053C6C7F0E}" type="pres">
      <dgm:prSet presAssocID="{F2F0B596-96A0-4235-85DA-5658BAC0BF3C}" presName="connectorText" presStyleLbl="sibTrans2D1" presStyleIdx="3" presStyleCnt="4"/>
      <dgm:spPr/>
      <dgm:t>
        <a:bodyPr/>
        <a:lstStyle/>
        <a:p>
          <a:endParaRPr lang="en-US"/>
        </a:p>
      </dgm:t>
    </dgm:pt>
    <dgm:pt modelId="{6B79C833-C8C5-4BBC-A9EA-EBBA079488C9}" type="pres">
      <dgm:prSet presAssocID="{4E30D874-039C-477B-83EF-F8848400D5F5}" presName="node" presStyleLbl="node1" presStyleIdx="4" presStyleCnt="5">
        <dgm:presLayoutVars>
          <dgm:bulletEnabled val="1"/>
        </dgm:presLayoutVars>
      </dgm:prSet>
      <dgm:spPr/>
      <dgm:t>
        <a:bodyPr/>
        <a:lstStyle/>
        <a:p>
          <a:endParaRPr lang="en-US"/>
        </a:p>
      </dgm:t>
    </dgm:pt>
  </dgm:ptLst>
  <dgm:cxnLst>
    <dgm:cxn modelId="{E0CA8C16-A6CC-4342-8EFE-6D00F59256A4}" srcId="{9AD5B3F8-497D-4F6C-9281-DB8A58E9CA39}" destId="{75A5318F-47B8-4F67-A1E2-9571C583CD3D}" srcOrd="1" destOrd="0" parTransId="{A828FF24-8276-4B05-B361-346C63C2EA59}" sibTransId="{E71F8FC5-CE32-4D81-A2F0-47A1DC0A394C}"/>
    <dgm:cxn modelId="{F4AEF3A2-A7CE-49F6-977D-6C1208699F72}" srcId="{9AD5B3F8-497D-4F6C-9281-DB8A58E9CA39}" destId="{4E30D874-039C-477B-83EF-F8848400D5F5}" srcOrd="4" destOrd="0" parTransId="{7D6A9295-7BB3-432B-80CB-9998C45057C8}" sibTransId="{AC94880C-6D16-4BFC-A990-3E6DB5D0AA4D}"/>
    <dgm:cxn modelId="{5A76C3B1-9996-4B84-A236-5B8535095281}" type="presOf" srcId="{9AD5B3F8-497D-4F6C-9281-DB8A58E9CA39}" destId="{40E2B13B-C446-47EC-BDCC-92BD42484471}"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C70359B7-7426-44FC-BF67-4236EB9D0DD9}" srcId="{9AD5B3F8-497D-4F6C-9281-DB8A58E9CA39}" destId="{C4F0A83E-05E4-4699-A94A-E407D10C9357}" srcOrd="0" destOrd="0" parTransId="{4B29B968-F136-4DF0-8B8E-836FA0778D7B}" sibTransId="{597F0155-22D9-4D1E-9C7A-CCD20A8BBB81}"/>
    <dgm:cxn modelId="{2A430762-254C-4FFC-A6B9-D440782E0A31}" srcId="{9AD5B3F8-497D-4F6C-9281-DB8A58E9CA39}" destId="{059F7714-64AE-4840-B356-7D053D5F3876}" srcOrd="3" destOrd="0" parTransId="{C1A5DC22-6822-49CE-A01E-F117D2B6DF12}" sibTransId="{F2F0B596-96A0-4235-85DA-5658BAC0BF3C}"/>
    <dgm:cxn modelId="{6398E814-8A80-443B-92A6-A403A684B998}" type="presOf" srcId="{597F0155-22D9-4D1E-9C7A-CCD20A8BBB81}" destId="{269BFFD9-D0C4-4449-B81E-D89685C98F79}" srcOrd="1" destOrd="0" presId="urn:microsoft.com/office/officeart/2005/8/layout/process1"/>
    <dgm:cxn modelId="{A53C49A9-870C-44A3-9749-3C19CCB71B2C}" type="presOf" srcId="{562FA5FE-2436-4F0D-86FC-4BC8A5C7E0D2}" destId="{9C62819C-2EEC-4BFB-A516-A1E7C1567BA7}" srcOrd="0"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0CF845D6-33B4-4FA5-ACFA-A5B5AB102B2B}" type="presOf" srcId="{14DE898D-877D-4026-AD94-E560C5DF6EB7}" destId="{63299EA7-E46F-4C92-99F8-64D71E22227F}" srcOrd="1"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3D0A998E-7B32-4301-89A8-68CCBF9A6B37}" type="presOf" srcId="{E71F8FC5-CE32-4D81-A2F0-47A1DC0A394C}" destId="{544DF0E6-DA27-4600-A80C-016992343979}" srcOrd="1"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4DF68262-CAC8-4D18-A7B0-07434CBE7802}" type="presOf" srcId="{059F7714-64AE-4840-B356-7D053D5F3876}" destId="{78DC0071-3C03-470C-89CF-1C7733A69675}"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C73C0924-7EE4-44D5-A749-4B3619263CCA}" type="presOf" srcId="{E71F8FC5-CE32-4D81-A2F0-47A1DC0A394C}" destId="{9AFC6B25-D97B-40FC-8E70-2812B02F4906}" srcOrd="0"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8AF54-5588-471E-8B90-086E184C04CE}">
      <dsp:nvSpPr>
        <dsp:cNvPr id="0" name=""/>
        <dsp:cNvSpPr/>
      </dsp:nvSpPr>
      <dsp:spPr>
        <a:xfrm>
          <a:off x="0" y="0"/>
          <a:ext cx="1446483" cy="410907"/>
        </a:xfrm>
        <a:prstGeom prst="roundRect">
          <a:avLst>
            <a:gd name="adj" fmla="val 10000"/>
          </a:avLst>
        </a:prstGeom>
        <a:solidFill>
          <a:schemeClr val="accent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Customers  transaction Dataset</a:t>
          </a:r>
          <a:endParaRPr lang="en-US" sz="1000" kern="1200" dirty="0"/>
        </a:p>
      </dsp:txBody>
      <dsp:txXfrm>
        <a:off x="12035" y="12035"/>
        <a:ext cx="1422413" cy="386837"/>
      </dsp:txXfrm>
    </dsp:sp>
    <dsp:sp modelId="{2DB718C4-64A5-4230-88DA-9F9CD5820DED}">
      <dsp:nvSpPr>
        <dsp:cNvPr id="0" name=""/>
        <dsp:cNvSpPr/>
      </dsp:nvSpPr>
      <dsp:spPr>
        <a:xfrm>
          <a:off x="1597378" y="26089"/>
          <a:ext cx="319897" cy="35872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597378" y="97834"/>
        <a:ext cx="223928" cy="215237"/>
      </dsp:txXfrm>
    </dsp:sp>
    <dsp:sp modelId="{205AD729-2DD3-4B8E-9E57-81EBBD9E5DEA}">
      <dsp:nvSpPr>
        <dsp:cNvPr id="0" name=""/>
        <dsp:cNvSpPr/>
      </dsp:nvSpPr>
      <dsp:spPr>
        <a:xfrm>
          <a:off x="2050063" y="0"/>
          <a:ext cx="1446483" cy="410907"/>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Dataset collection &amp;business understanding</a:t>
          </a:r>
        </a:p>
      </dsp:txBody>
      <dsp:txXfrm>
        <a:off x="2062098" y="12035"/>
        <a:ext cx="1422413" cy="386837"/>
      </dsp:txXfrm>
    </dsp:sp>
    <dsp:sp modelId="{9AFC6B25-D97B-40FC-8E70-2812B02F4906}">
      <dsp:nvSpPr>
        <dsp:cNvPr id="0" name=""/>
        <dsp:cNvSpPr/>
      </dsp:nvSpPr>
      <dsp:spPr>
        <a:xfrm>
          <a:off x="3636115" y="26089"/>
          <a:ext cx="295884" cy="35872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636115" y="97834"/>
        <a:ext cx="207119" cy="215237"/>
      </dsp:txXfrm>
    </dsp:sp>
    <dsp:sp modelId="{9C62819C-2EEC-4BFB-A516-A1E7C1567BA7}">
      <dsp:nvSpPr>
        <dsp:cNvPr id="0" name=""/>
        <dsp:cNvSpPr/>
      </dsp:nvSpPr>
      <dsp:spPr>
        <a:xfrm>
          <a:off x="4054820" y="0"/>
          <a:ext cx="1446483" cy="410907"/>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Data pre-processing</a:t>
          </a:r>
        </a:p>
      </dsp:txBody>
      <dsp:txXfrm>
        <a:off x="4066855" y="12035"/>
        <a:ext cx="1422413" cy="386837"/>
      </dsp:txXfrm>
    </dsp:sp>
    <dsp:sp modelId="{36FF5198-550C-42F7-A40A-436F6834532B}">
      <dsp:nvSpPr>
        <dsp:cNvPr id="0" name=""/>
        <dsp:cNvSpPr/>
      </dsp:nvSpPr>
      <dsp:spPr>
        <a:xfrm>
          <a:off x="5645952" y="26089"/>
          <a:ext cx="306654" cy="3587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645952" y="97834"/>
        <a:ext cx="214658" cy="215237"/>
      </dsp:txXfrm>
    </dsp:sp>
    <dsp:sp modelId="{78DC0071-3C03-470C-89CF-1C7733A69675}">
      <dsp:nvSpPr>
        <dsp:cNvPr id="0" name=""/>
        <dsp:cNvSpPr/>
      </dsp:nvSpPr>
      <dsp:spPr>
        <a:xfrm>
          <a:off x="6079897" y="0"/>
          <a:ext cx="1446483" cy="41090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Exploratory Data Analysis</a:t>
          </a:r>
        </a:p>
      </dsp:txBody>
      <dsp:txXfrm>
        <a:off x="6091932" y="12035"/>
        <a:ext cx="1422413" cy="386837"/>
      </dsp:txXfrm>
    </dsp:sp>
    <dsp:sp modelId="{5DC31BE2-5D99-4260-A304-4E5C3B4FCA2F}">
      <dsp:nvSpPr>
        <dsp:cNvPr id="0" name=""/>
        <dsp:cNvSpPr/>
      </dsp:nvSpPr>
      <dsp:spPr>
        <a:xfrm>
          <a:off x="7671029" y="26089"/>
          <a:ext cx="306654" cy="35872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7671029" y="97834"/>
        <a:ext cx="214658" cy="215237"/>
      </dsp:txXfrm>
    </dsp:sp>
    <dsp:sp modelId="{6B79C833-C8C5-4BBC-A9EA-EBBA079488C9}">
      <dsp:nvSpPr>
        <dsp:cNvPr id="0" name=""/>
        <dsp:cNvSpPr/>
      </dsp:nvSpPr>
      <dsp:spPr>
        <a:xfrm>
          <a:off x="8104974" y="0"/>
          <a:ext cx="1446483" cy="410907"/>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Model selection and training</a:t>
          </a:r>
        </a:p>
      </dsp:txBody>
      <dsp:txXfrm>
        <a:off x="8117009" y="12035"/>
        <a:ext cx="1422413" cy="386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09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38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706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415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442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142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340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23671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599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14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2428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95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30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1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6589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333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774144"/>
      </p:ext>
    </p:extLst>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 id="2147484301" r:id="rId12"/>
    <p:sldLayoutId id="2147484302" r:id="rId13"/>
    <p:sldLayoutId id="2147484303" r:id="rId14"/>
    <p:sldLayoutId id="2147484304" r:id="rId15"/>
    <p:sldLayoutId id="2147484305" r:id="rId16"/>
    <p:sldLayoutId id="21474843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6461" y="609600"/>
            <a:ext cx="8596668" cy="4969164"/>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ONLINE PAYMENT FRAUD DETECTION USING MACHINE LEARNING MODEL FOR BLOSSOM BANK</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BY</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INYENE </a:t>
            </a:r>
            <a:r>
              <a:rPr lang="en-US" sz="3200" b="1" dirty="0" smtClean="0">
                <a:latin typeface="Times New Roman" panose="02020603050405020304" pitchFamily="18" charset="0"/>
                <a:cs typeface="Times New Roman" panose="02020603050405020304" pitchFamily="18" charset="0"/>
              </a:rPr>
              <a:t>BASSEY</a:t>
            </a:r>
            <a:br>
              <a:rPr lang="en-US" sz="3200" b="1" dirty="0" smtClean="0">
                <a:latin typeface="Times New Roman" panose="02020603050405020304" pitchFamily="18" charset="0"/>
                <a:cs typeface="Times New Roman" panose="02020603050405020304" pitchFamily="18" charset="0"/>
              </a:rPr>
            </a:br>
            <a:r>
              <a:rPr lang="en-US" sz="3200" b="1" i="1" dirty="0" smtClean="0">
                <a:latin typeface="Times New Roman" panose="02020603050405020304" pitchFamily="18" charset="0"/>
                <a:cs typeface="Times New Roman" panose="02020603050405020304" pitchFamily="18" charset="0"/>
              </a:rPr>
              <a:t>Data Scientist</a:t>
            </a:r>
            <a:endParaRPr lang="en-US"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50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4569979" cy="1056373"/>
          </a:xfrm>
        </p:spPr>
        <p:txBody>
          <a:bodyPr>
            <a:normAutofit/>
          </a:bodyPr>
          <a:lstStyle/>
          <a:p>
            <a:r>
              <a:rPr lang="en-US" sz="3200" b="1" dirty="0" smtClean="0">
                <a:latin typeface="Times New Roman" panose="02020603050405020304" pitchFamily="18" charset="0"/>
                <a:cs typeface="Times New Roman" panose="02020603050405020304" pitchFamily="18" charset="0"/>
              </a:rPr>
              <a:t>TABLE OF CONTENTS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2" y="1935479"/>
            <a:ext cx="10018713" cy="3124201"/>
          </a:xfrm>
        </p:spPr>
        <p:txBody>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EXECUTIVE SUMMARY </a:t>
            </a:r>
          </a:p>
          <a:p>
            <a:r>
              <a:rPr lang="en-US" dirty="0" smtClean="0">
                <a:latin typeface="Times New Roman" panose="02020603050405020304" pitchFamily="18" charset="0"/>
                <a:cs typeface="Times New Roman" panose="02020603050405020304" pitchFamily="18" charset="0"/>
              </a:rPr>
              <a:t>VISUALIZATIONS/INTERPRETATION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MODEL EVALUATION</a:t>
            </a:r>
          </a:p>
          <a:p>
            <a:r>
              <a:rPr lang="en-US" dirty="0" smtClean="0">
                <a:latin typeface="Times New Roman" panose="02020603050405020304" pitchFamily="18" charset="0"/>
                <a:cs typeface="Times New Roman" panose="02020603050405020304" pitchFamily="18" charset="0"/>
              </a:rPr>
              <a:t>CONCLUSION/ RECOMMENDATION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03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810" y="205510"/>
            <a:ext cx="7334451" cy="1026524"/>
          </a:xfrm>
        </p:spPr>
        <p:txBody>
          <a:bodyPr>
            <a:normAutofit/>
          </a:bodyPr>
          <a:lstStyle/>
          <a:p>
            <a:r>
              <a:rPr lang="en-US" sz="2800" b="1" dirty="0" smtClean="0">
                <a:latin typeface="Times New Roman" panose="02020603050405020304" pitchFamily="18" charset="0"/>
                <a:cs typeface="Times New Roman" panose="02020603050405020304" pitchFamily="18" charset="0"/>
              </a:rPr>
              <a:t>INTRODUCTION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3672" y="1568916"/>
            <a:ext cx="9046739" cy="3051209"/>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Fraud detection is defined as a process that detects scams and prevents fraudsters from obtaining money or property through false means. Fraud is a serious business risk that needs to be identified and mitigated in time. The bank in this case study is called BLOSSOM BANK which is a multinational financial services group that offers retail and investment banking, pension management, asset management, and payment services whose headquarters is in London.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590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7072550" cy="856648"/>
          </a:xfrm>
        </p:spPr>
        <p:txBody>
          <a:bodyPr>
            <a:normAutofit/>
          </a:bodyPr>
          <a:lstStyle/>
          <a:p>
            <a:r>
              <a:rPr lang="en-US" sz="2400" b="1" dirty="0" smtClean="0">
                <a:latin typeface="Times New Roman" panose="02020603050405020304" pitchFamily="18" charset="0"/>
                <a:cs typeface="Times New Roman" panose="02020603050405020304" pitchFamily="18" charset="0"/>
              </a:rPr>
              <a:t>EXECUTIVE SUMMARY</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0563" y="1318660"/>
            <a:ext cx="10018713" cy="4674671"/>
          </a:xfrm>
        </p:spPr>
        <p:txBody>
          <a:bodyPr>
            <a:noAutofit/>
          </a:bodyPr>
          <a:lstStyle/>
          <a:p>
            <a:pPr algn="just"/>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Blossom </a:t>
            </a:r>
            <a:r>
              <a:rPr lang="en-US" sz="1600" dirty="0" smtClean="0">
                <a:latin typeface="Times New Roman" panose="02020603050405020304" pitchFamily="18" charset="0"/>
                <a:cs typeface="Times New Roman" panose="02020603050405020304" pitchFamily="18" charset="0"/>
              </a:rPr>
              <a:t>bank plc wants to build a machine learning model that will predict online payment fraud. The </a:t>
            </a:r>
            <a:r>
              <a:rPr lang="en-US" sz="1600" dirty="0">
                <a:latin typeface="Times New Roman" panose="02020603050405020304" pitchFamily="18" charset="0"/>
                <a:cs typeface="Times New Roman" panose="02020603050405020304" pitchFamily="18" charset="0"/>
              </a:rPr>
              <a:t>aim of this project </a:t>
            </a:r>
            <a:r>
              <a:rPr lang="en-US" sz="1600" dirty="0" smtClean="0">
                <a:latin typeface="Times New Roman" panose="02020603050405020304" pitchFamily="18" charset="0"/>
                <a:cs typeface="Times New Roman" panose="02020603050405020304" pitchFamily="18" charset="0"/>
              </a:rPr>
              <a:t>was </a:t>
            </a:r>
            <a:r>
              <a:rPr lang="en-US" sz="1600" dirty="0">
                <a:latin typeface="Times New Roman" panose="02020603050405020304" pitchFamily="18" charset="0"/>
                <a:cs typeface="Times New Roman" panose="02020603050405020304" pitchFamily="18" charset="0"/>
              </a:rPr>
              <a:t>to </a:t>
            </a:r>
            <a:r>
              <a:rPr lang="en-US" sz="1600" dirty="0" smtClean="0">
                <a:latin typeface="Times New Roman" panose="02020603050405020304" pitchFamily="18" charset="0"/>
                <a:cs typeface="Times New Roman" panose="02020603050405020304" pitchFamily="18" charset="0"/>
              </a:rPr>
              <a:t>develop a model that will predict </a:t>
            </a:r>
            <a:r>
              <a:rPr lang="en-US" sz="1600" dirty="0">
                <a:latin typeface="Times New Roman" panose="02020603050405020304" pitchFamily="18" charset="0"/>
                <a:cs typeface="Times New Roman" panose="02020603050405020304" pitchFamily="18" charset="0"/>
              </a:rPr>
              <a:t>online payment </a:t>
            </a:r>
            <a:r>
              <a:rPr lang="en-US" sz="1600" dirty="0" smtClean="0">
                <a:latin typeface="Times New Roman" panose="02020603050405020304" pitchFamily="18" charset="0"/>
                <a:cs typeface="Times New Roman" panose="02020603050405020304" pitchFamily="18" charset="0"/>
              </a:rPr>
              <a:t>fraud.</a:t>
            </a:r>
          </a:p>
          <a:p>
            <a:pPr algn="just"/>
            <a:r>
              <a:rPr lang="en-US" sz="1600" b="1" dirty="0" smtClean="0">
                <a:latin typeface="Times New Roman" panose="02020603050405020304" pitchFamily="18" charset="0"/>
                <a:cs typeface="Times New Roman" panose="02020603050405020304" pitchFamily="18" charset="0"/>
              </a:rPr>
              <a:t>Methods</a:t>
            </a:r>
          </a:p>
          <a:p>
            <a:pPr marL="0" indent="0" algn="just">
              <a:buNone/>
            </a:pP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Information's about the transactions carried out by different customers in the bank were recorded in rows and columns. The data was collected, processed, and statistical analysis was done on the dataset. We also did data verification where we checked if we had any missing values and also checked data type.</a:t>
            </a:r>
          </a:p>
          <a:p>
            <a:pPr algn="just"/>
            <a:r>
              <a:rPr lang="en-US" sz="1600" dirty="0" smtClean="0">
                <a:latin typeface="Times New Roman" panose="02020603050405020304" pitchFamily="18" charset="0"/>
                <a:cs typeface="Times New Roman" panose="02020603050405020304" pitchFamily="18" charset="0"/>
              </a:rPr>
              <a:t>Exploratory Data Analysis was carried out on the dataset for proper visualization and understanding where we performed univariate, bivariate and multivariate analysis as much as its feasible. We explored correlation where it shows the relationships between variables(features)  and how close they are related to each other.</a:t>
            </a:r>
          </a:p>
          <a:p>
            <a:pPr algn="just"/>
            <a:r>
              <a:rPr lang="en-US" sz="1600" dirty="0" smtClean="0">
                <a:latin typeface="Times New Roman" panose="02020603050405020304" pitchFamily="18" charset="0"/>
                <a:cs typeface="Times New Roman" panose="02020603050405020304" pitchFamily="18" charset="0"/>
              </a:rPr>
              <a:t>Feature engineering was done on the dataset where we performed one-hot encoding on categorical variables in preparation for building machine learning models for the prediction.</a:t>
            </a:r>
          </a:p>
          <a:p>
            <a:pPr algn="just"/>
            <a:r>
              <a:rPr lang="en-US" sz="1600" dirty="0" smtClean="0">
                <a:latin typeface="Times New Roman" panose="02020603050405020304" pitchFamily="18" charset="0"/>
                <a:cs typeface="Times New Roman" panose="02020603050405020304" pitchFamily="18" charset="0"/>
              </a:rPr>
              <a:t>Four machine learning algorithms were used to train and test the dataset after which they were evaluated using different metrics for best performance and deployment. We selected our models and target variable. The algorithms used were Logistic Regression, Random Forest, Decision Tree and </a:t>
            </a:r>
            <a:r>
              <a:rPr lang="en-US" sz="1600" dirty="0">
                <a:latin typeface="Times New Roman" panose="02020603050405020304" pitchFamily="18" charset="0"/>
                <a:cs typeface="Times New Roman" panose="02020603050405020304" pitchFamily="18" charset="0"/>
              </a:rPr>
              <a:t>K-Nearest Neighbors. </a:t>
            </a:r>
            <a:r>
              <a:rPr lang="en-US" sz="1600" dirty="0" smtClean="0">
                <a:latin typeface="Times New Roman" panose="02020603050405020304" pitchFamily="18" charset="0"/>
                <a:cs typeface="Times New Roman" panose="02020603050405020304" pitchFamily="18" charset="0"/>
              </a:rPr>
              <a:t>We trained the dataset </a:t>
            </a:r>
            <a:r>
              <a:rPr lang="en-US" sz="1600" dirty="0">
                <a:latin typeface="Times New Roman" panose="02020603050405020304" pitchFamily="18" charset="0"/>
                <a:cs typeface="Times New Roman" panose="02020603050405020304" pitchFamily="18" charset="0"/>
              </a:rPr>
              <a:t>on 80% while testing </a:t>
            </a:r>
            <a:r>
              <a:rPr lang="en-US" sz="1600" dirty="0" smtClean="0">
                <a:latin typeface="Times New Roman" panose="02020603050405020304" pitchFamily="18" charset="0"/>
                <a:cs typeface="Times New Roman" panose="02020603050405020304" pitchFamily="18" charset="0"/>
              </a:rPr>
              <a:t>on </a:t>
            </a:r>
            <a:r>
              <a:rPr lang="en-US" sz="1600" dirty="0">
                <a:latin typeface="Times New Roman" panose="02020603050405020304" pitchFamily="18" charset="0"/>
                <a:cs typeface="Times New Roman" panose="02020603050405020304" pitchFamily="18" charset="0"/>
              </a:rPr>
              <a:t>20</a:t>
            </a:r>
            <a:r>
              <a:rPr lang="en-US"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Both </a:t>
            </a:r>
            <a:r>
              <a:rPr lang="en-US" sz="1600" dirty="0">
                <a:latin typeface="Times New Roman" panose="02020603050405020304" pitchFamily="18" charset="0"/>
                <a:cs typeface="Times New Roman" panose="02020603050405020304" pitchFamily="18" charset="0"/>
              </a:rPr>
              <a:t>the Decision Tree and Random Forest models outperform the Logistic Regression and K-Nearest Neighbors model by a wide margin. Since they both have similar recall scores, </a:t>
            </a:r>
            <a:r>
              <a:rPr lang="en-US" sz="1600" dirty="0" smtClean="0">
                <a:latin typeface="Times New Roman" panose="02020603050405020304" pitchFamily="18" charset="0"/>
                <a:cs typeface="Times New Roman" panose="02020603050405020304" pitchFamily="18" charset="0"/>
              </a:rPr>
              <a:t>we performed </a:t>
            </a:r>
            <a:r>
              <a:rPr lang="en-US" sz="1600" dirty="0">
                <a:latin typeface="Times New Roman" panose="02020603050405020304" pitchFamily="18" charset="0"/>
                <a:cs typeface="Times New Roman" panose="02020603050405020304" pitchFamily="18" charset="0"/>
              </a:rPr>
              <a:t>a cross-validation of the two models so we may declare which is the best performer with more </a:t>
            </a:r>
            <a:r>
              <a:rPr lang="en-US" sz="1600" dirty="0" smtClean="0">
                <a:latin typeface="Times New Roman" panose="02020603050405020304" pitchFamily="18" charset="0"/>
                <a:cs typeface="Times New Roman" panose="02020603050405020304" pitchFamily="18" charset="0"/>
              </a:rPr>
              <a:t>certainty. Out of the 4 Machine Learning  Models, Random Forest </a:t>
            </a:r>
            <a:r>
              <a:rPr lang="en-US" sz="1600" dirty="0">
                <a:latin typeface="Times New Roman" panose="02020603050405020304" pitchFamily="18" charset="0"/>
                <a:cs typeface="Times New Roman" panose="02020603050405020304" pitchFamily="18" charset="0"/>
              </a:rPr>
              <a:t>performs best with prediction accuracy </a:t>
            </a:r>
            <a:r>
              <a:rPr lang="en-US" sz="1600" dirty="0" smtClean="0">
                <a:latin typeface="Times New Roman" panose="02020603050405020304" pitchFamily="18" charset="0"/>
                <a:cs typeface="Times New Roman" panose="02020603050405020304" pitchFamily="18" charset="0"/>
              </a:rPr>
              <a:t>99.97% </a:t>
            </a:r>
            <a:r>
              <a:rPr lang="en-US" sz="1600" dirty="0">
                <a:latin typeface="Times New Roman" panose="02020603050405020304" pitchFamily="18" charset="0"/>
                <a:cs typeface="Times New Roman" panose="02020603050405020304" pitchFamily="18" charset="0"/>
              </a:rPr>
              <a:t>and recall accuracy </a:t>
            </a:r>
            <a:r>
              <a:rPr lang="en-US" sz="1600" dirty="0" smtClean="0">
                <a:latin typeface="Times New Roman" panose="02020603050405020304" pitchFamily="18" charset="0"/>
                <a:cs typeface="Times New Roman" panose="02020603050405020304" pitchFamily="18" charset="0"/>
              </a:rPr>
              <a:t>87% </a:t>
            </a:r>
            <a:r>
              <a:rPr lang="en-US" sz="1600" dirty="0">
                <a:latin typeface="Times New Roman" panose="02020603050405020304" pitchFamily="18" charset="0"/>
                <a:cs typeface="Times New Roman" panose="02020603050405020304" pitchFamily="18" charset="0"/>
              </a:rPr>
              <a:t>which is important for our problem statement where false negative is our </a:t>
            </a:r>
            <a:r>
              <a:rPr lang="en-US" sz="1600" dirty="0" smtClean="0">
                <a:latin typeface="Times New Roman" panose="02020603050405020304" pitchFamily="18" charset="0"/>
                <a:cs typeface="Times New Roman" panose="02020603050405020304" pitchFamily="18" charset="0"/>
              </a:rPr>
              <a:t>priority. Hence, it should be deployed by Blossom bank.</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656693187"/>
              </p:ext>
            </p:extLst>
          </p:nvPr>
        </p:nvGraphicFramePr>
        <p:xfrm>
          <a:off x="1936985" y="1751797"/>
          <a:ext cx="9556124" cy="4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4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966" y="89034"/>
            <a:ext cx="6013768" cy="825366"/>
          </a:xfrm>
        </p:spPr>
        <p:txBody>
          <a:bodyPr>
            <a:normAutofit/>
          </a:bodyPr>
          <a:lstStyle/>
          <a:p>
            <a:r>
              <a:rPr lang="en-US" sz="2800" b="1" dirty="0">
                <a:latin typeface="Times New Roman" panose="02020603050405020304" pitchFamily="18" charset="0"/>
                <a:cs typeface="Times New Roman" panose="02020603050405020304" pitchFamily="18" charset="0"/>
              </a:rPr>
              <a:t>VISUALIZATIONS</a:t>
            </a:r>
          </a:p>
        </p:txBody>
      </p:sp>
      <p:sp>
        <p:nvSpPr>
          <p:cNvPr id="4" name="Content Placeholder 3"/>
          <p:cNvSpPr>
            <a:spLocks noGrp="1"/>
          </p:cNvSpPr>
          <p:nvPr>
            <p:ph sz="half" idx="2"/>
          </p:nvPr>
        </p:nvSpPr>
        <p:spPr>
          <a:xfrm>
            <a:off x="5447004" y="5897960"/>
            <a:ext cx="3262966" cy="412683"/>
          </a:xfrm>
        </p:spPr>
        <p:txBody>
          <a:bodyPr>
            <a:noAutofit/>
          </a:bodyPr>
          <a:lstStyle/>
          <a:p>
            <a:pPr marL="0" indent="0" algn="just">
              <a:buNone/>
            </a:pPr>
            <a:r>
              <a:rPr lang="en-US" sz="1400" dirty="0">
                <a:latin typeface="Times New Roman" panose="02020603050405020304" pitchFamily="18" charset="0"/>
                <a:cs typeface="Times New Roman" panose="02020603050405020304" pitchFamily="18" charset="0"/>
              </a:rPr>
              <a:t>Although the amount of fraudulent transactions is very low, majority of them are constituted within 0 and 10,000,000 amount</a:t>
            </a:r>
          </a:p>
        </p:txBody>
      </p:sp>
      <p:pic>
        <p:nvPicPr>
          <p:cNvPr id="5" name="Content Placeholder 3"/>
          <p:cNvPicPr>
            <a:picLocks noGrp="1" noChangeAspect="1"/>
          </p:cNvPicPr>
          <p:nvPr>
            <p:ph sz="half" idx="1"/>
          </p:nvPr>
        </p:nvPicPr>
        <p:blipFill>
          <a:blip r:embed="rId2"/>
          <a:stretch>
            <a:fillRect/>
          </a:stretch>
        </p:blipFill>
        <p:spPr>
          <a:xfrm>
            <a:off x="1003050" y="699614"/>
            <a:ext cx="4011712" cy="2123473"/>
          </a:xfrm>
          <a:prstGeom prst="rect">
            <a:avLst/>
          </a:prstGeom>
        </p:spPr>
      </p:pic>
      <p:sp>
        <p:nvSpPr>
          <p:cNvPr id="6" name="Rectangle 5"/>
          <p:cNvSpPr/>
          <p:nvPr/>
        </p:nvSpPr>
        <p:spPr>
          <a:xfrm>
            <a:off x="1003050" y="2823087"/>
            <a:ext cx="4011712" cy="738664"/>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From the chart, it is seen that </a:t>
            </a:r>
            <a:r>
              <a:rPr lang="en-US" sz="1400" dirty="0" err="1" smtClean="0">
                <a:solidFill>
                  <a:srgbClr val="000000"/>
                </a:solidFill>
                <a:latin typeface="Times New Roman" panose="02020603050405020304" pitchFamily="18" charset="0"/>
                <a:cs typeface="Times New Roman" panose="02020603050405020304" pitchFamily="18" charset="0"/>
              </a:rPr>
              <a:t>cash_out</a:t>
            </a:r>
            <a:r>
              <a:rPr lang="en-US" sz="1400" dirty="0" smtClean="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and payment is the most common type of online transaction that customers </a:t>
            </a:r>
            <a:r>
              <a:rPr lang="en-US" sz="1400" dirty="0" smtClean="0">
                <a:solidFill>
                  <a:srgbClr val="000000"/>
                </a:solidFill>
                <a:latin typeface="Times New Roman" panose="02020603050405020304" pitchFamily="18" charset="0"/>
                <a:cs typeface="Times New Roman" panose="02020603050405020304" pitchFamily="18" charset="0"/>
              </a:rPr>
              <a:t>use.</a:t>
            </a: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208931" y="3992638"/>
            <a:ext cx="3599949" cy="1905322"/>
          </a:xfrm>
          <a:prstGeom prst="rect">
            <a:avLst/>
          </a:prstGeom>
        </p:spPr>
      </p:pic>
      <p:sp>
        <p:nvSpPr>
          <p:cNvPr id="8" name="Rectangle 7"/>
          <p:cNvSpPr/>
          <p:nvPr/>
        </p:nvSpPr>
        <p:spPr>
          <a:xfrm>
            <a:off x="1208932" y="5897961"/>
            <a:ext cx="3324568" cy="1169551"/>
          </a:xfrm>
          <a:prstGeom prst="rect">
            <a:avLst/>
          </a:prstGeom>
        </p:spPr>
        <p:txBody>
          <a:bodyPr wrap="square">
            <a:spAutoFit/>
          </a:bodyPr>
          <a:lstStyle/>
          <a:p>
            <a:r>
              <a:rPr lang="en-US" sz="1400" dirty="0" smtClean="0">
                <a:solidFill>
                  <a:srgbClr val="000000"/>
                </a:solidFill>
                <a:latin typeface="Times New Roman" panose="02020603050405020304" pitchFamily="18" charset="0"/>
                <a:cs typeface="Times New Roman" panose="02020603050405020304" pitchFamily="18" charset="0"/>
              </a:rPr>
              <a:t>The </a:t>
            </a:r>
            <a:r>
              <a:rPr lang="en-US" sz="1400" dirty="0">
                <a:solidFill>
                  <a:srgbClr val="000000"/>
                </a:solidFill>
                <a:latin typeface="Times New Roman" panose="02020603050405020304" pitchFamily="18" charset="0"/>
                <a:cs typeface="Times New Roman" panose="02020603050405020304" pitchFamily="18" charset="0"/>
              </a:rPr>
              <a:t>above graph indicates the distribution of the step </a:t>
            </a:r>
            <a:r>
              <a:rPr lang="en-US" sz="1400" dirty="0" smtClean="0">
                <a:solidFill>
                  <a:srgbClr val="000000"/>
                </a:solidFill>
                <a:latin typeface="Times New Roman" panose="02020603050405020304" pitchFamily="18" charset="0"/>
                <a:cs typeface="Times New Roman" panose="02020603050405020304" pitchFamily="18" charset="0"/>
              </a:rPr>
              <a:t>column</a:t>
            </a:r>
            <a:endParaRPr lang="en-US" sz="1400" dirty="0">
              <a:solidFill>
                <a:srgbClr val="000000"/>
              </a:solidFill>
              <a:latin typeface="Times New Roman" panose="02020603050405020304" pitchFamily="18" charset="0"/>
              <a:cs typeface="Times New Roman" panose="02020603050405020304" pitchFamily="18" charset="0"/>
            </a:endParaRPr>
          </a:p>
          <a:p>
            <a:pPr algn="r"/>
            <a:endParaRPr lang="en-US" sz="1400" dirty="0">
              <a:solidFill>
                <a:srgbClr val="303F9F"/>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r>
            <a:br>
              <a:rPr lang="en-US" sz="1400" dirty="0">
                <a:solidFill>
                  <a:srgbClr val="000000"/>
                </a:solidFill>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5399773" y="884565"/>
            <a:ext cx="3205212" cy="1829759"/>
          </a:xfrm>
          <a:prstGeom prst="rect">
            <a:avLst/>
          </a:prstGeom>
        </p:spPr>
      </p:pic>
      <p:sp>
        <p:nvSpPr>
          <p:cNvPr id="10" name="Rectangle 9"/>
          <p:cNvSpPr/>
          <p:nvPr/>
        </p:nvSpPr>
        <p:spPr>
          <a:xfrm>
            <a:off x="5650030" y="2607643"/>
            <a:ext cx="3246089" cy="1384995"/>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In this chart, 'transfer' type has the maximum amount of money being </a:t>
            </a:r>
            <a:r>
              <a:rPr lang="en-US" sz="1400" dirty="0" smtClean="0">
                <a:latin typeface="Times New Roman" panose="02020603050405020304" pitchFamily="18" charset="0"/>
                <a:cs typeface="Times New Roman" panose="02020603050405020304" pitchFamily="18" charset="0"/>
              </a:rPr>
              <a:t>transferred from customers </a:t>
            </a:r>
            <a:r>
              <a:rPr lang="en-US" sz="1400" dirty="0">
                <a:latin typeface="Times New Roman" panose="02020603050405020304" pitchFamily="18" charset="0"/>
                <a:cs typeface="Times New Roman" panose="02020603050405020304" pitchFamily="18" charset="0"/>
              </a:rPr>
              <a:t>to the recipient. Although 'cash out' and 'payment' are the most common type of transactions</a:t>
            </a:r>
          </a:p>
        </p:txBody>
      </p:sp>
      <p:pic>
        <p:nvPicPr>
          <p:cNvPr id="11" name="Picture 10"/>
          <p:cNvPicPr>
            <a:picLocks noChangeAspect="1"/>
          </p:cNvPicPr>
          <p:nvPr/>
        </p:nvPicPr>
        <p:blipFill>
          <a:blip r:embed="rId5"/>
          <a:stretch>
            <a:fillRect/>
          </a:stretch>
        </p:blipFill>
        <p:spPr>
          <a:xfrm>
            <a:off x="5226520" y="4114903"/>
            <a:ext cx="3282214" cy="1474866"/>
          </a:xfrm>
          <a:prstGeom prst="rect">
            <a:avLst/>
          </a:prstGeom>
        </p:spPr>
      </p:pic>
      <p:pic>
        <p:nvPicPr>
          <p:cNvPr id="12" name="Picture 11"/>
          <p:cNvPicPr>
            <a:picLocks noChangeAspect="1"/>
          </p:cNvPicPr>
          <p:nvPr/>
        </p:nvPicPr>
        <p:blipFill>
          <a:blip r:embed="rId6"/>
          <a:stretch>
            <a:fillRect/>
          </a:stretch>
        </p:blipFill>
        <p:spPr>
          <a:xfrm>
            <a:off x="9067960" y="699614"/>
            <a:ext cx="2856672" cy="1908029"/>
          </a:xfrm>
          <a:prstGeom prst="rect">
            <a:avLst/>
          </a:prstGeom>
        </p:spPr>
      </p:pic>
      <p:sp>
        <p:nvSpPr>
          <p:cNvPr id="13" name="Rectangle 12"/>
          <p:cNvSpPr/>
          <p:nvPr/>
        </p:nvSpPr>
        <p:spPr>
          <a:xfrm>
            <a:off x="9067960" y="2677937"/>
            <a:ext cx="3018024" cy="954107"/>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From this chart, its shows that most of the online transactions customers does is not fraudulent. Also the dataset is not balance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pic>
        <p:nvPicPr>
          <p:cNvPr id="15" name="Content Placeholder 3"/>
          <p:cNvPicPr>
            <a:picLocks noChangeAspect="1"/>
          </p:cNvPicPr>
          <p:nvPr/>
        </p:nvPicPr>
        <p:blipFill>
          <a:blip r:embed="rId7"/>
          <a:stretch>
            <a:fillRect/>
          </a:stretch>
        </p:blipFill>
        <p:spPr>
          <a:xfrm>
            <a:off x="8709970" y="3992638"/>
            <a:ext cx="3084466" cy="1693243"/>
          </a:xfrm>
          <a:prstGeom prst="rect">
            <a:avLst/>
          </a:prstGeom>
        </p:spPr>
      </p:pic>
      <p:sp>
        <p:nvSpPr>
          <p:cNvPr id="16" name="Rectangle 15"/>
          <p:cNvSpPr/>
          <p:nvPr/>
        </p:nvSpPr>
        <p:spPr>
          <a:xfrm>
            <a:off x="8956663" y="5589769"/>
            <a:ext cx="3036059" cy="954107"/>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Both the above graphs indicate that transactions of the type 'transfer' and 'cash out' comprise fraudulent transactions</a:t>
            </a:r>
          </a:p>
        </p:txBody>
      </p:sp>
    </p:spTree>
    <p:extLst>
      <p:ext uri="{BB962C8B-B14F-4D97-AF65-F5344CB8AC3E}">
        <p14:creationId xmlns:p14="http://schemas.microsoft.com/office/powerpoint/2010/main" val="3208490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589" y="117909"/>
            <a:ext cx="4793382" cy="499311"/>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VISUALIZATION</a:t>
            </a:r>
            <a:endParaRPr lang="en-US" sz="2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8065971" y="551929"/>
            <a:ext cx="4004109" cy="1815882"/>
          </a:xfrm>
          <a:prstGeom prst="rect">
            <a:avLst/>
          </a:prstGeom>
        </p:spPr>
        <p:txBody>
          <a:bodyPr wrap="square">
            <a:spAutoFit/>
          </a:bodyPr>
          <a:lstStyle/>
          <a:p>
            <a:pPr algn="just"/>
            <a:r>
              <a:rPr lang="en-US" sz="1400" b="1" dirty="0">
                <a:solidFill>
                  <a:srgbClr val="000000"/>
                </a:solidFill>
                <a:latin typeface="Times New Roman" panose="02020603050405020304" pitchFamily="18" charset="0"/>
                <a:cs typeface="Times New Roman" panose="02020603050405020304" pitchFamily="18" charset="0"/>
              </a:rPr>
              <a:t>The Decision Tree model</a:t>
            </a:r>
            <a:r>
              <a:rPr lang="en-US" sz="1400" dirty="0">
                <a:solidFill>
                  <a:srgbClr val="000000"/>
                </a:solidFill>
                <a:latin typeface="Times New Roman" panose="02020603050405020304" pitchFamily="18" charset="0"/>
                <a:cs typeface="Times New Roman" panose="02020603050405020304" pitchFamily="18" charset="0"/>
              </a:rPr>
              <a:t> with default parameters yields 99.96% accuracy on training data</a:t>
            </a:r>
            <a:r>
              <a:rPr lang="en-US" sz="1400" dirty="0" smtClean="0">
                <a:solidFill>
                  <a:srgbClr val="000000"/>
                </a:solidFill>
                <a:latin typeface="Times New Roman" panose="02020603050405020304" pitchFamily="18" charset="0"/>
                <a:cs typeface="Times New Roman" panose="02020603050405020304" pitchFamily="18" charset="0"/>
              </a:rPr>
              <a:t>.</a:t>
            </a:r>
            <a:endParaRPr lang="en-US" sz="1400" dirty="0">
              <a:solidFill>
                <a:srgbClr val="000000"/>
              </a:solidFill>
              <a:latin typeface="Times New Roman" panose="02020603050405020304" pitchFamily="18" charset="0"/>
              <a:cs typeface="Times New Roman" panose="02020603050405020304" pitchFamily="18" charset="0"/>
            </a:endParaRPr>
          </a:p>
          <a:p>
            <a:pPr algn="just"/>
            <a:r>
              <a:rPr lang="en-US" sz="1400" b="1" dirty="0">
                <a:solidFill>
                  <a:srgbClr val="000000"/>
                </a:solidFill>
                <a:latin typeface="Times New Roman" panose="02020603050405020304" pitchFamily="18" charset="0"/>
                <a:cs typeface="Times New Roman" panose="02020603050405020304" pitchFamily="18" charset="0"/>
              </a:rPr>
              <a:t>Precision Score</a:t>
            </a:r>
            <a:r>
              <a:rPr lang="en-US" sz="1400" dirty="0">
                <a:solidFill>
                  <a:srgbClr val="000000"/>
                </a:solidFill>
                <a:latin typeface="Times New Roman" panose="02020603050405020304" pitchFamily="18" charset="0"/>
                <a:cs typeface="Times New Roman" panose="02020603050405020304" pitchFamily="18" charset="0"/>
              </a:rPr>
              <a:t>: This means that 82% of all the things we predicted came true. that is 82% of clients transactions was detected to be a fraudulent transaction</a:t>
            </a:r>
            <a:r>
              <a:rPr lang="en-US" sz="1400" dirty="0" smtClean="0">
                <a:solidFill>
                  <a:srgbClr val="000000"/>
                </a:solidFill>
                <a:latin typeface="Times New Roman" panose="02020603050405020304" pitchFamily="18" charset="0"/>
                <a:cs typeface="Times New Roman" panose="02020603050405020304" pitchFamily="18" charset="0"/>
              </a:rPr>
              <a:t>.</a:t>
            </a:r>
            <a:endParaRPr lang="en-US" sz="1400" dirty="0">
              <a:solidFill>
                <a:srgbClr val="000000"/>
              </a:solidFill>
              <a:latin typeface="Times New Roman" panose="02020603050405020304" pitchFamily="18" charset="0"/>
              <a:cs typeface="Times New Roman" panose="02020603050405020304" pitchFamily="18" charset="0"/>
            </a:endParaRPr>
          </a:p>
          <a:p>
            <a:pPr algn="just"/>
            <a:r>
              <a:rPr lang="en-US" sz="1400" b="1" dirty="0">
                <a:solidFill>
                  <a:srgbClr val="000000"/>
                </a:solidFill>
                <a:latin typeface="Times New Roman" panose="02020603050405020304" pitchFamily="18" charset="0"/>
                <a:cs typeface="Times New Roman" panose="02020603050405020304" pitchFamily="18" charset="0"/>
              </a:rPr>
              <a:t>Recall Score</a:t>
            </a:r>
            <a:r>
              <a:rPr lang="en-US" sz="1400" dirty="0">
                <a:solidFill>
                  <a:srgbClr val="000000"/>
                </a:solidFill>
                <a:latin typeface="Times New Roman" panose="02020603050405020304" pitchFamily="18" charset="0"/>
                <a:cs typeface="Times New Roman" panose="02020603050405020304" pitchFamily="18" charset="0"/>
              </a:rPr>
              <a:t>: In all the actual positives, we only predicted 82% of it to be true.</a:t>
            </a:r>
          </a:p>
        </p:txBody>
      </p:sp>
      <p:pic>
        <p:nvPicPr>
          <p:cNvPr id="6" name="Picture 5"/>
          <p:cNvPicPr>
            <a:picLocks noChangeAspect="1"/>
          </p:cNvPicPr>
          <p:nvPr/>
        </p:nvPicPr>
        <p:blipFill>
          <a:blip r:embed="rId2"/>
          <a:stretch>
            <a:fillRect/>
          </a:stretch>
        </p:blipFill>
        <p:spPr>
          <a:xfrm>
            <a:off x="594262" y="4240385"/>
            <a:ext cx="4249466" cy="2505075"/>
          </a:xfrm>
          <a:prstGeom prst="rect">
            <a:avLst/>
          </a:prstGeom>
        </p:spPr>
      </p:pic>
      <p:pic>
        <p:nvPicPr>
          <p:cNvPr id="10" name="Picture 9"/>
          <p:cNvPicPr>
            <a:picLocks noChangeAspect="1"/>
          </p:cNvPicPr>
          <p:nvPr/>
        </p:nvPicPr>
        <p:blipFill>
          <a:blip r:embed="rId3"/>
          <a:stretch>
            <a:fillRect/>
          </a:stretch>
        </p:blipFill>
        <p:spPr>
          <a:xfrm>
            <a:off x="594262" y="617220"/>
            <a:ext cx="4016239" cy="2439346"/>
          </a:xfrm>
          <a:prstGeom prst="rect">
            <a:avLst/>
          </a:prstGeom>
        </p:spPr>
      </p:pic>
      <p:sp>
        <p:nvSpPr>
          <p:cNvPr id="11" name="Content Placeholder 10"/>
          <p:cNvSpPr>
            <a:spLocks noGrp="1"/>
          </p:cNvSpPr>
          <p:nvPr>
            <p:ph idx="1"/>
          </p:nvPr>
        </p:nvSpPr>
        <p:spPr>
          <a:xfrm>
            <a:off x="448528" y="3340123"/>
            <a:ext cx="4617670" cy="1056021"/>
          </a:xfrm>
        </p:spPr>
        <p:txBody>
          <a:bodyPr>
            <a:noAutofit/>
          </a:bodyPr>
          <a:lstStyle/>
          <a:p>
            <a:r>
              <a:rPr lang="en-US" sz="1400" dirty="0">
                <a:latin typeface="Times New Roman" panose="02020603050405020304" pitchFamily="18" charset="0"/>
                <a:cs typeface="Times New Roman" panose="02020603050405020304" pitchFamily="18" charset="0"/>
              </a:rPr>
              <a:t>We explored correlation where it shows the relationships between variables(features)  and how close they are related to each other. From the chart, we can see that balance before and after transaction are highly correlated compared to others.</a:t>
            </a:r>
          </a:p>
          <a:p>
            <a:endParaRPr lang="en-US" sz="1400" b="1" dirty="0">
              <a:solidFill>
                <a:srgbClr val="000000"/>
              </a:solidFill>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4"/>
          <a:stretch>
            <a:fillRect/>
          </a:stretch>
        </p:blipFill>
        <p:spPr>
          <a:xfrm>
            <a:off x="5271130" y="547123"/>
            <a:ext cx="2794841" cy="1984321"/>
          </a:xfrm>
          <a:prstGeom prst="rect">
            <a:avLst/>
          </a:prstGeom>
        </p:spPr>
      </p:pic>
      <p:sp>
        <p:nvSpPr>
          <p:cNvPr id="13" name="Rectangle 12"/>
          <p:cNvSpPr/>
          <p:nvPr/>
        </p:nvSpPr>
        <p:spPr>
          <a:xfrm>
            <a:off x="8103137" y="2439126"/>
            <a:ext cx="3966943" cy="1801259"/>
          </a:xfrm>
          <a:prstGeom prst="rect">
            <a:avLst/>
          </a:prstGeom>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Random Forest Tree model</a:t>
            </a:r>
            <a:r>
              <a:rPr lang="en-US" sz="1400" dirty="0">
                <a:latin typeface="Times New Roman" panose="02020603050405020304" pitchFamily="18" charset="0"/>
                <a:cs typeface="Times New Roman" panose="02020603050405020304" pitchFamily="18" charset="0"/>
              </a:rPr>
              <a:t> with default parameters yields 99.97% accuracy on training data.</a:t>
            </a:r>
          </a:p>
          <a:p>
            <a:pPr algn="just"/>
            <a:r>
              <a:rPr lang="en-US" sz="1400" b="1" dirty="0">
                <a:latin typeface="Times New Roman" panose="02020603050405020304" pitchFamily="18" charset="0"/>
                <a:cs typeface="Times New Roman" panose="02020603050405020304" pitchFamily="18" charset="0"/>
              </a:rPr>
              <a:t>Precision Score</a:t>
            </a:r>
            <a:r>
              <a:rPr lang="en-US" sz="1400" dirty="0">
                <a:latin typeface="Times New Roman" panose="02020603050405020304" pitchFamily="18" charset="0"/>
                <a:cs typeface="Times New Roman" panose="02020603050405020304" pitchFamily="18" charset="0"/>
              </a:rPr>
              <a:t>: This means that 99% of all the things we predicted came true. that is 99% of clients transactions was detected to be a fraudulent transaction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Recall Score</a:t>
            </a:r>
            <a:r>
              <a:rPr lang="en-US" sz="1400" dirty="0">
                <a:latin typeface="Times New Roman" panose="02020603050405020304" pitchFamily="18" charset="0"/>
                <a:cs typeface="Times New Roman" panose="02020603050405020304" pitchFamily="18" charset="0"/>
              </a:rPr>
              <a:t>: In all the actual positives, we only predicted 81% of it to be true.</a:t>
            </a:r>
          </a:p>
        </p:txBody>
      </p:sp>
      <p:pic>
        <p:nvPicPr>
          <p:cNvPr id="14" name="Picture 13"/>
          <p:cNvPicPr>
            <a:picLocks noChangeAspect="1"/>
          </p:cNvPicPr>
          <p:nvPr/>
        </p:nvPicPr>
        <p:blipFill>
          <a:blip r:embed="rId5"/>
          <a:stretch>
            <a:fillRect/>
          </a:stretch>
        </p:blipFill>
        <p:spPr>
          <a:xfrm>
            <a:off x="5271130" y="2439126"/>
            <a:ext cx="2855394" cy="2056475"/>
          </a:xfrm>
          <a:prstGeom prst="rect">
            <a:avLst/>
          </a:prstGeom>
        </p:spPr>
      </p:pic>
      <p:sp>
        <p:nvSpPr>
          <p:cNvPr id="15" name="Rectangle 14"/>
          <p:cNvSpPr/>
          <p:nvPr/>
        </p:nvSpPr>
        <p:spPr>
          <a:xfrm>
            <a:off x="5271130" y="4453258"/>
            <a:ext cx="6096000" cy="954107"/>
          </a:xfrm>
          <a:prstGeom prst="rect">
            <a:avLst/>
          </a:prstGeom>
        </p:spPr>
        <p:txBody>
          <a:bodyPr>
            <a:spAutoFit/>
          </a:bodyPr>
          <a:lstStyle/>
          <a:p>
            <a:pPr algn="just"/>
            <a:r>
              <a:rPr lang="en-US" sz="1400" dirty="0">
                <a:latin typeface="Times New Roman" panose="02020603050405020304" pitchFamily="18" charset="0"/>
                <a:cs typeface="Times New Roman" panose="02020603050405020304" pitchFamily="18" charset="0"/>
              </a:rPr>
              <a:t>Both the Decision Tree and Random Forest models outperform the Logistic Regression and K-Nearest Neighbors model by a wide margin. Since they both have similar recall scores, we should perform a cross-validation of the two models so we may declare which is the best performer with more certainty.</a:t>
            </a:r>
          </a:p>
        </p:txBody>
      </p:sp>
      <p:sp>
        <p:nvSpPr>
          <p:cNvPr id="16" name="Rectangle 15"/>
          <p:cNvSpPr/>
          <p:nvPr/>
        </p:nvSpPr>
        <p:spPr>
          <a:xfrm>
            <a:off x="5216688" y="5360465"/>
            <a:ext cx="6096000" cy="1384995"/>
          </a:xfrm>
          <a:prstGeom prst="rect">
            <a:avLst/>
          </a:prstGeom>
        </p:spPr>
        <p:txBody>
          <a:bodyPr>
            <a:spAutoFit/>
          </a:bodyPr>
          <a:lstStyle/>
          <a:p>
            <a:pPr algn="just"/>
            <a:r>
              <a:rPr lang="en-US" sz="1400" b="1" dirty="0">
                <a:solidFill>
                  <a:srgbClr val="000000"/>
                </a:solidFill>
                <a:latin typeface="Times New Roman" panose="02020603050405020304" pitchFamily="18" charset="0"/>
                <a:cs typeface="Times New Roman" panose="02020603050405020304" pitchFamily="18" charset="0"/>
              </a:rPr>
              <a:t>Conclusion</a:t>
            </a:r>
          </a:p>
          <a:p>
            <a:pPr algn="just"/>
            <a:r>
              <a:rPr lang="en-US" sz="1400" dirty="0">
                <a:solidFill>
                  <a:srgbClr val="000000"/>
                </a:solidFill>
                <a:latin typeface="Times New Roman" panose="02020603050405020304" pitchFamily="18" charset="0"/>
                <a:cs typeface="Times New Roman" panose="02020603050405020304" pitchFamily="18" charset="0"/>
              </a:rPr>
              <a:t>Upon training and evaluating our classification model, we found that the Random Forest model performed the best by a narrow margin.</a:t>
            </a:r>
          </a:p>
          <a:p>
            <a:pPr algn="just"/>
            <a:r>
              <a:rPr lang="en-US" sz="1400" dirty="0">
                <a:solidFill>
                  <a:srgbClr val="000000"/>
                </a:solidFill>
                <a:latin typeface="Times New Roman" panose="02020603050405020304" pitchFamily="18" charset="0"/>
                <a:cs typeface="Times New Roman" panose="02020603050405020304" pitchFamily="18" charset="0"/>
              </a:rPr>
              <a:t>Therefore, Random Forest performs best with recall cross-validation accuracy of 87% which is important for our problem statement where false negative is our priority</a:t>
            </a:r>
            <a:endParaRPr lang="en-US" sz="1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113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465" y="162828"/>
            <a:ext cx="5592278" cy="818949"/>
          </a:xfrm>
        </p:spPr>
        <p:txBody>
          <a:bodyPr>
            <a:normAutofit/>
          </a:bodyPr>
          <a:lstStyle/>
          <a:p>
            <a:r>
              <a:rPr lang="en-US" sz="2000" b="1" dirty="0" smtClean="0">
                <a:latin typeface="Times New Roman" panose="02020603050405020304" pitchFamily="18" charset="0"/>
                <a:cs typeface="Times New Roman" panose="02020603050405020304" pitchFamily="18" charset="0"/>
              </a:rPr>
              <a:t>CONCLUSION/RECOMMENDATION</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9182" y="981777"/>
            <a:ext cx="10018713" cy="5303520"/>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Random Forest Classifier model should be deployed by Blossom bank because for this business problem, recall score is more relevant because it measures </a:t>
            </a:r>
            <a:r>
              <a:rPr lang="en-US" sz="1800" dirty="0">
                <a:latin typeface="Times New Roman" panose="02020603050405020304" pitchFamily="18" charset="0"/>
                <a:cs typeface="Times New Roman" panose="02020603050405020304" pitchFamily="18" charset="0"/>
              </a:rPr>
              <a:t>how many of the actual fraudulent payments the model identified as </a:t>
            </a:r>
            <a:r>
              <a:rPr lang="en-US" sz="1800" dirty="0" smtClean="0">
                <a:latin typeface="Times New Roman" panose="02020603050405020304" pitchFamily="18" charset="0"/>
                <a:cs typeface="Times New Roman" panose="02020603050405020304" pitchFamily="18" charset="0"/>
              </a:rPr>
              <a:t>fraud.</a:t>
            </a: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Transaction </a:t>
            </a:r>
            <a:r>
              <a:rPr lang="en-US" sz="1800" dirty="0">
                <a:latin typeface="Times New Roman" panose="02020603050405020304" pitchFamily="18" charset="0"/>
                <a:cs typeface="Times New Roman" panose="02020603050405020304" pitchFamily="18" charset="0"/>
              </a:rPr>
              <a:t>History and Frequency - if unaccounted transactions occurs frequently </a:t>
            </a:r>
            <a:r>
              <a:rPr lang="en-US" sz="1800" dirty="0" smtClean="0">
                <a:latin typeface="Times New Roman" panose="02020603050405020304" pitchFamily="18" charset="0"/>
                <a:cs typeface="Times New Roman" panose="02020603050405020304" pitchFamily="18" charset="0"/>
              </a:rPr>
              <a:t>Blossom bank  </a:t>
            </a:r>
            <a:r>
              <a:rPr lang="en-US" sz="1800" dirty="0">
                <a:latin typeface="Times New Roman" panose="02020603050405020304" pitchFamily="18" charset="0"/>
                <a:cs typeface="Times New Roman" panose="02020603050405020304" pitchFamily="18" charset="0"/>
              </a:rPr>
              <a:t>should confirm </a:t>
            </a:r>
            <a:r>
              <a:rPr lang="en-US" sz="1800" dirty="0" err="1" smtClean="0">
                <a:latin typeface="Times New Roman" panose="02020603050405020304" pitchFamily="18" charset="0"/>
                <a:cs typeface="Times New Roman" panose="02020603050405020304" pitchFamily="18" charset="0"/>
              </a:rPr>
              <a:t>genuinity</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the transaction with the </a:t>
            </a:r>
            <a:r>
              <a:rPr lang="en-US" sz="1800" dirty="0" smtClean="0">
                <a:latin typeface="Times New Roman" panose="02020603050405020304" pitchFamily="18" charset="0"/>
                <a:cs typeface="Times New Roman" panose="02020603050405020304" pitchFamily="18" charset="0"/>
              </a:rPr>
              <a:t>customer</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Repeated wrong PIN or Password </a:t>
            </a:r>
            <a:r>
              <a:rPr lang="en-US" sz="1800" dirty="0" smtClean="0">
                <a:latin typeface="Times New Roman" panose="02020603050405020304" pitchFamily="18" charset="0"/>
                <a:cs typeface="Times New Roman" panose="02020603050405020304" pitchFamily="18" charset="0"/>
              </a:rPr>
              <a:t>– Blossom bank </a:t>
            </a:r>
            <a:r>
              <a:rPr lang="en-US" sz="1800" dirty="0">
                <a:latin typeface="Times New Roman" panose="02020603050405020304" pitchFamily="18" charset="0"/>
                <a:cs typeface="Times New Roman" panose="02020603050405020304" pitchFamily="18" charset="0"/>
              </a:rPr>
              <a:t>should halt the transaction and alert the customer immediately</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Make </a:t>
            </a:r>
            <a:r>
              <a:rPr lang="en-US" sz="1800" dirty="0">
                <a:latin typeface="Times New Roman" panose="02020603050405020304" pitchFamily="18" charset="0"/>
                <a:cs typeface="Times New Roman" panose="02020603050405020304" pitchFamily="18" charset="0"/>
              </a:rPr>
              <a:t>customers to change PIN or password </a:t>
            </a:r>
            <a:r>
              <a:rPr lang="en-US" sz="1800" dirty="0" smtClean="0">
                <a:latin typeface="Times New Roman" panose="02020603050405020304" pitchFamily="18" charset="0"/>
                <a:cs typeface="Times New Roman" panose="02020603050405020304" pitchFamily="18" charset="0"/>
              </a:rPr>
              <a:t>often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Instruct user to use own mobile or computers while doing transactions to avoid phishing </a:t>
            </a:r>
            <a:r>
              <a:rPr lang="en-US" sz="1800" dirty="0" smtClean="0">
                <a:latin typeface="Times New Roman" panose="02020603050405020304" pitchFamily="18" charset="0"/>
                <a:cs typeface="Times New Roman" panose="02020603050405020304" pitchFamily="18" charset="0"/>
              </a:rPr>
              <a:t>attacks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Increased cybersecurity for banking websites and mobile </a:t>
            </a:r>
            <a:r>
              <a:rPr lang="en-US" sz="1800" dirty="0" smtClean="0">
                <a:latin typeface="Times New Roman" panose="02020603050405020304" pitchFamily="18" charset="0"/>
                <a:cs typeface="Times New Roman" panose="02020603050405020304" pitchFamily="18" charset="0"/>
              </a:rPr>
              <a:t>applications</a:t>
            </a: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Blossom bank should enable Two </a:t>
            </a:r>
            <a:r>
              <a:rPr lang="en-US" sz="1800" dirty="0">
                <a:latin typeface="Times New Roman" panose="02020603050405020304" pitchFamily="18" charset="0"/>
                <a:cs typeface="Times New Roman" panose="02020603050405020304" pitchFamily="18" charset="0"/>
              </a:rPr>
              <a:t>factor authentication for </a:t>
            </a:r>
            <a:r>
              <a:rPr lang="en-US" sz="1800" dirty="0" smtClean="0">
                <a:latin typeface="Times New Roman" panose="02020603050405020304" pitchFamily="18" charset="0"/>
                <a:cs typeface="Times New Roman" panose="02020603050405020304" pitchFamily="18" charset="0"/>
              </a:rPr>
              <a:t>transaction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Ensure that blossom bank hire a data engineer that will ensure the dataset is accurate, balanced for proper EDA as there are too many outliers in this data set. This will enable the business to build </a:t>
            </a:r>
            <a:r>
              <a:rPr lang="en-US" sz="1800" dirty="0" smtClean="0">
                <a:latin typeface="Times New Roman" panose="02020603050405020304" pitchFamily="18" charset="0"/>
                <a:cs typeface="Times New Roman" panose="02020603050405020304" pitchFamily="18" charset="0"/>
              </a:rPr>
              <a:t>machine </a:t>
            </a:r>
            <a:r>
              <a:rPr lang="en-US" sz="1800" dirty="0">
                <a:latin typeface="Times New Roman" panose="02020603050405020304" pitchFamily="18" charset="0"/>
                <a:cs typeface="Times New Roman" panose="02020603050405020304" pitchFamily="18" charset="0"/>
              </a:rPr>
              <a:t>learning models that predict outcomes more accurately with better performance.</a:t>
            </a:r>
          </a:p>
        </p:txBody>
      </p:sp>
    </p:spTree>
    <p:extLst>
      <p:ext uri="{BB962C8B-B14F-4D97-AF65-F5344CB8AC3E}">
        <p14:creationId xmlns:p14="http://schemas.microsoft.com/office/powerpoint/2010/main" val="3998296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4762099"/>
          </a:xfrm>
        </p:spPr>
        <p:txBody>
          <a:bodyPr>
            <a:normAutofit/>
          </a:bodyPr>
          <a:lstStyle/>
          <a:p>
            <a:r>
              <a:rPr lang="en-US" sz="5400" dirty="0" smtClean="0">
                <a:latin typeface="Times New Roman" panose="02020603050405020304" pitchFamily="18" charset="0"/>
                <a:cs typeface="Times New Roman" panose="02020603050405020304" pitchFamily="18" charset="0"/>
              </a:rPr>
              <a:t>THANK YOU!!!</a:t>
            </a:r>
            <a:br>
              <a:rPr lang="en-US" sz="5400" dirty="0" smtClean="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221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520</TotalTime>
  <Words>1023</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Times New Roman</vt:lpstr>
      <vt:lpstr>Parallax</vt:lpstr>
      <vt:lpstr>ONLINE PAYMENT FRAUD DETECTION USING MACHINE LEARNING MODEL FOR BLOSSOM BANK   BY   INYENE BASSEY Data Scientist</vt:lpstr>
      <vt:lpstr>TABLE OF CONTENTS</vt:lpstr>
      <vt:lpstr>INTRODUCTION</vt:lpstr>
      <vt:lpstr>EXECUTIVE SUMMARY</vt:lpstr>
      <vt:lpstr>VISUALIZATIONS</vt:lpstr>
      <vt:lpstr>VISUALIZATION</vt:lpstr>
      <vt:lpstr>CONCLUSION/RECOMMENDATION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 USING MACHINE LEARNING MODEL FOR BLOSSOM BANK   BY   INYENE BASSEY</dc:title>
  <dc:creator>MOGTECH</dc:creator>
  <cp:lastModifiedBy>MOGTECH</cp:lastModifiedBy>
  <cp:revision>33</cp:revision>
  <dcterms:created xsi:type="dcterms:W3CDTF">2022-10-27T11:48:29Z</dcterms:created>
  <dcterms:modified xsi:type="dcterms:W3CDTF">2022-10-27T21:08:40Z</dcterms:modified>
</cp:coreProperties>
</file>