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4"/>
    <p:sldMasterId id="214748365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912">
          <p15:clr>
            <a:srgbClr val="000000"/>
          </p15:clr>
        </p15:guide>
        <p15:guide id="2" pos="768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67" roundtripDataSignature="AMtx7mi+80ZtdD+y/mt5ozWXeuH37ATrU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912" orient="horz"/>
        <p:guide pos="768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22" Type="http://schemas.openxmlformats.org/officeDocument/2006/relationships/slide" Target="slides/slide16.xml"/><Relationship Id="rId66" Type="http://schemas.openxmlformats.org/officeDocument/2006/relationships/slide" Target="slides/slide60.xml"/><Relationship Id="rId21" Type="http://schemas.openxmlformats.org/officeDocument/2006/relationships/slide" Target="slides/slide15.xml"/><Relationship Id="rId65" Type="http://schemas.openxmlformats.org/officeDocument/2006/relationships/slide" Target="slides/slide59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67" Type="http://customschemas.google.com/relationships/presentationmetadata" Target="metadata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p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4" name="Google Shape;494;p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1dc56d8928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" name="Google Shape;499;g1dc56d8928a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1dc56d8928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g1dc56d8928a_0_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1dc56d8928a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" name="Google Shape;515;g1dc56d8928a_0_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1dc56d8928a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3" name="Google Shape;523;g1dc56d8928a_0_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1dc56d8928a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g1dc56d8928a_0_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1dc56d8928a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1" name="Google Shape;541;g1dc56d8928a_0_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1dc56d8928a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0" name="Google Shape;550;g1dc56d8928a_0_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1dc56d8928a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0" name="Google Shape;560;g1dc56d8928a_0_5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1dc56d8928a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9" name="Google Shape;569;g1dc56d8928a_0_6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g1dc56d8928a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8" name="Google Shape;578;g1dc56d8928a_0_7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g1dc56d8928a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6" name="Google Shape;586;g1dc56d8928a_0_7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5" name="Google Shape;595;p4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3" name="Google Shape;603;p4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1" name="Google Shape;611;p4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1"/>
          <p:cNvSpPr txBox="1"/>
          <p:nvPr>
            <p:ph type="ctrTitle"/>
          </p:nvPr>
        </p:nvSpPr>
        <p:spPr>
          <a:xfrm>
            <a:off x="2057400" y="1143000"/>
            <a:ext cx="6629400" cy="220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51"/>
          <p:cNvSpPr txBox="1"/>
          <p:nvPr>
            <p:ph idx="1" type="subTitle"/>
          </p:nvPr>
        </p:nvSpPr>
        <p:spPr>
          <a:xfrm>
            <a:off x="1371600" y="3962400"/>
            <a:ext cx="6858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560"/>
              </a:spcBef>
              <a:spcAft>
                <a:spcPts val="0"/>
              </a:spcAft>
              <a:buSzPts val="2800"/>
              <a:buFont typeface="Arial"/>
              <a:buNone/>
              <a:defRPr/>
            </a:lvl1pPr>
            <a:lvl2pPr lvl="1" algn="l">
              <a:spcBef>
                <a:spcPts val="360"/>
              </a:spcBef>
              <a:spcAft>
                <a:spcPts val="0"/>
              </a:spcAft>
              <a:buSzPts val="1800"/>
              <a:buChar char="−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51"/>
          <p:cNvSpPr txBox="1"/>
          <p:nvPr>
            <p:ph idx="10" type="dt"/>
          </p:nvPr>
        </p:nvSpPr>
        <p:spPr>
          <a:xfrm>
            <a:off x="912812" y="6251575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51"/>
          <p:cNvSpPr txBox="1"/>
          <p:nvPr>
            <p:ph idx="11" type="ftr"/>
          </p:nvPr>
        </p:nvSpPr>
        <p:spPr>
          <a:xfrm>
            <a:off x="3354387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1"/>
          <p:cNvSpPr txBox="1"/>
          <p:nvPr>
            <p:ph idx="12" type="sldNum"/>
          </p:nvPr>
        </p:nvSpPr>
        <p:spPr>
          <a:xfrm>
            <a:off x="6781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61"/>
          <p:cNvSpPr txBox="1"/>
          <p:nvPr>
            <p:ph type="title"/>
          </p:nvPr>
        </p:nvSpPr>
        <p:spPr>
          <a:xfrm>
            <a:off x="914400" y="27781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61"/>
          <p:cNvSpPr txBox="1"/>
          <p:nvPr>
            <p:ph idx="1" type="body"/>
          </p:nvPr>
        </p:nvSpPr>
        <p:spPr>
          <a:xfrm>
            <a:off x="914400" y="1828800"/>
            <a:ext cx="3810000" cy="4302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SzPts val="2400"/>
              <a:buChar char="−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  <a:defRPr sz="1800"/>
            </a:lvl9pPr>
          </a:lstStyle>
          <a:p/>
        </p:txBody>
      </p:sp>
      <p:sp>
        <p:nvSpPr>
          <p:cNvPr id="95" name="Google Shape;95;p61"/>
          <p:cNvSpPr txBox="1"/>
          <p:nvPr>
            <p:ph idx="2" type="body"/>
          </p:nvPr>
        </p:nvSpPr>
        <p:spPr>
          <a:xfrm>
            <a:off x="4876800" y="1828800"/>
            <a:ext cx="3810000" cy="4302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SzPts val="2400"/>
              <a:buChar char="−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  <a:defRPr sz="1800"/>
            </a:lvl9pPr>
          </a:lstStyle>
          <a:p/>
        </p:txBody>
      </p:sp>
      <p:sp>
        <p:nvSpPr>
          <p:cNvPr id="96" name="Google Shape;96;p61"/>
          <p:cNvSpPr txBox="1"/>
          <p:nvPr>
            <p:ph idx="10" type="dt"/>
          </p:nvPr>
        </p:nvSpPr>
        <p:spPr>
          <a:xfrm>
            <a:off x="914400" y="6251575"/>
            <a:ext cx="1981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61"/>
          <p:cNvSpPr txBox="1"/>
          <p:nvPr>
            <p:ph idx="11" type="ftr"/>
          </p:nvPr>
        </p:nvSpPr>
        <p:spPr>
          <a:xfrm>
            <a:off x="914400" y="6477000"/>
            <a:ext cx="5410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61"/>
          <p:cNvSpPr txBox="1"/>
          <p:nvPr>
            <p:ph idx="12" type="sldNum"/>
          </p:nvPr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62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62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102" name="Google Shape;102;p62"/>
          <p:cNvSpPr txBox="1"/>
          <p:nvPr>
            <p:ph idx="10" type="dt"/>
          </p:nvPr>
        </p:nvSpPr>
        <p:spPr>
          <a:xfrm>
            <a:off x="914400" y="6251575"/>
            <a:ext cx="1981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62"/>
          <p:cNvSpPr txBox="1"/>
          <p:nvPr>
            <p:ph idx="11" type="ftr"/>
          </p:nvPr>
        </p:nvSpPr>
        <p:spPr>
          <a:xfrm>
            <a:off x="914400" y="6477000"/>
            <a:ext cx="5410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62"/>
          <p:cNvSpPr txBox="1"/>
          <p:nvPr>
            <p:ph idx="12" type="sldNum"/>
          </p:nvPr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3"/>
          <p:cNvSpPr txBox="1"/>
          <p:nvPr>
            <p:ph type="title"/>
          </p:nvPr>
        </p:nvSpPr>
        <p:spPr>
          <a:xfrm>
            <a:off x="914400" y="27781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53"/>
          <p:cNvSpPr txBox="1"/>
          <p:nvPr>
            <p:ph idx="1" type="body"/>
          </p:nvPr>
        </p:nvSpPr>
        <p:spPr>
          <a:xfrm>
            <a:off x="914400" y="1828800"/>
            <a:ext cx="7772400" cy="4302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−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53"/>
          <p:cNvSpPr txBox="1"/>
          <p:nvPr>
            <p:ph idx="10" type="dt"/>
          </p:nvPr>
        </p:nvSpPr>
        <p:spPr>
          <a:xfrm>
            <a:off x="914400" y="6251575"/>
            <a:ext cx="1981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53"/>
          <p:cNvSpPr txBox="1"/>
          <p:nvPr>
            <p:ph idx="11" type="ftr"/>
          </p:nvPr>
        </p:nvSpPr>
        <p:spPr>
          <a:xfrm>
            <a:off x="914400" y="6477000"/>
            <a:ext cx="5410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53"/>
          <p:cNvSpPr txBox="1"/>
          <p:nvPr>
            <p:ph idx="12" type="sldNum"/>
          </p:nvPr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54"/>
          <p:cNvSpPr txBox="1"/>
          <p:nvPr>
            <p:ph type="title"/>
          </p:nvPr>
        </p:nvSpPr>
        <p:spPr>
          <a:xfrm>
            <a:off x="914400" y="27781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54"/>
          <p:cNvSpPr txBox="1"/>
          <p:nvPr>
            <p:ph idx="10" type="dt"/>
          </p:nvPr>
        </p:nvSpPr>
        <p:spPr>
          <a:xfrm>
            <a:off x="914400" y="6251575"/>
            <a:ext cx="1981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54"/>
          <p:cNvSpPr txBox="1"/>
          <p:nvPr>
            <p:ph idx="11" type="ftr"/>
          </p:nvPr>
        </p:nvSpPr>
        <p:spPr>
          <a:xfrm>
            <a:off x="914400" y="6477000"/>
            <a:ext cx="5410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54"/>
          <p:cNvSpPr txBox="1"/>
          <p:nvPr>
            <p:ph idx="12" type="sldNum"/>
          </p:nvPr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55"/>
          <p:cNvSpPr txBox="1"/>
          <p:nvPr>
            <p:ph idx="10" type="dt"/>
          </p:nvPr>
        </p:nvSpPr>
        <p:spPr>
          <a:xfrm>
            <a:off x="914400" y="6251575"/>
            <a:ext cx="1981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55"/>
          <p:cNvSpPr txBox="1"/>
          <p:nvPr>
            <p:ph idx="11" type="ftr"/>
          </p:nvPr>
        </p:nvSpPr>
        <p:spPr>
          <a:xfrm>
            <a:off x="914400" y="6477000"/>
            <a:ext cx="5410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55"/>
          <p:cNvSpPr txBox="1"/>
          <p:nvPr>
            <p:ph idx="12" type="sldNum"/>
          </p:nvPr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56"/>
          <p:cNvSpPr txBox="1"/>
          <p:nvPr>
            <p:ph type="title"/>
          </p:nvPr>
        </p:nvSpPr>
        <p:spPr>
          <a:xfrm rot="5400000">
            <a:off x="4788694" y="2232819"/>
            <a:ext cx="5853112" cy="19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56"/>
          <p:cNvSpPr txBox="1"/>
          <p:nvPr>
            <p:ph idx="1" type="body"/>
          </p:nvPr>
        </p:nvSpPr>
        <p:spPr>
          <a:xfrm rot="5400000">
            <a:off x="826294" y="365919"/>
            <a:ext cx="5853112" cy="56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−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0" name="Google Shape;60;p56"/>
          <p:cNvSpPr txBox="1"/>
          <p:nvPr>
            <p:ph idx="10" type="dt"/>
          </p:nvPr>
        </p:nvSpPr>
        <p:spPr>
          <a:xfrm>
            <a:off x="914400" y="6251575"/>
            <a:ext cx="1981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56"/>
          <p:cNvSpPr txBox="1"/>
          <p:nvPr>
            <p:ph idx="11" type="ftr"/>
          </p:nvPr>
        </p:nvSpPr>
        <p:spPr>
          <a:xfrm>
            <a:off x="914400" y="6477000"/>
            <a:ext cx="5410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56"/>
          <p:cNvSpPr txBox="1"/>
          <p:nvPr>
            <p:ph idx="12" type="sldNum"/>
          </p:nvPr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57"/>
          <p:cNvSpPr txBox="1"/>
          <p:nvPr>
            <p:ph type="title"/>
          </p:nvPr>
        </p:nvSpPr>
        <p:spPr>
          <a:xfrm>
            <a:off x="914400" y="27781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57"/>
          <p:cNvSpPr txBox="1"/>
          <p:nvPr>
            <p:ph idx="1" type="body"/>
          </p:nvPr>
        </p:nvSpPr>
        <p:spPr>
          <a:xfrm rot="5400000">
            <a:off x="2649538" y="93663"/>
            <a:ext cx="4302125" cy="7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−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6" name="Google Shape;66;p57"/>
          <p:cNvSpPr txBox="1"/>
          <p:nvPr>
            <p:ph idx="10" type="dt"/>
          </p:nvPr>
        </p:nvSpPr>
        <p:spPr>
          <a:xfrm>
            <a:off x="914400" y="6251575"/>
            <a:ext cx="1981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57"/>
          <p:cNvSpPr txBox="1"/>
          <p:nvPr>
            <p:ph idx="11" type="ftr"/>
          </p:nvPr>
        </p:nvSpPr>
        <p:spPr>
          <a:xfrm>
            <a:off x="914400" y="6477000"/>
            <a:ext cx="5410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57"/>
          <p:cNvSpPr txBox="1"/>
          <p:nvPr>
            <p:ph idx="12" type="sldNum"/>
          </p:nvPr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58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58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58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73" name="Google Shape;73;p58"/>
          <p:cNvSpPr txBox="1"/>
          <p:nvPr>
            <p:ph idx="10" type="dt"/>
          </p:nvPr>
        </p:nvSpPr>
        <p:spPr>
          <a:xfrm>
            <a:off x="914400" y="6251575"/>
            <a:ext cx="1981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58"/>
          <p:cNvSpPr txBox="1"/>
          <p:nvPr>
            <p:ph idx="11" type="ftr"/>
          </p:nvPr>
        </p:nvSpPr>
        <p:spPr>
          <a:xfrm>
            <a:off x="914400" y="6477000"/>
            <a:ext cx="5410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58"/>
          <p:cNvSpPr txBox="1"/>
          <p:nvPr>
            <p:ph idx="12" type="sldNum"/>
          </p:nvPr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5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5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SzPts val="3200"/>
              <a:buFont typeface="Arial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SzPts val="2800"/>
              <a:buChar char="−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  <a:defRPr sz="2000"/>
            </a:lvl9pPr>
          </a:lstStyle>
          <a:p/>
        </p:txBody>
      </p:sp>
      <p:sp>
        <p:nvSpPr>
          <p:cNvPr id="79" name="Google Shape;79;p5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80" name="Google Shape;80;p59"/>
          <p:cNvSpPr txBox="1"/>
          <p:nvPr>
            <p:ph idx="10" type="dt"/>
          </p:nvPr>
        </p:nvSpPr>
        <p:spPr>
          <a:xfrm>
            <a:off x="914400" y="6251575"/>
            <a:ext cx="1981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59"/>
          <p:cNvSpPr txBox="1"/>
          <p:nvPr>
            <p:ph idx="11" type="ftr"/>
          </p:nvPr>
        </p:nvSpPr>
        <p:spPr>
          <a:xfrm>
            <a:off x="914400" y="6477000"/>
            <a:ext cx="5410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59"/>
          <p:cNvSpPr txBox="1"/>
          <p:nvPr>
            <p:ph idx="12" type="sldNum"/>
          </p:nvPr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6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60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86" name="Google Shape;86;p60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SzPts val="2000"/>
              <a:buChar char="−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•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•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•"/>
              <a:defRPr sz="1600"/>
            </a:lvl9pPr>
          </a:lstStyle>
          <a:p/>
        </p:txBody>
      </p:sp>
      <p:sp>
        <p:nvSpPr>
          <p:cNvPr id="87" name="Google Shape;87;p60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88" name="Google Shape;88;p60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SzPts val="2000"/>
              <a:buChar char="−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•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•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•"/>
              <a:defRPr sz="1600"/>
            </a:lvl9pPr>
          </a:lstStyle>
          <a:p/>
        </p:txBody>
      </p:sp>
      <p:sp>
        <p:nvSpPr>
          <p:cNvPr id="89" name="Google Shape;89;p60"/>
          <p:cNvSpPr txBox="1"/>
          <p:nvPr>
            <p:ph idx="10" type="dt"/>
          </p:nvPr>
        </p:nvSpPr>
        <p:spPr>
          <a:xfrm>
            <a:off x="914400" y="6251575"/>
            <a:ext cx="1981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60"/>
          <p:cNvSpPr txBox="1"/>
          <p:nvPr>
            <p:ph idx="11" type="ftr"/>
          </p:nvPr>
        </p:nvSpPr>
        <p:spPr>
          <a:xfrm>
            <a:off x="914400" y="6477000"/>
            <a:ext cx="5410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60"/>
          <p:cNvSpPr txBox="1"/>
          <p:nvPr>
            <p:ph idx="12" type="sldNum"/>
          </p:nvPr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0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50"/>
          <p:cNvGrpSpPr/>
          <p:nvPr/>
        </p:nvGrpSpPr>
        <p:grpSpPr>
          <a:xfrm>
            <a:off x="0" y="0"/>
            <a:ext cx="8763000" cy="5943600"/>
            <a:chOff x="0" y="0"/>
            <a:chExt cx="5520" cy="3744"/>
          </a:xfrm>
        </p:grpSpPr>
        <p:sp>
          <p:nvSpPr>
            <p:cNvPr id="11" name="Google Shape;11;p50"/>
            <p:cNvSpPr txBox="1"/>
            <p:nvPr/>
          </p:nvSpPr>
          <p:spPr>
            <a:xfrm>
              <a:off x="0" y="0"/>
              <a:ext cx="1104" cy="307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2" name="Google Shape;12;p50"/>
            <p:cNvGrpSpPr/>
            <p:nvPr/>
          </p:nvGrpSpPr>
          <p:grpSpPr>
            <a:xfrm>
              <a:off x="0" y="2208"/>
              <a:ext cx="5520" cy="1536"/>
              <a:chOff x="0" y="2208"/>
              <a:chExt cx="5520" cy="1536"/>
            </a:xfrm>
          </p:grpSpPr>
          <p:sp>
            <p:nvSpPr>
              <p:cNvPr id="13" name="Google Shape;13;p50"/>
              <p:cNvSpPr txBox="1"/>
              <p:nvPr/>
            </p:nvSpPr>
            <p:spPr>
              <a:xfrm>
                <a:off x="624" y="2208"/>
                <a:ext cx="4896" cy="1536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rgbClr val="3333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" name="Google Shape;14;p50"/>
              <p:cNvSpPr txBox="1"/>
              <p:nvPr/>
            </p:nvSpPr>
            <p:spPr>
              <a:xfrm>
                <a:off x="654" y="2352"/>
                <a:ext cx="4818" cy="1347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rgbClr val="3333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5" name="Google Shape;15;p50"/>
              <p:cNvCxnSpPr/>
              <p:nvPr/>
            </p:nvCxnSpPr>
            <p:spPr>
              <a:xfrm>
                <a:off x="0" y="3072"/>
                <a:ext cx="624" cy="0"/>
              </a:xfrm>
              <a:prstGeom prst="straightConnector1">
                <a:avLst/>
              </a:prstGeom>
              <a:noFill/>
              <a:ln cap="flat" cmpd="sng" w="50800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grpSp>
          <p:nvGrpSpPr>
            <p:cNvPr id="16" name="Google Shape;16;p50"/>
            <p:cNvGrpSpPr/>
            <p:nvPr/>
          </p:nvGrpSpPr>
          <p:grpSpPr>
            <a:xfrm>
              <a:off x="400" y="336"/>
              <a:ext cx="5088" cy="192"/>
              <a:chOff x="400" y="336"/>
              <a:chExt cx="5088" cy="192"/>
            </a:xfrm>
          </p:grpSpPr>
          <p:sp>
            <p:nvSpPr>
              <p:cNvPr id="17" name="Google Shape;17;p50"/>
              <p:cNvSpPr txBox="1"/>
              <p:nvPr/>
            </p:nvSpPr>
            <p:spPr>
              <a:xfrm>
                <a:off x="3952" y="336"/>
                <a:ext cx="1536" cy="19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rgbClr val="3333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8" name="Google Shape;18;p50"/>
              <p:cNvCxnSpPr/>
              <p:nvPr/>
            </p:nvCxnSpPr>
            <p:spPr>
              <a:xfrm>
                <a:off x="400" y="432"/>
                <a:ext cx="5088" cy="0"/>
              </a:xfrm>
              <a:prstGeom prst="straightConnector1">
                <a:avLst/>
              </a:prstGeom>
              <a:noFill/>
              <a:ln cap="flat" cmpd="sng" w="44450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</p:grpSp>
      <p:sp>
        <p:nvSpPr>
          <p:cNvPr id="19" name="Google Shape;19;p50"/>
          <p:cNvSpPr txBox="1"/>
          <p:nvPr>
            <p:ph type="title"/>
          </p:nvPr>
        </p:nvSpPr>
        <p:spPr>
          <a:xfrm>
            <a:off x="914400" y="27781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0" name="Google Shape;20;p50"/>
          <p:cNvSpPr txBox="1"/>
          <p:nvPr>
            <p:ph idx="1" type="body"/>
          </p:nvPr>
        </p:nvSpPr>
        <p:spPr>
          <a:xfrm>
            <a:off x="914400" y="1828800"/>
            <a:ext cx="7772400" cy="4302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93700" lvl="1" marL="914400" marR="0" rtl="0" algn="l"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Char char="−"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74650" lvl="2" marL="1371600" marR="0" rtl="0" algn="l">
              <a:spcBef>
                <a:spcPts val="460"/>
              </a:spcBef>
              <a:spcAft>
                <a:spcPts val="0"/>
              </a:spcAft>
              <a:buClr>
                <a:srgbClr val="000066"/>
              </a:buClr>
              <a:buSzPts val="2300"/>
              <a:buFont typeface="Arial"/>
              <a:buChar char="•"/>
              <a:defRPr b="0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50"/>
          <p:cNvSpPr txBox="1"/>
          <p:nvPr>
            <p:ph idx="10" type="dt"/>
          </p:nvPr>
        </p:nvSpPr>
        <p:spPr>
          <a:xfrm>
            <a:off x="912812" y="6251575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50"/>
          <p:cNvSpPr txBox="1"/>
          <p:nvPr>
            <p:ph idx="11" type="ftr"/>
          </p:nvPr>
        </p:nvSpPr>
        <p:spPr>
          <a:xfrm>
            <a:off x="3354387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50"/>
          <p:cNvSpPr txBox="1"/>
          <p:nvPr>
            <p:ph idx="12" type="sldNum"/>
          </p:nvPr>
        </p:nvSpPr>
        <p:spPr>
          <a:xfrm>
            <a:off x="6781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oogle Shape;31;p52"/>
          <p:cNvGrpSpPr/>
          <p:nvPr/>
        </p:nvGrpSpPr>
        <p:grpSpPr>
          <a:xfrm>
            <a:off x="0" y="0"/>
            <a:ext cx="8686800" cy="4876800"/>
            <a:chOff x="0" y="0"/>
            <a:chExt cx="5472" cy="3072"/>
          </a:xfrm>
        </p:grpSpPr>
        <p:sp>
          <p:nvSpPr>
            <p:cNvPr id="32" name="Google Shape;32;p52"/>
            <p:cNvSpPr txBox="1"/>
            <p:nvPr/>
          </p:nvSpPr>
          <p:spPr>
            <a:xfrm>
              <a:off x="0" y="0"/>
              <a:ext cx="384" cy="307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3" name="Google Shape;33;p52"/>
            <p:cNvGrpSpPr/>
            <p:nvPr/>
          </p:nvGrpSpPr>
          <p:grpSpPr>
            <a:xfrm>
              <a:off x="240" y="893"/>
              <a:ext cx="5232" cy="115"/>
              <a:chOff x="240" y="893"/>
              <a:chExt cx="5232" cy="115"/>
            </a:xfrm>
          </p:grpSpPr>
          <p:sp>
            <p:nvSpPr>
              <p:cNvPr id="34" name="Google Shape;34;p52"/>
              <p:cNvSpPr txBox="1"/>
              <p:nvPr/>
            </p:nvSpPr>
            <p:spPr>
              <a:xfrm>
                <a:off x="4320" y="893"/>
                <a:ext cx="1152" cy="11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rgbClr val="3333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5" name="Google Shape;35;p52"/>
              <p:cNvCxnSpPr/>
              <p:nvPr/>
            </p:nvCxnSpPr>
            <p:spPr>
              <a:xfrm>
                <a:off x="240" y="941"/>
                <a:ext cx="5232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</p:grpSp>
      <p:sp>
        <p:nvSpPr>
          <p:cNvPr id="36" name="Google Shape;36;p52"/>
          <p:cNvSpPr txBox="1"/>
          <p:nvPr>
            <p:ph type="title"/>
          </p:nvPr>
        </p:nvSpPr>
        <p:spPr>
          <a:xfrm>
            <a:off x="914400" y="27781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7" name="Google Shape;37;p52"/>
          <p:cNvSpPr txBox="1"/>
          <p:nvPr>
            <p:ph idx="1" type="body"/>
          </p:nvPr>
        </p:nvSpPr>
        <p:spPr>
          <a:xfrm>
            <a:off x="914400" y="1828800"/>
            <a:ext cx="7772400" cy="4302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93700" lvl="1" marL="914400" marR="0" rtl="0" algn="l"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Char char="−"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74650" lvl="2" marL="1371600" marR="0" rtl="0" algn="l">
              <a:spcBef>
                <a:spcPts val="460"/>
              </a:spcBef>
              <a:spcAft>
                <a:spcPts val="0"/>
              </a:spcAft>
              <a:buClr>
                <a:srgbClr val="000066"/>
              </a:buClr>
              <a:buSzPts val="2300"/>
              <a:buFont typeface="Arial"/>
              <a:buChar char="•"/>
              <a:defRPr b="0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Google Shape;38;p52"/>
          <p:cNvSpPr txBox="1"/>
          <p:nvPr>
            <p:ph idx="10" type="dt"/>
          </p:nvPr>
        </p:nvSpPr>
        <p:spPr>
          <a:xfrm>
            <a:off x="914400" y="6251575"/>
            <a:ext cx="1981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Google Shape;39;p52"/>
          <p:cNvSpPr txBox="1"/>
          <p:nvPr>
            <p:ph idx="11" type="ftr"/>
          </p:nvPr>
        </p:nvSpPr>
        <p:spPr>
          <a:xfrm>
            <a:off x="914400" y="6477000"/>
            <a:ext cx="5410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52"/>
          <p:cNvSpPr txBox="1"/>
          <p:nvPr>
            <p:ph idx="12" type="sldNum"/>
          </p:nvPr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  <p:cxnSp>
        <p:nvCxnSpPr>
          <p:cNvPr id="41" name="Google Shape;41;p52"/>
          <p:cNvCxnSpPr/>
          <p:nvPr/>
        </p:nvCxnSpPr>
        <p:spPr>
          <a:xfrm>
            <a:off x="0" y="4876800"/>
            <a:ext cx="609600" cy="0"/>
          </a:xfrm>
          <a:prstGeom prst="straightConnector1">
            <a:avLst/>
          </a:prstGeom>
          <a:noFill/>
          <a:ln cap="flat" cmpd="sng" w="44450">
            <a:solidFill>
              <a:schemeClr val="lt2"/>
            </a:solidFill>
            <a:prstDash val="solid"/>
            <a:miter lim="800000"/>
            <a:headEnd len="med" w="med" type="none"/>
            <a:tailEnd len="med" w="med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Relationship Id="rId4" Type="http://schemas.openxmlformats.org/officeDocument/2006/relationships/image" Target="../media/image8.png"/><Relationship Id="rId5" Type="http://schemas.openxmlformats.org/officeDocument/2006/relationships/image" Target="../media/image7.png"/><Relationship Id="rId6" Type="http://schemas.openxmlformats.org/officeDocument/2006/relationships/image" Target="../media/image1.png"/><Relationship Id="rId7" Type="http://schemas.openxmlformats.org/officeDocument/2006/relationships/image" Target="../media/image47.png"/><Relationship Id="rId8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Relationship Id="rId5" Type="http://schemas.openxmlformats.org/officeDocument/2006/relationships/image" Target="../media/image2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4.png"/><Relationship Id="rId4" Type="http://schemas.openxmlformats.org/officeDocument/2006/relationships/image" Target="../media/image22.png"/><Relationship Id="rId5" Type="http://schemas.openxmlformats.org/officeDocument/2006/relationships/image" Target="../media/image36.png"/><Relationship Id="rId6" Type="http://schemas.openxmlformats.org/officeDocument/2006/relationships/image" Target="../media/image1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1.png"/><Relationship Id="rId4" Type="http://schemas.openxmlformats.org/officeDocument/2006/relationships/image" Target="../media/image16.png"/><Relationship Id="rId9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23.png"/><Relationship Id="rId7" Type="http://schemas.openxmlformats.org/officeDocument/2006/relationships/image" Target="../media/image31.png"/><Relationship Id="rId8" Type="http://schemas.openxmlformats.org/officeDocument/2006/relationships/image" Target="../media/image1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9.png"/><Relationship Id="rId4" Type="http://schemas.openxmlformats.org/officeDocument/2006/relationships/image" Target="../media/image50.png"/><Relationship Id="rId5" Type="http://schemas.openxmlformats.org/officeDocument/2006/relationships/image" Target="../media/image44.png"/><Relationship Id="rId6" Type="http://schemas.openxmlformats.org/officeDocument/2006/relationships/image" Target="../media/image54.png"/><Relationship Id="rId7" Type="http://schemas.openxmlformats.org/officeDocument/2006/relationships/image" Target="../media/image2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2.png"/><Relationship Id="rId4" Type="http://schemas.openxmlformats.org/officeDocument/2006/relationships/image" Target="../media/image33.png"/><Relationship Id="rId9" Type="http://schemas.openxmlformats.org/officeDocument/2006/relationships/image" Target="../media/image34.png"/><Relationship Id="rId5" Type="http://schemas.openxmlformats.org/officeDocument/2006/relationships/image" Target="../media/image35.png"/><Relationship Id="rId6" Type="http://schemas.openxmlformats.org/officeDocument/2006/relationships/image" Target="../media/image32.png"/><Relationship Id="rId7" Type="http://schemas.openxmlformats.org/officeDocument/2006/relationships/image" Target="../media/image64.png"/><Relationship Id="rId8" Type="http://schemas.openxmlformats.org/officeDocument/2006/relationships/image" Target="../media/image3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7.png"/><Relationship Id="rId4" Type="http://schemas.openxmlformats.org/officeDocument/2006/relationships/image" Target="../media/image41.png"/><Relationship Id="rId10" Type="http://schemas.openxmlformats.org/officeDocument/2006/relationships/image" Target="../media/image40.png"/><Relationship Id="rId9" Type="http://schemas.openxmlformats.org/officeDocument/2006/relationships/image" Target="../media/image53.png"/><Relationship Id="rId5" Type="http://schemas.openxmlformats.org/officeDocument/2006/relationships/image" Target="../media/image55.png"/><Relationship Id="rId6" Type="http://schemas.openxmlformats.org/officeDocument/2006/relationships/image" Target="../media/image39.png"/><Relationship Id="rId7" Type="http://schemas.openxmlformats.org/officeDocument/2006/relationships/image" Target="../media/image63.png"/><Relationship Id="rId8" Type="http://schemas.openxmlformats.org/officeDocument/2006/relationships/image" Target="../media/image7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43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46.png"/><Relationship Id="rId4" Type="http://schemas.openxmlformats.org/officeDocument/2006/relationships/image" Target="../media/image70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51.png"/><Relationship Id="rId4" Type="http://schemas.openxmlformats.org/officeDocument/2006/relationships/image" Target="../media/image76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75.png"/><Relationship Id="rId4" Type="http://schemas.openxmlformats.org/officeDocument/2006/relationships/image" Target="../media/image57.png"/><Relationship Id="rId5" Type="http://schemas.openxmlformats.org/officeDocument/2006/relationships/image" Target="../media/image77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78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48.png"/><Relationship Id="rId4" Type="http://schemas.openxmlformats.org/officeDocument/2006/relationships/image" Target="../media/image52.png"/><Relationship Id="rId5" Type="http://schemas.openxmlformats.org/officeDocument/2006/relationships/image" Target="../media/image56.png"/><Relationship Id="rId6" Type="http://schemas.openxmlformats.org/officeDocument/2006/relationships/image" Target="../media/image69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62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61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59.png"/><Relationship Id="rId4" Type="http://schemas.openxmlformats.org/officeDocument/2006/relationships/image" Target="../media/image58.png"/><Relationship Id="rId5" Type="http://schemas.openxmlformats.org/officeDocument/2006/relationships/image" Target="../media/image60.png"/><Relationship Id="rId6" Type="http://schemas.openxmlformats.org/officeDocument/2006/relationships/image" Target="../media/image68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65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67.png"/><Relationship Id="rId4" Type="http://schemas.openxmlformats.org/officeDocument/2006/relationships/image" Target="../media/image80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71.png"/><Relationship Id="rId4" Type="http://schemas.openxmlformats.org/officeDocument/2006/relationships/image" Target="../media/image73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79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66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72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15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Relationship Id="rId4" Type="http://schemas.openxmlformats.org/officeDocument/2006/relationships/image" Target="../media/image27.png"/><Relationship Id="rId5" Type="http://schemas.openxmlformats.org/officeDocument/2006/relationships/image" Target="../media/image38.png"/><Relationship Id="rId6" Type="http://schemas.openxmlformats.org/officeDocument/2006/relationships/image" Target="../media/image2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2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"/>
          <p:cNvSpPr txBox="1"/>
          <p:nvPr>
            <p:ph type="ctrTitle"/>
          </p:nvPr>
        </p:nvSpPr>
        <p:spPr>
          <a:xfrm>
            <a:off x="228600" y="1752600"/>
            <a:ext cx="8686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ts val="4800"/>
              <a:buFont typeface="Times New Roman"/>
              <a:buNone/>
            </a:pPr>
            <a:r>
              <a:rPr b="0" i="0" lang="en-US" sz="4800" u="none">
                <a:solidFill>
                  <a:srgbClr val="3366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C++ Programming: </a:t>
            </a:r>
            <a:br>
              <a:rPr b="0" i="0" lang="en-US" sz="4800" u="none">
                <a:solidFill>
                  <a:srgbClr val="3366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4800" u="none">
                <a:solidFill>
                  <a:srgbClr val="3366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From Problem Analysis</a:t>
            </a:r>
            <a:br>
              <a:rPr b="0" i="0" lang="en-US" sz="4800" u="none">
                <a:solidFill>
                  <a:srgbClr val="3366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4800" u="none">
                <a:solidFill>
                  <a:srgbClr val="3366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to Program Design, </a:t>
            </a:r>
            <a:r>
              <a:rPr b="0" i="0" lang="en-US" sz="3000" u="none">
                <a:solidFill>
                  <a:srgbClr val="3366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Fourth Edition</a:t>
            </a:r>
            <a:endParaRPr/>
          </a:p>
        </p:txBody>
      </p:sp>
      <p:sp>
        <p:nvSpPr>
          <p:cNvPr id="110" name="Google Shape;110;p1"/>
          <p:cNvSpPr txBox="1"/>
          <p:nvPr>
            <p:ph idx="1" type="subTitle"/>
          </p:nvPr>
        </p:nvSpPr>
        <p:spPr>
          <a:xfrm>
            <a:off x="1371600" y="3962400"/>
            <a:ext cx="6858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Chapter 7: User-Defined Functions II</a:t>
            </a:r>
            <a:endParaRPr b="0" i="1" sz="2800" u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56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0"/>
          <p:cNvSpPr txBox="1"/>
          <p:nvPr/>
        </p:nvSpPr>
        <p:spPr>
          <a:xfrm>
            <a:off x="914400" y="6477000"/>
            <a:ext cx="5410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C++ Programming: From Problem Analysis to Program Design, Fourth Edition</a:t>
            </a:r>
            <a:endParaRPr/>
          </a:p>
        </p:txBody>
      </p:sp>
      <p:sp>
        <p:nvSpPr>
          <p:cNvPr id="189" name="Google Shape;189;p10"/>
          <p:cNvSpPr txBox="1"/>
          <p:nvPr/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90" name="Google Shape;190;p10"/>
          <p:cNvSpPr txBox="1"/>
          <p:nvPr>
            <p:ph type="title"/>
          </p:nvPr>
        </p:nvSpPr>
        <p:spPr>
          <a:xfrm>
            <a:off x="914400" y="27781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Times New Roman"/>
              <a:buNone/>
            </a:pPr>
            <a:r>
              <a:rPr b="0" i="0" lang="en-US" sz="4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Value Parameters</a:t>
            </a:r>
            <a:endParaRPr/>
          </a:p>
        </p:txBody>
      </p:sp>
      <p:sp>
        <p:nvSpPr>
          <p:cNvPr id="191" name="Google Shape;191;p10"/>
          <p:cNvSpPr txBox="1"/>
          <p:nvPr>
            <p:ph idx="1" type="body"/>
          </p:nvPr>
        </p:nvSpPr>
        <p:spPr>
          <a:xfrm>
            <a:off x="914400" y="1828800"/>
            <a:ext cx="7772400" cy="4302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a formal parameter is a value parameter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Char char="−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value of the corresponding actual parameter is copied into it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value parameter has its own copy of the data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During program execution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Char char="−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value parameter manipulates the data stored in its own memory space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1"/>
          <p:cNvSpPr txBox="1"/>
          <p:nvPr/>
        </p:nvSpPr>
        <p:spPr>
          <a:xfrm>
            <a:off x="914400" y="6477000"/>
            <a:ext cx="5410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C++ Programming: From Problem Analysis to Program Design, Fourth Edition</a:t>
            </a:r>
            <a:endParaRPr/>
          </a:p>
        </p:txBody>
      </p:sp>
      <p:sp>
        <p:nvSpPr>
          <p:cNvPr id="197" name="Google Shape;197;p11"/>
          <p:cNvSpPr txBox="1"/>
          <p:nvPr/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98" name="Google Shape;198;p11"/>
          <p:cNvSpPr txBox="1"/>
          <p:nvPr>
            <p:ph type="title"/>
          </p:nvPr>
        </p:nvSpPr>
        <p:spPr>
          <a:xfrm>
            <a:off x="914400" y="27781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Times New Roman"/>
              <a:buNone/>
            </a:pPr>
            <a:r>
              <a:rPr b="0" i="0" lang="en-US" sz="4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 Variables as Parameters</a:t>
            </a:r>
            <a:endParaRPr/>
          </a:p>
        </p:txBody>
      </p:sp>
      <p:sp>
        <p:nvSpPr>
          <p:cNvPr id="199" name="Google Shape;199;p11"/>
          <p:cNvSpPr txBox="1"/>
          <p:nvPr>
            <p:ph idx="1" type="body"/>
          </p:nvPr>
        </p:nvSpPr>
        <p:spPr>
          <a:xfrm>
            <a:off x="914400" y="18288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a formal parameter is a reference parameter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Char char="−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receives the memory address of the corresponding actual parameter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reference parameter stores the address of the corresponding actual parameter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During program execution to manipulate data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Char char="−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address stored in the reference parameter directs it to the memory space of the corresponding actual parameter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2"/>
          <p:cNvSpPr txBox="1"/>
          <p:nvPr>
            <p:ph type="title"/>
          </p:nvPr>
        </p:nvSpPr>
        <p:spPr>
          <a:xfrm>
            <a:off x="914400" y="27781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Times New Roman"/>
              <a:buNone/>
            </a:pPr>
            <a:r>
              <a:rPr b="0" i="0" lang="en-US" sz="4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 Variables as Parameters (continued)</a:t>
            </a:r>
            <a:endParaRPr/>
          </a:p>
        </p:txBody>
      </p:sp>
      <p:sp>
        <p:nvSpPr>
          <p:cNvPr id="205" name="Google Shape;205;p12"/>
          <p:cNvSpPr txBox="1"/>
          <p:nvPr>
            <p:ph idx="1" type="body"/>
          </p:nvPr>
        </p:nvSpPr>
        <p:spPr>
          <a:xfrm>
            <a:off x="914400" y="1828800"/>
            <a:ext cx="7772400" cy="4302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Reference parameters can: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Char char="−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Pass one or more values from a function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Char char="−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Change the value of the actual parameter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Reference parameters are useful in three situations: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Char char="−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Returning more than one value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Char char="−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Changing the actual parameter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Char char="−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 passing the address would save memory space and time</a:t>
            </a:r>
            <a:endParaRPr/>
          </a:p>
        </p:txBody>
      </p:sp>
      <p:sp>
        <p:nvSpPr>
          <p:cNvPr id="206" name="Google Shape;206;p12"/>
          <p:cNvSpPr txBox="1"/>
          <p:nvPr/>
        </p:nvSpPr>
        <p:spPr>
          <a:xfrm>
            <a:off x="914400" y="6477000"/>
            <a:ext cx="5410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C++ Programming: From Problem Analysis to Program Design, Fourth Edition</a:t>
            </a:r>
            <a:endParaRPr/>
          </a:p>
        </p:txBody>
      </p:sp>
      <p:sp>
        <p:nvSpPr>
          <p:cNvPr id="207" name="Google Shape;207;p12"/>
          <p:cNvSpPr txBox="1"/>
          <p:nvPr/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3"/>
          <p:cNvSpPr txBox="1"/>
          <p:nvPr/>
        </p:nvSpPr>
        <p:spPr>
          <a:xfrm>
            <a:off x="914400" y="6477000"/>
            <a:ext cx="5410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C++ Programming: From Problem Analysis to Program Design, Fourth Edition</a:t>
            </a:r>
            <a:endParaRPr/>
          </a:p>
        </p:txBody>
      </p:sp>
      <p:sp>
        <p:nvSpPr>
          <p:cNvPr id="213" name="Google Shape;213;p13"/>
          <p:cNvSpPr txBox="1"/>
          <p:nvPr/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14" name="Google Shape;214;p13"/>
          <p:cNvSpPr txBox="1"/>
          <p:nvPr>
            <p:ph type="title"/>
          </p:nvPr>
        </p:nvSpPr>
        <p:spPr>
          <a:xfrm>
            <a:off x="914400" y="27781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Times New Roman"/>
              <a:buNone/>
            </a:pPr>
            <a:r>
              <a:rPr b="0" i="0" lang="en-US" sz="4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Calculate Grade</a:t>
            </a:r>
            <a:endParaRPr/>
          </a:p>
        </p:txBody>
      </p:sp>
      <p:pic>
        <p:nvPicPr>
          <p:cNvPr id="215" name="Google Shape;21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62087" y="1828800"/>
            <a:ext cx="6218237" cy="43195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4"/>
          <p:cNvSpPr txBox="1"/>
          <p:nvPr/>
        </p:nvSpPr>
        <p:spPr>
          <a:xfrm>
            <a:off x="914400" y="6477000"/>
            <a:ext cx="5410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C++ Programming: From Problem Analysis to Program Design, Fourth Edition</a:t>
            </a:r>
            <a:endParaRPr/>
          </a:p>
        </p:txBody>
      </p:sp>
      <p:sp>
        <p:nvSpPr>
          <p:cNvPr id="221" name="Google Shape;221;p14"/>
          <p:cNvSpPr txBox="1"/>
          <p:nvPr/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22" name="Google Shape;222;p14"/>
          <p:cNvSpPr txBox="1"/>
          <p:nvPr>
            <p:ph type="title"/>
          </p:nvPr>
        </p:nvSpPr>
        <p:spPr>
          <a:xfrm>
            <a:off x="914400" y="27781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Times New Roman"/>
              <a:buNone/>
            </a:pPr>
            <a:r>
              <a:rPr b="0" i="0" lang="en-US" sz="4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Calculate Grade (continued)</a:t>
            </a:r>
            <a:endParaRPr/>
          </a:p>
        </p:txBody>
      </p:sp>
      <p:pic>
        <p:nvPicPr>
          <p:cNvPr id="223" name="Google Shape;223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25575" y="1870075"/>
            <a:ext cx="6291262" cy="430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8" name="Google Shape;228;p15"/>
          <p:cNvGrpSpPr/>
          <p:nvPr/>
        </p:nvGrpSpPr>
        <p:grpSpPr>
          <a:xfrm>
            <a:off x="987425" y="233362"/>
            <a:ext cx="8004175" cy="6472237"/>
            <a:chOff x="622" y="147"/>
            <a:chExt cx="5042" cy="4077"/>
          </a:xfrm>
        </p:grpSpPr>
        <p:pic>
          <p:nvPicPr>
            <p:cNvPr id="229" name="Google Shape;229;p1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22" y="1203"/>
              <a:ext cx="4371" cy="112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0" name="Google Shape;230;p1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22" y="147"/>
              <a:ext cx="4371" cy="103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1" name="Google Shape;231;p15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33" y="2211"/>
              <a:ext cx="4349" cy="111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2" name="Google Shape;232;p15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634" y="3215"/>
              <a:ext cx="4348" cy="100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3" name="Google Shape;233;p15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4989" y="3106"/>
              <a:ext cx="675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4" name="Google Shape;234;p15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4976" y="2105"/>
              <a:ext cx="425" cy="119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6"/>
          <p:cNvSpPr txBox="1"/>
          <p:nvPr/>
        </p:nvSpPr>
        <p:spPr>
          <a:xfrm>
            <a:off x="914400" y="6477000"/>
            <a:ext cx="5410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C++ Programming: From Problem Analysis to Program Design, Fourth Edition</a:t>
            </a:r>
            <a:endParaRPr/>
          </a:p>
        </p:txBody>
      </p:sp>
      <p:sp>
        <p:nvSpPr>
          <p:cNvPr id="240" name="Google Shape;240;p16"/>
          <p:cNvSpPr txBox="1"/>
          <p:nvPr/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41" name="Google Shape;241;p16"/>
          <p:cNvSpPr txBox="1"/>
          <p:nvPr>
            <p:ph type="title"/>
          </p:nvPr>
        </p:nvSpPr>
        <p:spPr>
          <a:xfrm>
            <a:off x="914400" y="27781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Times New Roman"/>
              <a:buNone/>
            </a:pPr>
            <a:r>
              <a:rPr b="0" i="0" lang="en-US" sz="4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Value and Reference Parameters and Memory Allocation</a:t>
            </a:r>
            <a:endParaRPr/>
          </a:p>
        </p:txBody>
      </p:sp>
      <p:sp>
        <p:nvSpPr>
          <p:cNvPr id="242" name="Google Shape;242;p16"/>
          <p:cNvSpPr txBox="1"/>
          <p:nvPr>
            <p:ph idx="1" type="body"/>
          </p:nvPr>
        </p:nvSpPr>
        <p:spPr>
          <a:xfrm>
            <a:off x="914400" y="1676400"/>
            <a:ext cx="7772400" cy="4454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 a function is called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Char char="−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Memory for its formal parameters and variables declared in the body of the function (called local variables) is allocated in the function data area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the case of a value parameter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Char char="−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value of the actual parameter is copied into the memory cell of its corresponding formal parameter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7"/>
          <p:cNvSpPr txBox="1"/>
          <p:nvPr/>
        </p:nvSpPr>
        <p:spPr>
          <a:xfrm>
            <a:off x="914400" y="6477000"/>
            <a:ext cx="5410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C++ Programming: From Problem Analysis to Program Design, Fourth Edition</a:t>
            </a:r>
            <a:endParaRPr/>
          </a:p>
        </p:txBody>
      </p:sp>
      <p:sp>
        <p:nvSpPr>
          <p:cNvPr id="248" name="Google Shape;248;p17"/>
          <p:cNvSpPr txBox="1"/>
          <p:nvPr/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49" name="Google Shape;249;p17"/>
          <p:cNvSpPr txBox="1"/>
          <p:nvPr>
            <p:ph type="title"/>
          </p:nvPr>
        </p:nvSpPr>
        <p:spPr>
          <a:xfrm>
            <a:off x="914400" y="277812"/>
            <a:ext cx="8001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Times New Roman"/>
              <a:buNone/>
            </a:pPr>
            <a:r>
              <a:rPr b="0" i="0" lang="en-US" sz="4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Value and Reference Parameters and Memory Allocation (continued)</a:t>
            </a:r>
            <a:endParaRPr/>
          </a:p>
        </p:txBody>
      </p:sp>
      <p:sp>
        <p:nvSpPr>
          <p:cNvPr id="250" name="Google Shape;250;p17"/>
          <p:cNvSpPr txBox="1"/>
          <p:nvPr>
            <p:ph idx="1" type="body"/>
          </p:nvPr>
        </p:nvSpPr>
        <p:spPr>
          <a:xfrm>
            <a:off x="914400" y="1828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the case of a reference parameter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Char char="−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address of the actual parameter passes to the formal parameter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Content of formal parameter is an address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During execution, changes made by the formal parameter permanently change the value of the actual parameter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Stream variables (e.g.,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ifstream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should be passed by reference to a function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Google Shape;255;p18"/>
          <p:cNvGrpSpPr/>
          <p:nvPr/>
        </p:nvGrpSpPr>
        <p:grpSpPr>
          <a:xfrm>
            <a:off x="1214437" y="76200"/>
            <a:ext cx="6938962" cy="6715125"/>
            <a:chOff x="765" y="48"/>
            <a:chExt cx="4371" cy="4230"/>
          </a:xfrm>
        </p:grpSpPr>
        <p:pic>
          <p:nvPicPr>
            <p:cNvPr id="256" name="Google Shape;256;p18"/>
            <p:cNvPicPr preferRelativeResize="0"/>
            <p:nvPr/>
          </p:nvPicPr>
          <p:blipFill rotWithShape="1">
            <a:blip r:embed="rId3">
              <a:alphaModFix/>
            </a:blip>
            <a:srcRect b="0" l="0" r="0" t="29906"/>
            <a:stretch/>
          </p:blipFill>
          <p:spPr>
            <a:xfrm>
              <a:off x="765" y="336"/>
              <a:ext cx="4371" cy="1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7" name="Google Shape;257;p1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87" y="2163"/>
              <a:ext cx="3781" cy="211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8" name="Google Shape;258;p18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768" y="48"/>
              <a:ext cx="4348" cy="289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" name="Google Shape;263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71600" y="474662"/>
            <a:ext cx="6146800" cy="5913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"/>
          <p:cNvSpPr txBox="1"/>
          <p:nvPr/>
        </p:nvSpPr>
        <p:spPr>
          <a:xfrm>
            <a:off x="914400" y="6477000"/>
            <a:ext cx="5410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C++ Programming: From Problem Analysis to Program Design, Fourth Edition</a:t>
            </a:r>
            <a:endParaRPr/>
          </a:p>
        </p:txBody>
      </p:sp>
      <p:sp>
        <p:nvSpPr>
          <p:cNvPr id="116" name="Google Shape;116;p2"/>
          <p:cNvSpPr txBox="1"/>
          <p:nvPr/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17" name="Google Shape;117;p2"/>
          <p:cNvSpPr txBox="1"/>
          <p:nvPr>
            <p:ph type="title"/>
          </p:nvPr>
        </p:nvSpPr>
        <p:spPr>
          <a:xfrm>
            <a:off x="914400" y="27781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Times New Roman"/>
              <a:buNone/>
            </a:pPr>
            <a:r>
              <a:rPr b="0" i="0" lang="en-US" sz="4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Objectives</a:t>
            </a:r>
            <a:endParaRPr/>
          </a:p>
        </p:txBody>
      </p:sp>
      <p:sp>
        <p:nvSpPr>
          <p:cNvPr id="118" name="Google Shape;118;p2"/>
          <p:cNvSpPr txBox="1"/>
          <p:nvPr>
            <p:ph idx="1" type="body"/>
          </p:nvPr>
        </p:nvSpPr>
        <p:spPr>
          <a:xfrm>
            <a:off x="914400" y="1828800"/>
            <a:ext cx="7772400" cy="4302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this chapter, you will: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Learn how to construct and use void functions in a program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Discover the difference between value and reference parameters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Explore reference parameters and value-returning functions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Learn about the scope of an identifier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8" name="Google Shape;268;p20"/>
          <p:cNvPicPr preferRelativeResize="0"/>
          <p:nvPr/>
        </p:nvPicPr>
        <p:blipFill rotWithShape="1">
          <a:blip r:embed="rId3">
            <a:alphaModFix/>
          </a:blip>
          <a:srcRect b="0" l="0" r="0" t="14840"/>
          <a:stretch/>
        </p:blipFill>
        <p:spPr>
          <a:xfrm>
            <a:off x="1143000" y="152400"/>
            <a:ext cx="6938962" cy="173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20"/>
          <p:cNvPicPr preferRelativeResize="0"/>
          <p:nvPr/>
        </p:nvPicPr>
        <p:blipFill rotWithShape="1">
          <a:blip r:embed="rId4">
            <a:alphaModFix/>
          </a:blip>
          <a:srcRect b="0" l="0" r="0" t="8058"/>
          <a:stretch/>
        </p:blipFill>
        <p:spPr>
          <a:xfrm>
            <a:off x="1143000" y="2286000"/>
            <a:ext cx="6938962" cy="220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84275" y="2084387"/>
            <a:ext cx="5678487" cy="1254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20"/>
          <p:cNvPicPr preferRelativeResize="0"/>
          <p:nvPr/>
        </p:nvPicPr>
        <p:blipFill rotWithShape="1">
          <a:blip r:embed="rId6">
            <a:alphaModFix/>
          </a:blip>
          <a:srcRect b="0" l="0" r="0" t="8058"/>
          <a:stretch/>
        </p:blipFill>
        <p:spPr>
          <a:xfrm>
            <a:off x="1119187" y="4572000"/>
            <a:ext cx="6904037" cy="220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" name="Google Shape;276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14500" y="193675"/>
            <a:ext cx="5715000" cy="53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19187" y="803275"/>
            <a:ext cx="6904037" cy="1557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38237" y="2479675"/>
            <a:ext cx="6867525" cy="1793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2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119187" y="2743200"/>
            <a:ext cx="6904037" cy="16113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2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119187" y="4460875"/>
            <a:ext cx="6904037" cy="15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2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119187" y="4737100"/>
            <a:ext cx="6904037" cy="162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2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138237" y="6442075"/>
            <a:ext cx="6867525" cy="16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7" name="Google Shape;287;p22"/>
          <p:cNvGrpSpPr/>
          <p:nvPr/>
        </p:nvGrpSpPr>
        <p:grpSpPr>
          <a:xfrm>
            <a:off x="1101725" y="609600"/>
            <a:ext cx="6938962" cy="5486400"/>
            <a:chOff x="694" y="384"/>
            <a:chExt cx="4371" cy="3456"/>
          </a:xfrm>
        </p:grpSpPr>
        <p:pic>
          <p:nvPicPr>
            <p:cNvPr id="288" name="Google Shape;288;p2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023" y="792"/>
              <a:ext cx="3713" cy="3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9" name="Google Shape;289;p2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044" y="384"/>
              <a:ext cx="3623" cy="3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0" name="Google Shape;290;p22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048" y="1592"/>
              <a:ext cx="3532" cy="3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1" name="Google Shape;291;p22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045" y="3500"/>
              <a:ext cx="3419" cy="3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2" name="Google Shape;292;p22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694" y="2016"/>
              <a:ext cx="4371" cy="1304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7" name="Google Shape;297;p23"/>
          <p:cNvGrpSpPr/>
          <p:nvPr/>
        </p:nvGrpSpPr>
        <p:grpSpPr>
          <a:xfrm>
            <a:off x="1136650" y="609600"/>
            <a:ext cx="6902450" cy="5638800"/>
            <a:chOff x="706" y="240"/>
            <a:chExt cx="4348" cy="3552"/>
          </a:xfrm>
        </p:grpSpPr>
        <p:pic>
          <p:nvPicPr>
            <p:cNvPr id="298" name="Google Shape;298;p2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068" y="240"/>
              <a:ext cx="3623" cy="24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9" name="Google Shape;299;p2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06" y="576"/>
              <a:ext cx="4348" cy="8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0" name="Google Shape;300;p2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706" y="1488"/>
              <a:ext cx="4348" cy="10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1" name="Google Shape;301;p23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706" y="1680"/>
              <a:ext cx="4348" cy="81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2" name="Google Shape;302;p23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706" y="2544"/>
              <a:ext cx="4348" cy="9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3" name="Google Shape;303;p23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706" y="2743"/>
              <a:ext cx="4348" cy="87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4" name="Google Shape;304;p23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717" y="3696"/>
              <a:ext cx="4326" cy="9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9" name="Google Shape;309;p24"/>
          <p:cNvGrpSpPr/>
          <p:nvPr/>
        </p:nvGrpSpPr>
        <p:grpSpPr>
          <a:xfrm>
            <a:off x="1212850" y="152400"/>
            <a:ext cx="6940550" cy="6330950"/>
            <a:chOff x="706" y="96"/>
            <a:chExt cx="4372" cy="3988"/>
          </a:xfrm>
        </p:grpSpPr>
        <p:pic>
          <p:nvPicPr>
            <p:cNvPr id="310" name="Google Shape;310;p2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60" y="96"/>
              <a:ext cx="3578" cy="56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1" name="Google Shape;311;p2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06" y="807"/>
              <a:ext cx="4348" cy="87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2" name="Google Shape;312;p24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730" y="1728"/>
              <a:ext cx="4348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3" name="Google Shape;313;p24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706" y="2909"/>
              <a:ext cx="4348" cy="7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4" name="Google Shape;314;p24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714" y="3779"/>
              <a:ext cx="4348" cy="11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5" name="Google Shape;315;p24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706" y="1872"/>
              <a:ext cx="4348" cy="34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6" name="Google Shape;316;p24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706" y="3965"/>
              <a:ext cx="4348" cy="1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7" name="Google Shape;317;p24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720" y="2496"/>
              <a:ext cx="3532" cy="34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5"/>
          <p:cNvSpPr txBox="1"/>
          <p:nvPr/>
        </p:nvSpPr>
        <p:spPr>
          <a:xfrm>
            <a:off x="914400" y="6477000"/>
            <a:ext cx="5410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C++ Programming: From Problem Analysis to Program Design, Fourth Edition</a:t>
            </a:r>
            <a:endParaRPr/>
          </a:p>
        </p:txBody>
      </p:sp>
      <p:sp>
        <p:nvSpPr>
          <p:cNvPr id="323" name="Google Shape;323;p25"/>
          <p:cNvSpPr txBox="1"/>
          <p:nvPr/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24" name="Google Shape;324;p25"/>
          <p:cNvSpPr txBox="1"/>
          <p:nvPr>
            <p:ph type="title"/>
          </p:nvPr>
        </p:nvSpPr>
        <p:spPr>
          <a:xfrm>
            <a:off x="914400" y="27781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Times New Roman"/>
              <a:buNone/>
            </a:pPr>
            <a:r>
              <a:rPr b="0" i="0" lang="en-US" sz="4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 Parameters and Value-Returning Functions</a:t>
            </a:r>
            <a:endParaRPr/>
          </a:p>
        </p:txBody>
      </p:sp>
      <p:sp>
        <p:nvSpPr>
          <p:cNvPr id="325" name="Google Shape;325;p25"/>
          <p:cNvSpPr txBox="1"/>
          <p:nvPr>
            <p:ph idx="1" type="body"/>
          </p:nvPr>
        </p:nvSpPr>
        <p:spPr>
          <a:xfrm>
            <a:off x="914400" y="1828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 can also use reference parameters in a value-returning function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Char char="−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 recommended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By definition, a value-returning function returns a single value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Char char="−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value is returned via the return statement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a function needs to return more than one value, you should change it to a void function and use the appropriate reference parameters to return the values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6"/>
          <p:cNvSpPr txBox="1"/>
          <p:nvPr/>
        </p:nvSpPr>
        <p:spPr>
          <a:xfrm>
            <a:off x="914400" y="6477000"/>
            <a:ext cx="5410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C++ Programming: From Problem Analysis to Program Design, Fourth Edition</a:t>
            </a:r>
            <a:endParaRPr/>
          </a:p>
        </p:txBody>
      </p:sp>
      <p:sp>
        <p:nvSpPr>
          <p:cNvPr id="331" name="Google Shape;331;p26"/>
          <p:cNvSpPr txBox="1"/>
          <p:nvPr/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32" name="Google Shape;332;p26"/>
          <p:cNvSpPr txBox="1"/>
          <p:nvPr>
            <p:ph type="title"/>
          </p:nvPr>
        </p:nvSpPr>
        <p:spPr>
          <a:xfrm>
            <a:off x="914400" y="27781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Times New Roman"/>
              <a:buNone/>
            </a:pPr>
            <a:r>
              <a:rPr b="0" i="0" lang="en-US" sz="4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Scope of an Identifier</a:t>
            </a:r>
            <a:endParaRPr/>
          </a:p>
        </p:txBody>
      </p:sp>
      <p:sp>
        <p:nvSpPr>
          <p:cNvPr id="333" name="Google Shape;333;p26"/>
          <p:cNvSpPr txBox="1"/>
          <p:nvPr>
            <p:ph idx="1" type="body"/>
          </p:nvPr>
        </p:nvSpPr>
        <p:spPr>
          <a:xfrm>
            <a:off x="914400" y="1828800"/>
            <a:ext cx="7772400" cy="4302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scope of an identifier refers to where in the program an identifier is accessible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Local identifier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identifiers declared within a function (or block)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Global identifier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identifiers declared outside of every function definition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C++ does not allow nested functions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Char char="−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definition of one function cannot be included in the body of another function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8" name="Google Shape;338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4637" y="385762"/>
            <a:ext cx="8594725" cy="609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8"/>
          <p:cNvSpPr txBox="1"/>
          <p:nvPr/>
        </p:nvSpPr>
        <p:spPr>
          <a:xfrm>
            <a:off x="914400" y="6477000"/>
            <a:ext cx="5410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C++ Programming: From Problem Analysis to Program Design, Fourth Edition</a:t>
            </a:r>
            <a:endParaRPr/>
          </a:p>
        </p:txBody>
      </p:sp>
      <p:sp>
        <p:nvSpPr>
          <p:cNvPr id="344" name="Google Shape;344;p28"/>
          <p:cNvSpPr txBox="1"/>
          <p:nvPr/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45" name="Google Shape;345;p28"/>
          <p:cNvSpPr txBox="1"/>
          <p:nvPr>
            <p:ph type="title"/>
          </p:nvPr>
        </p:nvSpPr>
        <p:spPr>
          <a:xfrm>
            <a:off x="914400" y="27781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Times New Roman"/>
              <a:buNone/>
            </a:pPr>
            <a:r>
              <a:rPr b="0" i="0" lang="en-US" sz="4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Scope of an Identifier (continued)</a:t>
            </a:r>
            <a:endParaRPr/>
          </a:p>
        </p:txBody>
      </p:sp>
      <p:sp>
        <p:nvSpPr>
          <p:cNvPr id="346" name="Google Shape;346;p28"/>
          <p:cNvSpPr txBox="1"/>
          <p:nvPr>
            <p:ph idx="1" type="body"/>
          </p:nvPr>
        </p:nvSpPr>
        <p:spPr>
          <a:xfrm>
            <a:off x="914400" y="1828800"/>
            <a:ext cx="7772400" cy="4302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Some compilers initialize global variables to default values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operator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called the scope resolution operator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By using the scope resolution operator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Char char="−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global variable declared before the definition of a function (block) can be accessed by the function (or block) even if the function (or block) has an identifier with the same name as the variable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9"/>
          <p:cNvSpPr txBox="1"/>
          <p:nvPr/>
        </p:nvSpPr>
        <p:spPr>
          <a:xfrm>
            <a:off x="914400" y="6477000"/>
            <a:ext cx="5410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C++ Programming: From Problem Analysis to Program Design, Fourth Edition</a:t>
            </a:r>
            <a:endParaRPr/>
          </a:p>
        </p:txBody>
      </p:sp>
      <p:sp>
        <p:nvSpPr>
          <p:cNvPr id="352" name="Google Shape;352;p29"/>
          <p:cNvSpPr txBox="1"/>
          <p:nvPr/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53" name="Google Shape;353;p29"/>
          <p:cNvSpPr txBox="1"/>
          <p:nvPr>
            <p:ph type="title"/>
          </p:nvPr>
        </p:nvSpPr>
        <p:spPr>
          <a:xfrm>
            <a:off x="914400" y="27781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Times New Roman"/>
              <a:buNone/>
            </a:pPr>
            <a:r>
              <a:rPr b="0" i="0" lang="en-US" sz="4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Scope of an Identifier (continued)</a:t>
            </a:r>
            <a:endParaRPr/>
          </a:p>
        </p:txBody>
      </p:sp>
      <p:sp>
        <p:nvSpPr>
          <p:cNvPr id="354" name="Google Shape;354;p29"/>
          <p:cNvSpPr txBox="1"/>
          <p:nvPr>
            <p:ph idx="1" type="body"/>
          </p:nvPr>
        </p:nvSpPr>
        <p:spPr>
          <a:xfrm>
            <a:off x="914400" y="1828800"/>
            <a:ext cx="7772400" cy="4302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C++ provides a way to access a global variable declared after the definition of a function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Char char="−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this case, the function must not contain any identifier with the same name as the global variable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"/>
          <p:cNvSpPr txBox="1"/>
          <p:nvPr/>
        </p:nvSpPr>
        <p:spPr>
          <a:xfrm>
            <a:off x="914400" y="6477000"/>
            <a:ext cx="5410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C++ Programming: From Problem Analysis to Program Design, Fourth Edition</a:t>
            </a:r>
            <a:endParaRPr/>
          </a:p>
        </p:txBody>
      </p:sp>
      <p:sp>
        <p:nvSpPr>
          <p:cNvPr id="124" name="Google Shape;124;p3"/>
          <p:cNvSpPr txBox="1"/>
          <p:nvPr/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25" name="Google Shape;125;p3"/>
          <p:cNvSpPr txBox="1"/>
          <p:nvPr>
            <p:ph type="title"/>
          </p:nvPr>
        </p:nvSpPr>
        <p:spPr>
          <a:xfrm>
            <a:off x="914400" y="27781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Times New Roman"/>
              <a:buNone/>
            </a:pPr>
            <a:r>
              <a:rPr b="0" i="0" lang="en-US" sz="4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Objectives (continued)</a:t>
            </a:r>
            <a:endParaRPr/>
          </a:p>
        </p:txBody>
      </p:sp>
      <p:sp>
        <p:nvSpPr>
          <p:cNvPr id="126" name="Google Shape;126;p3"/>
          <p:cNvSpPr txBox="1"/>
          <p:nvPr>
            <p:ph idx="1" type="body"/>
          </p:nvPr>
        </p:nvSpPr>
        <p:spPr>
          <a:xfrm>
            <a:off x="914400" y="1828800"/>
            <a:ext cx="7772400" cy="4302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Examine the difference between local and global identifiers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Discover static variables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Learn function overloading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Explore functions with default parameters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0"/>
          <p:cNvSpPr txBox="1"/>
          <p:nvPr/>
        </p:nvSpPr>
        <p:spPr>
          <a:xfrm>
            <a:off x="914400" y="6477000"/>
            <a:ext cx="5410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C++ Programming: From Problem Analysis to Program Design, Fourth Edition</a:t>
            </a:r>
            <a:endParaRPr/>
          </a:p>
        </p:txBody>
      </p:sp>
      <p:sp>
        <p:nvSpPr>
          <p:cNvPr id="360" name="Google Shape;360;p30"/>
          <p:cNvSpPr txBox="1"/>
          <p:nvPr/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61" name="Google Shape;361;p30"/>
          <p:cNvSpPr txBox="1"/>
          <p:nvPr>
            <p:ph type="title"/>
          </p:nvPr>
        </p:nvSpPr>
        <p:spPr>
          <a:xfrm>
            <a:off x="914400" y="27781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Times New Roman"/>
              <a:buNone/>
            </a:pPr>
            <a:r>
              <a:rPr b="0" i="0" lang="en-US" sz="4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Global Variables, Named Constants, and Side Effects</a:t>
            </a:r>
            <a:endParaRPr/>
          </a:p>
        </p:txBody>
      </p:sp>
      <p:sp>
        <p:nvSpPr>
          <p:cNvPr id="362" name="Google Shape;362;p30"/>
          <p:cNvSpPr txBox="1"/>
          <p:nvPr>
            <p:ph idx="1" type="body"/>
          </p:nvPr>
        </p:nvSpPr>
        <p:spPr>
          <a:xfrm>
            <a:off x="914400" y="1828800"/>
            <a:ext cx="7772400" cy="4302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Using global variables has side effects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function that uses global variables is not independent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more than one function uses the same global variable and something goes wrong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Char char="−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is difficult to find what went wrong and where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Char char="−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Problems caused in one area of the program may appear to be from another area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Global named constants have no side effects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1"/>
          <p:cNvSpPr txBox="1"/>
          <p:nvPr/>
        </p:nvSpPr>
        <p:spPr>
          <a:xfrm>
            <a:off x="914400" y="6477000"/>
            <a:ext cx="5410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C++ Programming: From Problem Analysis to Program Design, Fourth Edition</a:t>
            </a:r>
            <a:endParaRPr/>
          </a:p>
        </p:txBody>
      </p:sp>
      <p:sp>
        <p:nvSpPr>
          <p:cNvPr id="368" name="Google Shape;368;p31"/>
          <p:cNvSpPr txBox="1"/>
          <p:nvPr/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69" name="Google Shape;369;p31"/>
          <p:cNvSpPr txBox="1"/>
          <p:nvPr>
            <p:ph type="title"/>
          </p:nvPr>
        </p:nvSpPr>
        <p:spPr>
          <a:xfrm>
            <a:off x="914400" y="27781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Times New Roman"/>
              <a:buNone/>
            </a:pPr>
            <a:r>
              <a:rPr b="0" i="0" lang="en-US" sz="4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Static and Automatic Variables</a:t>
            </a:r>
            <a:endParaRPr/>
          </a:p>
        </p:txBody>
      </p:sp>
      <p:sp>
        <p:nvSpPr>
          <p:cNvPr id="370" name="Google Shape;370;p31"/>
          <p:cNvSpPr txBox="1"/>
          <p:nvPr>
            <p:ph idx="1" type="body"/>
          </p:nvPr>
        </p:nvSpPr>
        <p:spPr>
          <a:xfrm>
            <a:off x="914400" y="1676400"/>
            <a:ext cx="7772400" cy="4454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Automatic variable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memory is allocated at block entry and deallocated at block exit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Char char="−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By default, variables declared within a block are automatic variables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Static variable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memory remains allocated as long as the program executes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Char char="−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Variables declared outside of any block are static variables</a:t>
            </a:r>
            <a:endParaRPr b="0" i="0" sz="26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Char char="−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Declare a static variable within a block by using the reserved word </a:t>
            </a:r>
            <a:r>
              <a:rPr b="0" i="0" lang="en-US" sz="26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2"/>
          <p:cNvSpPr txBox="1"/>
          <p:nvPr/>
        </p:nvSpPr>
        <p:spPr>
          <a:xfrm>
            <a:off x="914400" y="6477000"/>
            <a:ext cx="5410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C++ Programming: From Problem Analysis to Program Design, Fourth Edition</a:t>
            </a:r>
            <a:endParaRPr/>
          </a:p>
        </p:txBody>
      </p:sp>
      <p:sp>
        <p:nvSpPr>
          <p:cNvPr id="376" name="Google Shape;376;p32"/>
          <p:cNvSpPr txBox="1"/>
          <p:nvPr/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77" name="Google Shape;377;p32"/>
          <p:cNvSpPr txBox="1"/>
          <p:nvPr>
            <p:ph type="title"/>
          </p:nvPr>
        </p:nvSpPr>
        <p:spPr>
          <a:xfrm>
            <a:off x="914400" y="27781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Times New Roman"/>
              <a:buNone/>
            </a:pPr>
            <a:r>
              <a:rPr b="0" i="0" lang="en-US" sz="4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Static and Automatic Variables (continued)</a:t>
            </a:r>
            <a:endParaRPr/>
          </a:p>
        </p:txBody>
      </p:sp>
      <p:sp>
        <p:nvSpPr>
          <p:cNvPr id="378" name="Google Shape;378;p32"/>
          <p:cNvSpPr txBox="1"/>
          <p:nvPr>
            <p:ph idx="1" type="body"/>
          </p:nvPr>
        </p:nvSpPr>
        <p:spPr>
          <a:xfrm>
            <a:off x="914400" y="1828800"/>
            <a:ext cx="7772400" cy="4302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syntax for declaring a static variable is: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b="0" i="0" lang="en-US" sz="24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0" i="0" sz="24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statement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b="0" i="0" lang="en-US" sz="24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static int</a:t>
            </a: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x;</a:t>
            </a:r>
            <a:endParaRPr/>
          </a:p>
          <a:p>
            <a:pPr indent="0" lvl="1" marL="344487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600"/>
              <a:buNone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declares </a:t>
            </a:r>
            <a:r>
              <a:rPr b="0" i="0" lang="en-US" sz="2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 be a static variable of the type </a:t>
            </a:r>
            <a:r>
              <a:rPr b="0" i="0" lang="en-US" sz="26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Static variables declared within a block are local to the block</a:t>
            </a:r>
            <a:endParaRPr/>
          </a:p>
          <a:p>
            <a:pPr indent="-165100" lvl="1" marL="344487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Char char="−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Their scope is the same as any other local identifier of that block</a:t>
            </a:r>
            <a:endParaRPr/>
          </a:p>
        </p:txBody>
      </p:sp>
      <p:pic>
        <p:nvPicPr>
          <p:cNvPr id="379" name="Google Shape;379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14600" y="2362200"/>
            <a:ext cx="4205287" cy="58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33"/>
          <p:cNvSpPr txBox="1"/>
          <p:nvPr/>
        </p:nvSpPr>
        <p:spPr>
          <a:xfrm>
            <a:off x="914400" y="6477000"/>
            <a:ext cx="5410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C++ Programming: From Problem Analysis to Program Design, Fourth Edition</a:t>
            </a:r>
            <a:endParaRPr/>
          </a:p>
        </p:txBody>
      </p:sp>
      <p:sp>
        <p:nvSpPr>
          <p:cNvPr id="385" name="Google Shape;385;p33"/>
          <p:cNvSpPr txBox="1"/>
          <p:nvPr/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86" name="Google Shape;386;p33"/>
          <p:cNvSpPr txBox="1"/>
          <p:nvPr>
            <p:ph type="title"/>
          </p:nvPr>
        </p:nvSpPr>
        <p:spPr>
          <a:xfrm>
            <a:off x="914400" y="27781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Times New Roman"/>
              <a:buNone/>
            </a:pPr>
            <a:r>
              <a:rPr b="0" i="0" lang="en-US" sz="4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 Overloading: An Introduction</a:t>
            </a:r>
            <a:endParaRPr/>
          </a:p>
        </p:txBody>
      </p:sp>
      <p:sp>
        <p:nvSpPr>
          <p:cNvPr id="387" name="Google Shape;387;p33"/>
          <p:cNvSpPr txBox="1"/>
          <p:nvPr>
            <p:ph idx="1" type="body"/>
          </p:nvPr>
        </p:nvSpPr>
        <p:spPr>
          <a:xfrm>
            <a:off x="914400" y="1828800"/>
            <a:ext cx="7772400" cy="4302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a C++ program, several functions can have the same name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4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Char char="−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is called </a:t>
            </a:r>
            <a:r>
              <a:rPr b="0" i="0" lang="en-US" sz="26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function overloading</a:t>
            </a:r>
            <a:r>
              <a:rPr b="1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</a:t>
            </a:r>
            <a:r>
              <a:rPr b="1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6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overloading a function name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34"/>
          <p:cNvSpPr txBox="1"/>
          <p:nvPr/>
        </p:nvSpPr>
        <p:spPr>
          <a:xfrm>
            <a:off x="914400" y="6477000"/>
            <a:ext cx="5410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C++ Programming: From Problem Analysis to Program Design, Fourth Edition</a:t>
            </a:r>
            <a:endParaRPr/>
          </a:p>
        </p:txBody>
      </p:sp>
      <p:sp>
        <p:nvSpPr>
          <p:cNvPr id="393" name="Google Shape;393;p34"/>
          <p:cNvSpPr txBox="1"/>
          <p:nvPr/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94" name="Google Shape;394;p34"/>
          <p:cNvSpPr txBox="1"/>
          <p:nvPr>
            <p:ph type="title"/>
          </p:nvPr>
        </p:nvSpPr>
        <p:spPr>
          <a:xfrm>
            <a:off x="914400" y="27781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Times New Roman"/>
              <a:buNone/>
            </a:pPr>
            <a:r>
              <a:rPr b="0" i="0" lang="en-US" sz="4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 Overloading (continued)</a:t>
            </a:r>
            <a:endParaRPr/>
          </a:p>
        </p:txBody>
      </p:sp>
      <p:sp>
        <p:nvSpPr>
          <p:cNvPr id="395" name="Google Shape;395;p34"/>
          <p:cNvSpPr txBox="1"/>
          <p:nvPr>
            <p:ph idx="1" type="body"/>
          </p:nvPr>
        </p:nvSpPr>
        <p:spPr>
          <a:xfrm>
            <a:off x="914400" y="1828800"/>
            <a:ext cx="7772400" cy="4302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Two functions are said to have </a:t>
            </a:r>
            <a:r>
              <a:rPr b="0" i="0" lang="en-US" sz="2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different formal parameter lists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if both functions have: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Char char="−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different number of formal parameters, or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Char char="−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the number of formal parameters is the same, then the data type of the formal parameters, in the order you list them, must differ in at least one position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35"/>
          <p:cNvSpPr txBox="1"/>
          <p:nvPr/>
        </p:nvSpPr>
        <p:spPr>
          <a:xfrm>
            <a:off x="914400" y="6477000"/>
            <a:ext cx="5410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C++ Programming: From Problem Analysis to Program Design, Fourth Edition</a:t>
            </a:r>
            <a:endParaRPr/>
          </a:p>
        </p:txBody>
      </p:sp>
      <p:sp>
        <p:nvSpPr>
          <p:cNvPr id="401" name="Google Shape;401;p35"/>
          <p:cNvSpPr txBox="1"/>
          <p:nvPr/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02" name="Google Shape;402;p35"/>
          <p:cNvSpPr txBox="1"/>
          <p:nvPr>
            <p:ph idx="1" type="body"/>
          </p:nvPr>
        </p:nvSpPr>
        <p:spPr>
          <a:xfrm>
            <a:off x="914400" y="1828800"/>
            <a:ext cx="7772400" cy="4302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following functions all have different formal parameter lists:</a:t>
            </a:r>
            <a:endParaRPr/>
          </a:p>
          <a:p>
            <a:pPr indent="-1651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51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51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following functions have the same formal parameter list: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3" name="Google Shape;403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50962" y="2965450"/>
            <a:ext cx="6307137" cy="128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4" name="Google Shape;404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58900" y="5511800"/>
            <a:ext cx="7092950" cy="512762"/>
          </a:xfrm>
          <a:prstGeom prst="rect">
            <a:avLst/>
          </a:prstGeom>
          <a:noFill/>
          <a:ln>
            <a:noFill/>
          </a:ln>
        </p:spPr>
      </p:pic>
      <p:sp>
        <p:nvSpPr>
          <p:cNvPr id="405" name="Google Shape;405;p35"/>
          <p:cNvSpPr txBox="1"/>
          <p:nvPr>
            <p:ph type="title"/>
          </p:nvPr>
        </p:nvSpPr>
        <p:spPr>
          <a:xfrm>
            <a:off x="914400" y="27781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Times New Roman"/>
              <a:buNone/>
            </a:pPr>
            <a:r>
              <a:rPr b="0" i="0" lang="en-US" sz="4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 Overloading (continued)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36"/>
          <p:cNvSpPr txBox="1"/>
          <p:nvPr/>
        </p:nvSpPr>
        <p:spPr>
          <a:xfrm>
            <a:off x="914400" y="6477000"/>
            <a:ext cx="5410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C++ Programming: From Problem Analysis to Program Design, Fourth Edition</a:t>
            </a:r>
            <a:endParaRPr/>
          </a:p>
        </p:txBody>
      </p:sp>
      <p:sp>
        <p:nvSpPr>
          <p:cNvPr id="411" name="Google Shape;411;p36"/>
          <p:cNvSpPr txBox="1"/>
          <p:nvPr/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12" name="Google Shape;412;p36"/>
          <p:cNvSpPr txBox="1"/>
          <p:nvPr>
            <p:ph type="title"/>
          </p:nvPr>
        </p:nvSpPr>
        <p:spPr>
          <a:xfrm>
            <a:off x="914400" y="27781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Times New Roman"/>
              <a:buNone/>
            </a:pPr>
            <a:r>
              <a:rPr b="0" i="0" lang="en-US" sz="4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 Overloading (continued)</a:t>
            </a:r>
            <a:endParaRPr/>
          </a:p>
        </p:txBody>
      </p:sp>
      <p:sp>
        <p:nvSpPr>
          <p:cNvPr id="413" name="Google Shape;413;p36"/>
          <p:cNvSpPr txBox="1"/>
          <p:nvPr>
            <p:ph idx="1" type="body"/>
          </p:nvPr>
        </p:nvSpPr>
        <p:spPr>
          <a:xfrm>
            <a:off x="914400" y="1828800"/>
            <a:ext cx="7772400" cy="4302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Function overloading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creating several functions with the same name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signature of a function consists of the function name and its formal parameter list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Two functions have different signatures if they have either different names or different formal parameter lists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Note that the signature of a function does not include the return type of the function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37"/>
          <p:cNvSpPr txBox="1"/>
          <p:nvPr/>
        </p:nvSpPr>
        <p:spPr>
          <a:xfrm>
            <a:off x="914400" y="6477000"/>
            <a:ext cx="5410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C++ Programming: From Problem Analysis to Program Design, Fourth Edition</a:t>
            </a:r>
            <a:endParaRPr/>
          </a:p>
        </p:txBody>
      </p:sp>
      <p:sp>
        <p:nvSpPr>
          <p:cNvPr id="419" name="Google Shape;419;p37"/>
          <p:cNvSpPr txBox="1"/>
          <p:nvPr/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20" name="Google Shape;420;p37"/>
          <p:cNvSpPr txBox="1"/>
          <p:nvPr>
            <p:ph type="title"/>
          </p:nvPr>
        </p:nvSpPr>
        <p:spPr>
          <a:xfrm>
            <a:off x="914400" y="27781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Times New Roman"/>
              <a:buNone/>
            </a:pPr>
            <a:r>
              <a:rPr b="0" i="0" lang="en-US" sz="4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 Overloading (continued)</a:t>
            </a:r>
            <a:endParaRPr/>
          </a:p>
        </p:txBody>
      </p:sp>
      <p:sp>
        <p:nvSpPr>
          <p:cNvPr id="421" name="Google Shape;421;p37"/>
          <p:cNvSpPr txBox="1"/>
          <p:nvPr>
            <p:ph idx="1" type="body"/>
          </p:nvPr>
        </p:nvSpPr>
        <p:spPr>
          <a:xfrm>
            <a:off x="914400" y="1828800"/>
            <a:ext cx="7772400" cy="4302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Correct function overloading:</a:t>
            </a:r>
            <a:endParaRPr/>
          </a:p>
          <a:p>
            <a:pPr indent="-1651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51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51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Syntax error:</a:t>
            </a:r>
            <a:endParaRPr/>
          </a:p>
        </p:txBody>
      </p:sp>
      <p:pic>
        <p:nvPicPr>
          <p:cNvPr id="422" name="Google Shape;422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71600" y="2435225"/>
            <a:ext cx="5878512" cy="1069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3" name="Google Shape;423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71600" y="4572000"/>
            <a:ext cx="4662487" cy="58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38"/>
          <p:cNvSpPr txBox="1"/>
          <p:nvPr/>
        </p:nvSpPr>
        <p:spPr>
          <a:xfrm>
            <a:off x="914400" y="6477000"/>
            <a:ext cx="5410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C++ Programming: From Problem Analysis to Program Design, Fourth Edition</a:t>
            </a:r>
            <a:endParaRPr/>
          </a:p>
        </p:txBody>
      </p:sp>
      <p:sp>
        <p:nvSpPr>
          <p:cNvPr id="429" name="Google Shape;429;p38"/>
          <p:cNvSpPr txBox="1"/>
          <p:nvPr/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30" name="Google Shape;430;p38"/>
          <p:cNvSpPr txBox="1"/>
          <p:nvPr>
            <p:ph type="title"/>
          </p:nvPr>
        </p:nvSpPr>
        <p:spPr>
          <a:xfrm>
            <a:off x="914400" y="27781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Times New Roman"/>
              <a:buNone/>
            </a:pPr>
            <a:r>
              <a:rPr b="0" i="0" lang="en-US" sz="4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Functions with Default Parameters</a:t>
            </a:r>
            <a:endParaRPr/>
          </a:p>
        </p:txBody>
      </p:sp>
      <p:sp>
        <p:nvSpPr>
          <p:cNvPr id="431" name="Google Shape;431;p38"/>
          <p:cNvSpPr txBox="1"/>
          <p:nvPr>
            <p:ph idx="1" type="body"/>
          </p:nvPr>
        </p:nvSpPr>
        <p:spPr>
          <a:xfrm>
            <a:off x="914400" y="1828800"/>
            <a:ext cx="7772400" cy="4302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a function call, the number of actual and formal parameters must be the same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Char char="−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C++ relaxes this condition for functions with default parameters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 specify the value of a default parameter when the function name appears for the first time (e.g., in the prototype)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you do not specify the value of a default parameter, the default value is used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39"/>
          <p:cNvSpPr txBox="1"/>
          <p:nvPr/>
        </p:nvSpPr>
        <p:spPr>
          <a:xfrm>
            <a:off x="914400" y="6477000"/>
            <a:ext cx="5410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C++ Programming: From Problem Analysis to Program Design, Fourth Edition</a:t>
            </a:r>
            <a:endParaRPr/>
          </a:p>
        </p:txBody>
      </p:sp>
      <p:sp>
        <p:nvSpPr>
          <p:cNvPr id="437" name="Google Shape;437;p39"/>
          <p:cNvSpPr txBox="1"/>
          <p:nvPr/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38" name="Google Shape;438;p39"/>
          <p:cNvSpPr txBox="1"/>
          <p:nvPr>
            <p:ph type="title"/>
          </p:nvPr>
        </p:nvSpPr>
        <p:spPr>
          <a:xfrm>
            <a:off x="914400" y="27781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Times New Roman"/>
              <a:buNone/>
            </a:pPr>
            <a:r>
              <a:rPr b="0" i="0" lang="en-US" sz="4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Functions with Default Parameters (continued)</a:t>
            </a:r>
            <a:endParaRPr/>
          </a:p>
        </p:txBody>
      </p:sp>
      <p:sp>
        <p:nvSpPr>
          <p:cNvPr id="439" name="Google Shape;439;p39"/>
          <p:cNvSpPr txBox="1"/>
          <p:nvPr>
            <p:ph idx="1" type="body"/>
          </p:nvPr>
        </p:nvSpPr>
        <p:spPr>
          <a:xfrm>
            <a:off x="914400" y="1828800"/>
            <a:ext cx="7772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 default parameters must be the rightmost parameters of the function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a function call where the function has more than one default parameter and a value to a default parameter is not specified: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Char char="−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 must omit all of the arguments to its right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Default values can be constants, global variables, or function calls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Char char="−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However, you cannot assign a constant value as a default value to a reference parameter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4"/>
          <p:cNvSpPr txBox="1"/>
          <p:nvPr/>
        </p:nvSpPr>
        <p:spPr>
          <a:xfrm>
            <a:off x="914400" y="6477000"/>
            <a:ext cx="5410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C++ Programming: From Problem Analysis to Program Design, Fourth Edition</a:t>
            </a:r>
            <a:endParaRPr/>
          </a:p>
        </p:txBody>
      </p:sp>
      <p:sp>
        <p:nvSpPr>
          <p:cNvPr id="132" name="Google Shape;132;p4"/>
          <p:cNvSpPr txBox="1"/>
          <p:nvPr/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33" name="Google Shape;133;p4"/>
          <p:cNvSpPr txBox="1"/>
          <p:nvPr>
            <p:ph type="title"/>
          </p:nvPr>
        </p:nvSpPr>
        <p:spPr>
          <a:xfrm>
            <a:off x="914400" y="27781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Times New Roman"/>
              <a:buNone/>
            </a:pPr>
            <a:r>
              <a:rPr b="0" i="0" lang="en-US" sz="4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Void Functions</a:t>
            </a:r>
            <a:endParaRPr/>
          </a:p>
        </p:txBody>
      </p:sp>
      <p:sp>
        <p:nvSpPr>
          <p:cNvPr id="134" name="Google Shape;134;p4"/>
          <p:cNvSpPr txBox="1"/>
          <p:nvPr>
            <p:ph idx="1" type="body"/>
          </p:nvPr>
        </p:nvSpPr>
        <p:spPr>
          <a:xfrm>
            <a:off x="914400" y="1828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Void functions and value-returning functions have similar structures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Char char="−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Both have a heading part and a statement part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User-defined void functions can be placed either before or after the function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user-defined void functions are placed after the function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Char char="−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function prototype must be placed before the function </a:t>
            </a:r>
            <a:r>
              <a:rPr b="0" i="0" lang="en-US" sz="2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endParaRPr b="0" i="0" sz="2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0" marL="342900" rtl="0" algn="l">
              <a:spcBef>
                <a:spcPts val="520"/>
              </a:spcBef>
              <a:spcAft>
                <a:spcPts val="0"/>
              </a:spcAft>
              <a:buSzPts val="2600"/>
              <a:buFont typeface="Arial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40"/>
          <p:cNvSpPr txBox="1"/>
          <p:nvPr/>
        </p:nvSpPr>
        <p:spPr>
          <a:xfrm>
            <a:off x="914400" y="6477000"/>
            <a:ext cx="5410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C++ Programming: From Problem Analysis to Program Design, Fourth Edition</a:t>
            </a:r>
            <a:endParaRPr/>
          </a:p>
        </p:txBody>
      </p:sp>
      <p:sp>
        <p:nvSpPr>
          <p:cNvPr id="445" name="Google Shape;445;p40"/>
          <p:cNvSpPr txBox="1"/>
          <p:nvPr/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46" name="Google Shape;446;p40"/>
          <p:cNvSpPr txBox="1"/>
          <p:nvPr>
            <p:ph type="title"/>
          </p:nvPr>
        </p:nvSpPr>
        <p:spPr>
          <a:xfrm>
            <a:off x="914400" y="27781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Times New Roman"/>
              <a:buNone/>
            </a:pPr>
            <a:r>
              <a:rPr b="0" i="0" lang="en-US" sz="4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Functions with Default Parameters (continued)</a:t>
            </a:r>
            <a:endParaRPr/>
          </a:p>
        </p:txBody>
      </p:sp>
      <p:sp>
        <p:nvSpPr>
          <p:cNvPr id="447" name="Google Shape;447;p40"/>
          <p:cNvSpPr txBox="1"/>
          <p:nvPr>
            <p:ph idx="1" type="body"/>
          </p:nvPr>
        </p:nvSpPr>
        <p:spPr>
          <a:xfrm>
            <a:off x="914400" y="1828800"/>
            <a:ext cx="7772400" cy="4302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Consider the following prototype:</a:t>
            </a:r>
            <a:endParaRPr/>
          </a:p>
          <a:p>
            <a:pPr indent="-1651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Assume: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Char char="−"/>
            </a:pPr>
            <a:r>
              <a:rPr b="0" i="0" lang="en-US" sz="2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en-US" sz="2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are </a:t>
            </a:r>
            <a:r>
              <a:rPr b="0" i="0" lang="en-US" sz="26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en-US" sz="2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ch</a:t>
            </a: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</a:t>
            </a:r>
            <a:r>
              <a:rPr b="0" i="0" lang="en-US" sz="26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en-US" sz="2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</a:t>
            </a:r>
            <a:r>
              <a:rPr b="0" i="0" lang="en-US" sz="26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Examples of legal calls:</a:t>
            </a:r>
            <a:endParaRPr/>
          </a:p>
          <a:p>
            <a:pPr indent="-165100" lvl="0" marL="342900" rtl="0" algn="l">
              <a:lnSpc>
                <a:spcPct val="7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51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Examples of illegal calls:</a:t>
            </a:r>
            <a:endParaRPr/>
          </a:p>
        </p:txBody>
      </p:sp>
      <p:pic>
        <p:nvPicPr>
          <p:cNvPr id="448" name="Google Shape;448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85887" y="2425700"/>
            <a:ext cx="7486650" cy="474662"/>
          </a:xfrm>
          <a:prstGeom prst="rect">
            <a:avLst/>
          </a:prstGeom>
          <a:noFill/>
          <a:ln>
            <a:noFill/>
          </a:ln>
        </p:spPr>
      </p:pic>
      <p:pic>
        <p:nvPicPr>
          <p:cNvPr id="449" name="Google Shape;449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28737" y="4368800"/>
            <a:ext cx="4149725" cy="93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0" name="Google Shape;450;p4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320800" y="5786437"/>
            <a:ext cx="4899025" cy="6397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41"/>
          <p:cNvSpPr txBox="1"/>
          <p:nvPr/>
        </p:nvSpPr>
        <p:spPr>
          <a:xfrm>
            <a:off x="914400" y="6477000"/>
            <a:ext cx="5410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C++ Programming: From Problem Analysis to Program Design, Fourth Edition</a:t>
            </a:r>
            <a:endParaRPr/>
          </a:p>
        </p:txBody>
      </p:sp>
      <p:sp>
        <p:nvSpPr>
          <p:cNvPr id="456" name="Google Shape;456;p41"/>
          <p:cNvSpPr txBox="1"/>
          <p:nvPr/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57" name="Google Shape;457;p41"/>
          <p:cNvSpPr txBox="1"/>
          <p:nvPr>
            <p:ph type="title"/>
          </p:nvPr>
        </p:nvSpPr>
        <p:spPr>
          <a:xfrm>
            <a:off x="914400" y="27781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Times New Roman"/>
              <a:buNone/>
            </a:pPr>
            <a:r>
              <a:rPr b="0" i="0" lang="en-US" sz="4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Functions with Default Parameters (continued)</a:t>
            </a:r>
            <a:endParaRPr/>
          </a:p>
        </p:txBody>
      </p:sp>
      <p:sp>
        <p:nvSpPr>
          <p:cNvPr id="458" name="Google Shape;458;p41"/>
          <p:cNvSpPr txBox="1"/>
          <p:nvPr>
            <p:ph idx="1" type="body"/>
          </p:nvPr>
        </p:nvSpPr>
        <p:spPr>
          <a:xfrm>
            <a:off x="914400" y="1828800"/>
            <a:ext cx="7772400" cy="4302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Examples of illegal function prototypes with default parameters:</a:t>
            </a:r>
            <a:endParaRPr/>
          </a:p>
        </p:txBody>
      </p:sp>
      <p:pic>
        <p:nvPicPr>
          <p:cNvPr id="459" name="Google Shape;459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33487" y="3049587"/>
            <a:ext cx="7834312" cy="10683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42"/>
          <p:cNvSpPr txBox="1"/>
          <p:nvPr/>
        </p:nvSpPr>
        <p:spPr>
          <a:xfrm>
            <a:off x="914400" y="6477000"/>
            <a:ext cx="5410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C++ Programming: From Problem Analysis to Program Design, Fourth Edition</a:t>
            </a:r>
            <a:endParaRPr/>
          </a:p>
        </p:txBody>
      </p:sp>
      <p:sp>
        <p:nvSpPr>
          <p:cNvPr id="465" name="Google Shape;465;p42"/>
          <p:cNvSpPr txBox="1"/>
          <p:nvPr/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66" name="Google Shape;466;p42"/>
          <p:cNvSpPr txBox="1"/>
          <p:nvPr>
            <p:ph type="title"/>
          </p:nvPr>
        </p:nvSpPr>
        <p:spPr>
          <a:xfrm>
            <a:off x="914400" y="27781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Times New Roman"/>
              <a:buNone/>
            </a:pPr>
            <a:r>
              <a:rPr b="0" i="0" lang="en-US" sz="4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Programming Example: Classify Numbers</a:t>
            </a:r>
            <a:endParaRPr/>
          </a:p>
        </p:txBody>
      </p:sp>
      <p:sp>
        <p:nvSpPr>
          <p:cNvPr id="467" name="Google Shape;467;p42"/>
          <p:cNvSpPr txBox="1"/>
          <p:nvPr>
            <p:ph idx="1" type="body"/>
          </p:nvPr>
        </p:nvSpPr>
        <p:spPr>
          <a:xfrm>
            <a:off x="914400" y="1828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this example, we use functions to rewrite the program that determines the number of odds and evens from a given list of integers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Main algorithm remains the same: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Char char="−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Initialize variables, zeros, odds, evens to 0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Char char="−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Read a number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Char char="−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number is even, increment the even count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66"/>
              </a:buClr>
              <a:buSzPts val="2500"/>
              <a:buFont typeface="Arial"/>
              <a:buChar char="•"/>
            </a:pPr>
            <a:r>
              <a:rPr b="0" i="0" lang="en-US" sz="2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number is also zero, increment the zero count; else increment the odd count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Char char="−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Repeat Steps 2-3 for each number in the list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43"/>
          <p:cNvSpPr txBox="1"/>
          <p:nvPr/>
        </p:nvSpPr>
        <p:spPr>
          <a:xfrm>
            <a:off x="914400" y="6477000"/>
            <a:ext cx="5410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C++ Programming: From Problem Analysis to Program Design, Fourth Edition</a:t>
            </a:r>
            <a:endParaRPr/>
          </a:p>
        </p:txBody>
      </p:sp>
      <p:sp>
        <p:nvSpPr>
          <p:cNvPr id="473" name="Google Shape;473;p43"/>
          <p:cNvSpPr txBox="1"/>
          <p:nvPr/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74" name="Google Shape;474;p43"/>
          <p:cNvSpPr txBox="1"/>
          <p:nvPr>
            <p:ph type="title"/>
          </p:nvPr>
        </p:nvSpPr>
        <p:spPr>
          <a:xfrm>
            <a:off x="914400" y="27781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Times New Roman"/>
              <a:buNone/>
            </a:pPr>
            <a:r>
              <a:rPr b="0" i="0" lang="en-US" sz="4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Programming Example: Classify Numbers (continued)</a:t>
            </a:r>
            <a:endParaRPr/>
          </a:p>
        </p:txBody>
      </p:sp>
      <p:sp>
        <p:nvSpPr>
          <p:cNvPr id="475" name="Google Shape;475;p43"/>
          <p:cNvSpPr txBox="1"/>
          <p:nvPr>
            <p:ph idx="1" type="body"/>
          </p:nvPr>
        </p:nvSpPr>
        <p:spPr>
          <a:xfrm>
            <a:off x="914400" y="1828800"/>
            <a:ext cx="7772400" cy="4302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program functions include: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4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Char char="−"/>
            </a:pPr>
            <a:r>
              <a:rPr b="0" i="0" lang="en-US" sz="2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initialize</a:t>
            </a: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initialize the variables, such as zeros, odds, and evens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4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Char char="−"/>
            </a:pPr>
            <a:r>
              <a:rPr b="0" i="0" lang="en-US" sz="2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getNumber</a:t>
            </a: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get the number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4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Char char="−"/>
            </a:pPr>
            <a:r>
              <a:rPr b="0" i="0" lang="en-US" sz="2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classifyNumber</a:t>
            </a: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determine if number is odd or even (and whether it is also zero); this function also increments the appropriate count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4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Char char="−"/>
            </a:pPr>
            <a:r>
              <a:rPr b="0" i="0" lang="en-US" sz="2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printResults</a:t>
            </a: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print the results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0" name="Google Shape;480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66850" y="100012"/>
            <a:ext cx="6183312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1" name="Google Shape;481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62087" y="1308100"/>
            <a:ext cx="2474912" cy="792162"/>
          </a:xfrm>
          <a:prstGeom prst="rect">
            <a:avLst/>
          </a:prstGeom>
          <a:noFill/>
          <a:ln>
            <a:noFill/>
          </a:ln>
        </p:spPr>
      </p:pic>
      <p:pic>
        <p:nvPicPr>
          <p:cNvPr id="482" name="Google Shape;482;p4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473200" y="2184400"/>
            <a:ext cx="5765800" cy="2808287"/>
          </a:xfrm>
          <a:prstGeom prst="rect">
            <a:avLst/>
          </a:prstGeom>
          <a:noFill/>
          <a:ln>
            <a:noFill/>
          </a:ln>
        </p:spPr>
      </p:pic>
      <p:pic>
        <p:nvPicPr>
          <p:cNvPr id="483" name="Google Shape;483;p4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471612" y="5091112"/>
            <a:ext cx="6110287" cy="17287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45"/>
          <p:cNvSpPr txBox="1"/>
          <p:nvPr/>
        </p:nvSpPr>
        <p:spPr>
          <a:xfrm>
            <a:off x="914400" y="6477000"/>
            <a:ext cx="5410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C++ Programming: From Problem Analysis to Program Design, Fourth Edition</a:t>
            </a:r>
            <a:endParaRPr/>
          </a:p>
        </p:txBody>
      </p:sp>
      <p:sp>
        <p:nvSpPr>
          <p:cNvPr id="489" name="Google Shape;489;p45"/>
          <p:cNvSpPr txBox="1"/>
          <p:nvPr/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90" name="Google Shape;490;p45"/>
          <p:cNvSpPr txBox="1"/>
          <p:nvPr>
            <p:ph type="title"/>
          </p:nvPr>
        </p:nvSpPr>
        <p:spPr>
          <a:xfrm>
            <a:off x="914400" y="27781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Times New Roman"/>
              <a:buNone/>
            </a:pPr>
            <a:r>
              <a:rPr b="0" i="0" lang="en-US" sz="4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Programming Example: Main Algorithm</a:t>
            </a:r>
            <a:endParaRPr/>
          </a:p>
        </p:txBody>
      </p:sp>
      <p:sp>
        <p:nvSpPr>
          <p:cNvPr id="491" name="Google Shape;491;p45"/>
          <p:cNvSpPr txBox="1"/>
          <p:nvPr>
            <p:ph idx="1" type="body"/>
          </p:nvPr>
        </p:nvSpPr>
        <p:spPr>
          <a:xfrm>
            <a:off x="914400" y="1828800"/>
            <a:ext cx="7772400" cy="4302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Call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initialize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 initialize variables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Prompt the user to enter 20 numbers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each number in the list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Char char="−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Call </a:t>
            </a:r>
            <a:r>
              <a:rPr b="0" i="0" lang="en-US" sz="2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getNumber</a:t>
            </a: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 read a number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Char char="−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Output the number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Char char="−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Call </a:t>
            </a:r>
            <a:r>
              <a:rPr b="0" i="0" lang="en-US" sz="2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classifyNumber</a:t>
            </a: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 classify the number and increment the appropriate count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Call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printResults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 print the final results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6" name="Google Shape;496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36675" y="700087"/>
            <a:ext cx="6470650" cy="54625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1dc56d8928a_0_0"/>
          <p:cNvSpPr txBox="1"/>
          <p:nvPr/>
        </p:nvSpPr>
        <p:spPr>
          <a:xfrm>
            <a:off x="914400" y="6477000"/>
            <a:ext cx="5410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C++ Programming: From Problem Analysis to Program Design, Fourth Edition</a:t>
            </a:r>
            <a:endParaRPr/>
          </a:p>
        </p:txBody>
      </p:sp>
      <p:sp>
        <p:nvSpPr>
          <p:cNvPr id="502" name="Google Shape;502;g1dc56d8928a_0_0"/>
          <p:cNvSpPr txBox="1"/>
          <p:nvPr/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03" name="Google Shape;503;g1dc56d8928a_0_0"/>
          <p:cNvSpPr txBox="1"/>
          <p:nvPr>
            <p:ph type="title"/>
          </p:nvPr>
        </p:nvSpPr>
        <p:spPr>
          <a:xfrm>
            <a:off x="914400" y="27781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Courier New"/>
              <a:buNone/>
            </a:pPr>
            <a:r>
              <a:rPr b="0" i="0" lang="en-US" sz="4200" u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0" i="0" lang="en-US" sz="4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Type</a:t>
            </a:r>
            <a:endParaRPr/>
          </a:p>
        </p:txBody>
      </p:sp>
      <p:sp>
        <p:nvSpPr>
          <p:cNvPr id="504" name="Google Shape;504;g1dc56d8928a_0_0"/>
          <p:cNvSpPr txBox="1"/>
          <p:nvPr>
            <p:ph idx="1" type="body"/>
          </p:nvPr>
        </p:nvSpPr>
        <p:spPr>
          <a:xfrm>
            <a:off x="914400" y="1676400"/>
            <a:ext cx="7772400" cy="44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use the data type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the program must include the header file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statement: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string name = "William Jacob";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declares name to be a string variable and also initializes name to </a:t>
            </a: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"William Jacob"</a:t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Char char="−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first character, </a:t>
            </a:r>
            <a:r>
              <a:rPr b="0" i="0" lang="en-US" sz="2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'W'</a:t>
            </a: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is in position 0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Char char="−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second character, </a:t>
            </a:r>
            <a:r>
              <a:rPr b="0" i="0" lang="en-US" sz="2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'i'</a:t>
            </a: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is in position 1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Char char="−"/>
            </a:pPr>
            <a:r>
              <a:rPr b="0" i="0" lang="en-US" sz="2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capable of storing any size string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1dc56d8928a_0_7"/>
          <p:cNvSpPr txBox="1"/>
          <p:nvPr/>
        </p:nvSpPr>
        <p:spPr>
          <a:xfrm>
            <a:off x="914400" y="6477000"/>
            <a:ext cx="5410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C++ Programming: From Problem Analysis to Program Design, Fourth Edition</a:t>
            </a:r>
            <a:endParaRPr/>
          </a:p>
        </p:txBody>
      </p:sp>
      <p:sp>
        <p:nvSpPr>
          <p:cNvPr id="510" name="Google Shape;510;g1dc56d8928a_0_7"/>
          <p:cNvSpPr txBox="1"/>
          <p:nvPr/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11" name="Google Shape;511;g1dc56d8928a_0_7"/>
          <p:cNvSpPr txBox="1"/>
          <p:nvPr>
            <p:ph type="title"/>
          </p:nvPr>
        </p:nvSpPr>
        <p:spPr>
          <a:xfrm>
            <a:off x="914400" y="27781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Courier New"/>
              <a:buNone/>
            </a:pPr>
            <a:r>
              <a:rPr b="0" i="0" lang="en-US" sz="4200" u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0" i="0" lang="en-US" sz="4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Type (continued)</a:t>
            </a:r>
            <a:endParaRPr/>
          </a:p>
        </p:txBody>
      </p:sp>
      <p:sp>
        <p:nvSpPr>
          <p:cNvPr id="512" name="Google Shape;512;g1dc56d8928a_0_7"/>
          <p:cNvSpPr txBox="1"/>
          <p:nvPr>
            <p:ph idx="1" type="body"/>
          </p:nvPr>
        </p:nvSpPr>
        <p:spPr>
          <a:xfrm>
            <a:off x="914400" y="17526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Binary operator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the array subscript operator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[]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have been defined for the data type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Char char="−"/>
            </a:pPr>
            <a:r>
              <a:rPr b="0" i="0" lang="en-US" sz="2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performs the string concatenation operation</a:t>
            </a:r>
            <a:endParaRPr b="0" i="0" sz="26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Example: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str1 = "Sunny";</a:t>
            </a:r>
            <a:endParaRPr b="0" i="0" sz="24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  </a:t>
            </a: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str2 =  str1 + " Day";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stores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"Sunny Day"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into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str2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1dc56d8928a_0_14"/>
          <p:cNvSpPr txBox="1"/>
          <p:nvPr/>
        </p:nvSpPr>
        <p:spPr>
          <a:xfrm>
            <a:off x="914400" y="6477000"/>
            <a:ext cx="5410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C++ Programming: From Problem Analysis to Program Design, Fourth Edition</a:t>
            </a:r>
            <a:endParaRPr/>
          </a:p>
        </p:txBody>
      </p:sp>
      <p:sp>
        <p:nvSpPr>
          <p:cNvPr id="518" name="Google Shape;518;g1dc56d8928a_0_14"/>
          <p:cNvSpPr txBox="1"/>
          <p:nvPr/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19" name="Google Shape;519;g1dc56d8928a_0_14"/>
          <p:cNvSpPr txBox="1"/>
          <p:nvPr>
            <p:ph type="title"/>
          </p:nvPr>
        </p:nvSpPr>
        <p:spPr>
          <a:xfrm>
            <a:off x="914400" y="27781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Times New Roman"/>
              <a:buNone/>
            </a:pPr>
            <a:r>
              <a:rPr b="0" i="0" lang="en-US" sz="4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Additional </a:t>
            </a:r>
            <a:r>
              <a:rPr b="0" i="0" lang="en-US" sz="4200" u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0" i="0" lang="en-US" sz="4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Operations</a:t>
            </a:r>
            <a:endParaRPr/>
          </a:p>
        </p:txBody>
      </p:sp>
      <p:sp>
        <p:nvSpPr>
          <p:cNvPr id="520" name="Google Shape;520;g1dc56d8928a_0_14"/>
          <p:cNvSpPr txBox="1"/>
          <p:nvPr>
            <p:ph idx="1" type="body"/>
          </p:nvPr>
        </p:nvSpPr>
        <p:spPr>
          <a:xfrm>
            <a:off x="914400" y="1828800"/>
            <a:ext cx="7772400" cy="43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Courier New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Courier New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size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Courier New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find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Courier New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substr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Courier New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swap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5"/>
          <p:cNvSpPr txBox="1"/>
          <p:nvPr/>
        </p:nvSpPr>
        <p:spPr>
          <a:xfrm>
            <a:off x="914400" y="6477000"/>
            <a:ext cx="5410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C++ Programming: From Problem Analysis to Program Design, Fourth Edition</a:t>
            </a:r>
            <a:endParaRPr/>
          </a:p>
        </p:txBody>
      </p:sp>
      <p:sp>
        <p:nvSpPr>
          <p:cNvPr id="140" name="Google Shape;140;p5"/>
          <p:cNvSpPr txBox="1"/>
          <p:nvPr/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41" name="Google Shape;141;p5"/>
          <p:cNvSpPr txBox="1"/>
          <p:nvPr>
            <p:ph type="title"/>
          </p:nvPr>
        </p:nvSpPr>
        <p:spPr>
          <a:xfrm>
            <a:off x="914400" y="27781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Times New Roman"/>
              <a:buNone/>
            </a:pPr>
            <a:r>
              <a:rPr b="0" i="0" lang="en-US" sz="4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Void Functions (continued)</a:t>
            </a:r>
            <a:endParaRPr/>
          </a:p>
        </p:txBody>
      </p:sp>
      <p:sp>
        <p:nvSpPr>
          <p:cNvPr id="142" name="Google Shape;142;p5"/>
          <p:cNvSpPr txBox="1"/>
          <p:nvPr>
            <p:ph idx="1" type="body"/>
          </p:nvPr>
        </p:nvSpPr>
        <p:spPr>
          <a:xfrm>
            <a:off x="914400" y="1828800"/>
            <a:ext cx="7772400" cy="4302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void function does not have a return type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Char char="−"/>
            </a:pPr>
            <a:r>
              <a:rPr b="0" i="0" lang="en-US" sz="26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statement without any value is typically used to exit the function early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Formal parameters are optional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call to a void function is a stand-alone statement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1dc56d8928a_0_21"/>
          <p:cNvSpPr txBox="1"/>
          <p:nvPr/>
        </p:nvSpPr>
        <p:spPr>
          <a:xfrm>
            <a:off x="914400" y="6477000"/>
            <a:ext cx="5410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C++ Programming: From Problem Analysis to Program Design, Fourth Edition</a:t>
            </a:r>
            <a:endParaRPr/>
          </a:p>
        </p:txBody>
      </p:sp>
      <p:sp>
        <p:nvSpPr>
          <p:cNvPr id="526" name="Google Shape;526;g1dc56d8928a_0_21"/>
          <p:cNvSpPr txBox="1"/>
          <p:nvPr/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27" name="Google Shape;527;g1dc56d8928a_0_21"/>
          <p:cNvSpPr txBox="1"/>
          <p:nvPr>
            <p:ph type="title"/>
          </p:nvPr>
        </p:nvSpPr>
        <p:spPr>
          <a:xfrm>
            <a:off x="914400" y="27781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Courier New"/>
              <a:buNone/>
            </a:pPr>
            <a:r>
              <a:rPr b="0" i="0" lang="en-US" sz="4200" u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b="0" i="0" lang="en-US" sz="4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Function</a:t>
            </a:r>
            <a:endParaRPr/>
          </a:p>
        </p:txBody>
      </p:sp>
      <p:sp>
        <p:nvSpPr>
          <p:cNvPr id="528" name="Google Shape;528;g1dc56d8928a_0_21"/>
          <p:cNvSpPr txBox="1"/>
          <p:nvPr>
            <p:ph idx="1" type="body"/>
          </p:nvPr>
        </p:nvSpPr>
        <p:spPr>
          <a:xfrm>
            <a:off x="914400" y="1752600"/>
            <a:ext cx="79248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Returns the number of characters currently in the string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Syntax:</a:t>
            </a:r>
            <a:endParaRPr/>
          </a:p>
          <a:p>
            <a:pPr indent="-342900" lvl="0" marL="342900" rtl="0" algn="l">
              <a:lnSpc>
                <a:spcPct val="140000"/>
              </a:lnSpc>
              <a:spcBef>
                <a:spcPts val="56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endParaRPr b="0" i="0" sz="24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where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strVar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variable of the type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Courier New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returns an unsigned integer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value returned can be stored in an integer variable</a:t>
            </a:r>
            <a:endParaRPr/>
          </a:p>
        </p:txBody>
      </p:sp>
      <p:pic>
        <p:nvPicPr>
          <p:cNvPr id="529" name="Google Shape;529;g1dc56d8928a_0_21"/>
          <p:cNvPicPr preferRelativeResize="0"/>
          <p:nvPr/>
        </p:nvPicPr>
        <p:blipFill rotWithShape="1">
          <a:blip r:embed="rId3">
            <a:alphaModFix/>
          </a:blip>
          <a:srcRect b="2037" l="0" r="872" t="0"/>
          <a:stretch/>
        </p:blipFill>
        <p:spPr>
          <a:xfrm>
            <a:off x="1473200" y="3276600"/>
            <a:ext cx="2717801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4" name="Google Shape;534;g1dc56d8928a_0_29"/>
          <p:cNvGrpSpPr/>
          <p:nvPr/>
        </p:nvGrpSpPr>
        <p:grpSpPr>
          <a:xfrm>
            <a:off x="431800" y="330200"/>
            <a:ext cx="8406571" cy="6386036"/>
            <a:chOff x="272" y="208"/>
            <a:chExt cx="5295" cy="4023"/>
          </a:xfrm>
        </p:grpSpPr>
        <p:pic>
          <p:nvPicPr>
            <p:cNvPr id="535" name="Google Shape;535;g1dc56d8928a_0_2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72" y="208"/>
              <a:ext cx="1657" cy="51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36" name="Google Shape;536;g1dc56d8928a_0_2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72" y="861"/>
              <a:ext cx="2679" cy="59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37" name="Google Shape;537;g1dc56d8928a_0_2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72" y="1610"/>
              <a:ext cx="5295" cy="104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38" name="Google Shape;538;g1dc56d8928a_0_29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272" y="2752"/>
              <a:ext cx="5262" cy="1479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1dc56d8928a_0_37"/>
          <p:cNvSpPr txBox="1"/>
          <p:nvPr/>
        </p:nvSpPr>
        <p:spPr>
          <a:xfrm>
            <a:off x="914400" y="6477000"/>
            <a:ext cx="5410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C++ Programming: From Problem Analysis to Program Design, Fourth Edition</a:t>
            </a:r>
            <a:endParaRPr/>
          </a:p>
        </p:txBody>
      </p:sp>
      <p:sp>
        <p:nvSpPr>
          <p:cNvPr id="544" name="Google Shape;544;g1dc56d8928a_0_37"/>
          <p:cNvSpPr txBox="1"/>
          <p:nvPr/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45" name="Google Shape;545;g1dc56d8928a_0_37"/>
          <p:cNvSpPr txBox="1"/>
          <p:nvPr>
            <p:ph type="title"/>
          </p:nvPr>
        </p:nvSpPr>
        <p:spPr>
          <a:xfrm>
            <a:off x="914400" y="27781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Courier New"/>
              <a:buNone/>
            </a:pPr>
            <a:r>
              <a:rPr b="0" i="0" lang="en-US" sz="4200" u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size</a:t>
            </a:r>
            <a:r>
              <a:rPr b="0" i="0" lang="en-US" sz="4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Function</a:t>
            </a:r>
            <a:endParaRPr/>
          </a:p>
        </p:txBody>
      </p:sp>
      <p:sp>
        <p:nvSpPr>
          <p:cNvPr id="546" name="Google Shape;546;g1dc56d8928a_0_37"/>
          <p:cNvSpPr txBox="1"/>
          <p:nvPr>
            <p:ph idx="1" type="body"/>
          </p:nvPr>
        </p:nvSpPr>
        <p:spPr>
          <a:xfrm>
            <a:off x="914400" y="1828800"/>
            <a:ext cx="7772400" cy="43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Courier New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size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the same as the function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Char char="−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Both functions return the same value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Syntax: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24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600"/>
              <a:buNone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where </a:t>
            </a:r>
            <a:r>
              <a:rPr b="0" i="0" lang="en-US" sz="2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strVar</a:t>
            </a: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variable of the type string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 in the case of the function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the function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size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has no arguments 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47" name="Google Shape;547;g1dc56d8928a_0_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71600" y="3416300"/>
            <a:ext cx="2413000" cy="6207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1dc56d8928a_0_45"/>
          <p:cNvSpPr txBox="1"/>
          <p:nvPr/>
        </p:nvSpPr>
        <p:spPr>
          <a:xfrm>
            <a:off x="914400" y="6477000"/>
            <a:ext cx="5410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C++ Programming: From Problem Analysis to Program Design, Fourth Edition</a:t>
            </a:r>
            <a:endParaRPr/>
          </a:p>
        </p:txBody>
      </p:sp>
      <p:sp>
        <p:nvSpPr>
          <p:cNvPr id="553" name="Google Shape;553;g1dc56d8928a_0_45"/>
          <p:cNvSpPr txBox="1"/>
          <p:nvPr/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54" name="Google Shape;554;g1dc56d8928a_0_45"/>
          <p:cNvSpPr txBox="1"/>
          <p:nvPr>
            <p:ph type="title"/>
          </p:nvPr>
        </p:nvSpPr>
        <p:spPr>
          <a:xfrm>
            <a:off x="914400" y="27781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Courier New"/>
              <a:buNone/>
            </a:pPr>
            <a:r>
              <a:rPr b="0" i="0" lang="en-US" sz="4200" u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find</a:t>
            </a:r>
            <a:r>
              <a:rPr b="0" i="0" lang="en-US" sz="4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Function</a:t>
            </a:r>
            <a:endParaRPr/>
          </a:p>
        </p:txBody>
      </p:sp>
      <p:sp>
        <p:nvSpPr>
          <p:cNvPr id="555" name="Google Shape;555;g1dc56d8928a_0_45"/>
          <p:cNvSpPr txBox="1"/>
          <p:nvPr>
            <p:ph idx="1" type="body"/>
          </p:nvPr>
        </p:nvSpPr>
        <p:spPr>
          <a:xfrm>
            <a:off x="914400" y="17526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Searches a string for the first occurrence of a particular substring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Returns an unsigned integer value of type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string::size_type</a:t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Char char="−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 </a:t>
            </a:r>
            <a:r>
              <a:rPr b="0" i="0" lang="en-US" sz="2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string::npos</a:t>
            </a: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if unsuccessful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Syntax:</a:t>
            </a:r>
            <a:endParaRPr/>
          </a:p>
          <a:p>
            <a:pPr indent="-342900" lvl="0" marL="342900" rtl="0" algn="l">
              <a:lnSpc>
                <a:spcPct val="3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/>
          </a:p>
          <a:p>
            <a:pPr indent="-285750" lvl="1" marL="742950" rtl="0" algn="l">
              <a:lnSpc>
                <a:spcPct val="170000"/>
              </a:lnSpc>
              <a:spcBef>
                <a:spcPts val="44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Char char="−"/>
            </a:pPr>
            <a:r>
              <a:rPr b="0" i="0" lang="en-US" sz="2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strExp</a:t>
            </a: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can be a string or a character</a:t>
            </a:r>
            <a:endParaRPr/>
          </a:p>
        </p:txBody>
      </p:sp>
      <p:pic>
        <p:nvPicPr>
          <p:cNvPr id="556" name="Google Shape;556;g1dc56d8928a_0_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5400" y="4762500"/>
            <a:ext cx="3336923" cy="64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7" name="Google Shape;557;g1dc56d8928a_0_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22800" y="4762500"/>
            <a:ext cx="4095751" cy="62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1dc56d8928a_0_54"/>
          <p:cNvSpPr txBox="1"/>
          <p:nvPr/>
        </p:nvSpPr>
        <p:spPr>
          <a:xfrm>
            <a:off x="914400" y="6477000"/>
            <a:ext cx="5410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C++ Programming: From Problem Analysis to Program Design, Fourth Edition</a:t>
            </a:r>
            <a:endParaRPr/>
          </a:p>
        </p:txBody>
      </p:sp>
      <p:sp>
        <p:nvSpPr>
          <p:cNvPr id="563" name="Google Shape;563;g1dc56d8928a_0_54"/>
          <p:cNvSpPr txBox="1"/>
          <p:nvPr/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pic>
        <p:nvPicPr>
          <p:cNvPr id="564" name="Google Shape;564;g1dc56d8928a_0_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0600" y="2000250"/>
            <a:ext cx="4881563" cy="135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5" name="Google Shape;565;g1dc56d8928a_0_5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90600" y="3524250"/>
            <a:ext cx="7751760" cy="2495550"/>
          </a:xfrm>
          <a:prstGeom prst="rect">
            <a:avLst/>
          </a:prstGeom>
          <a:noFill/>
          <a:ln>
            <a:noFill/>
          </a:ln>
        </p:spPr>
      </p:pic>
      <p:sp>
        <p:nvSpPr>
          <p:cNvPr id="566" name="Google Shape;566;g1dc56d8928a_0_54"/>
          <p:cNvSpPr txBox="1"/>
          <p:nvPr>
            <p:ph type="title"/>
          </p:nvPr>
        </p:nvSpPr>
        <p:spPr>
          <a:xfrm>
            <a:off x="914400" y="27781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Courier New"/>
              <a:buNone/>
            </a:pPr>
            <a:r>
              <a:rPr b="0" i="0" lang="en-US" sz="4200" u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find</a:t>
            </a:r>
            <a:r>
              <a:rPr b="0" i="0" lang="en-US" sz="4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Function (continued)</a:t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1dc56d8928a_0_62"/>
          <p:cNvSpPr txBox="1"/>
          <p:nvPr/>
        </p:nvSpPr>
        <p:spPr>
          <a:xfrm>
            <a:off x="914400" y="6477000"/>
            <a:ext cx="5410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C++ Programming: From Problem Analysis to Program Design, Fourth Edition</a:t>
            </a:r>
            <a:endParaRPr/>
          </a:p>
        </p:txBody>
      </p:sp>
      <p:sp>
        <p:nvSpPr>
          <p:cNvPr id="572" name="Google Shape;572;g1dc56d8928a_0_62"/>
          <p:cNvSpPr txBox="1"/>
          <p:nvPr/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73" name="Google Shape;573;g1dc56d8928a_0_62"/>
          <p:cNvSpPr txBox="1"/>
          <p:nvPr>
            <p:ph type="title"/>
          </p:nvPr>
        </p:nvSpPr>
        <p:spPr>
          <a:xfrm>
            <a:off x="914400" y="27781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Courier New"/>
              <a:buNone/>
            </a:pPr>
            <a:r>
              <a:rPr b="0" i="0" lang="en-US" sz="4200" u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substr</a:t>
            </a:r>
            <a:r>
              <a:rPr b="0" i="0" lang="en-US" sz="4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Function</a:t>
            </a:r>
            <a:endParaRPr/>
          </a:p>
        </p:txBody>
      </p:sp>
      <p:sp>
        <p:nvSpPr>
          <p:cNvPr id="574" name="Google Shape;574;g1dc56d8928a_0_62"/>
          <p:cNvSpPr txBox="1"/>
          <p:nvPr>
            <p:ph idx="1" type="body"/>
          </p:nvPr>
        </p:nvSpPr>
        <p:spPr>
          <a:xfrm>
            <a:off x="914400" y="1828800"/>
            <a:ext cx="7772400" cy="43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Returns a particular substring of a string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Syntax:</a:t>
            </a:r>
            <a:endParaRPr/>
          </a:p>
          <a:p>
            <a:pPr indent="-285750" lvl="1" marL="742950" rtl="0" algn="l">
              <a:lnSpc>
                <a:spcPct val="3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600"/>
              <a:buNone/>
            </a:pPr>
            <a:r>
              <a:rPr b="0" i="0" lang="en-US" sz="2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expr1</a:t>
            </a: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0" i="0" lang="en-US" sz="2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expr2</a:t>
            </a: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are expressions evaluating to unsigned integers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Char char="−"/>
            </a:pPr>
            <a:r>
              <a:rPr b="0" i="0" lang="en-US" sz="2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expr1</a:t>
            </a: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specifies a position within the string (starting position of the substring)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Char char="−"/>
            </a:pPr>
            <a:r>
              <a:rPr b="0" i="0" lang="en-US" sz="2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expr2</a:t>
            </a: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specifies the length of the substring to be returned</a:t>
            </a:r>
            <a:endParaRPr/>
          </a:p>
        </p:txBody>
      </p:sp>
      <p:pic>
        <p:nvPicPr>
          <p:cNvPr id="575" name="Google Shape;575;g1dc56d8928a_0_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71600" y="2870200"/>
            <a:ext cx="4533901" cy="6492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1dc56d8928a_0_70"/>
          <p:cNvSpPr txBox="1"/>
          <p:nvPr/>
        </p:nvSpPr>
        <p:spPr>
          <a:xfrm>
            <a:off x="914400" y="6477000"/>
            <a:ext cx="5410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C++ Programming: From Problem Analysis to Program Design, Fourth Edition</a:t>
            </a:r>
            <a:endParaRPr/>
          </a:p>
        </p:txBody>
      </p:sp>
      <p:sp>
        <p:nvSpPr>
          <p:cNvPr id="581" name="Google Shape;581;g1dc56d8928a_0_70"/>
          <p:cNvSpPr txBox="1"/>
          <p:nvPr/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pic>
        <p:nvPicPr>
          <p:cNvPr id="582" name="Google Shape;582;g1dc56d8928a_0_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0400" y="2076450"/>
            <a:ext cx="8455024" cy="3867150"/>
          </a:xfrm>
          <a:prstGeom prst="rect">
            <a:avLst/>
          </a:prstGeom>
          <a:noFill/>
          <a:ln>
            <a:noFill/>
          </a:ln>
        </p:spPr>
      </p:pic>
      <p:sp>
        <p:nvSpPr>
          <p:cNvPr id="583" name="Google Shape;583;g1dc56d8928a_0_70"/>
          <p:cNvSpPr txBox="1"/>
          <p:nvPr>
            <p:ph type="title"/>
          </p:nvPr>
        </p:nvSpPr>
        <p:spPr>
          <a:xfrm>
            <a:off x="914400" y="27781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Courier New"/>
              <a:buNone/>
            </a:pPr>
            <a:r>
              <a:rPr b="0" i="0" lang="en-US" sz="4200" u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substr</a:t>
            </a:r>
            <a:r>
              <a:rPr b="0" i="0" lang="en-US" sz="4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Function (continued)</a:t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1dc56d8928a_0_77"/>
          <p:cNvSpPr txBox="1"/>
          <p:nvPr/>
        </p:nvSpPr>
        <p:spPr>
          <a:xfrm>
            <a:off x="914400" y="6477000"/>
            <a:ext cx="5410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C++ Programming: From Problem Analysis to Program Design, Fourth Edition</a:t>
            </a:r>
            <a:endParaRPr/>
          </a:p>
        </p:txBody>
      </p:sp>
      <p:sp>
        <p:nvSpPr>
          <p:cNvPr id="589" name="Google Shape;589;g1dc56d8928a_0_77"/>
          <p:cNvSpPr txBox="1"/>
          <p:nvPr/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90" name="Google Shape;590;g1dc56d8928a_0_77"/>
          <p:cNvSpPr txBox="1"/>
          <p:nvPr>
            <p:ph type="title"/>
          </p:nvPr>
        </p:nvSpPr>
        <p:spPr>
          <a:xfrm>
            <a:off x="914400" y="27781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Courier New"/>
              <a:buNone/>
            </a:pPr>
            <a:r>
              <a:rPr b="0" i="0" lang="en-US" sz="4200" u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swap</a:t>
            </a:r>
            <a:r>
              <a:rPr b="0" i="0" lang="en-US" sz="4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Function</a:t>
            </a:r>
            <a:endParaRPr/>
          </a:p>
        </p:txBody>
      </p:sp>
      <p:sp>
        <p:nvSpPr>
          <p:cNvPr id="591" name="Google Shape;591;g1dc56d8928a_0_77"/>
          <p:cNvSpPr txBox="1"/>
          <p:nvPr>
            <p:ph idx="1" type="body"/>
          </p:nvPr>
        </p:nvSpPr>
        <p:spPr>
          <a:xfrm>
            <a:off x="914400" y="1524000"/>
            <a:ext cx="7924800" cy="46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Interchanges contents of two string variables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Syntax:</a:t>
            </a:r>
            <a:endParaRPr/>
          </a:p>
          <a:p>
            <a:pPr indent="-342900" lvl="0" marL="342900" rtl="0" algn="l">
              <a:lnSpc>
                <a:spcPct val="17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b="0" i="0" sz="20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200"/>
              <a:buNone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where </a:t>
            </a:r>
            <a:r>
              <a:rPr b="0" i="0" lang="en-US" sz="2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strVar1</a:t>
            </a: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0" i="0" lang="en-US" sz="2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strVar2</a:t>
            </a: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are string variables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Suppose you have the following statements: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string str1 = "Warm";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string str2 = "Cold";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After </a:t>
            </a: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str1.swap(str2);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executes, the value of </a:t>
            </a: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str1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</a:t>
            </a: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"Cold"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the value of </a:t>
            </a: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str2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</a:t>
            </a: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"War"</a:t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92" name="Google Shape;592;g1dc56d8928a_0_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57312" y="2590800"/>
            <a:ext cx="3748089" cy="6048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47"/>
          <p:cNvSpPr txBox="1"/>
          <p:nvPr/>
        </p:nvSpPr>
        <p:spPr>
          <a:xfrm>
            <a:off x="914400" y="6477000"/>
            <a:ext cx="5410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C++ Programming: From Problem Analysis to Program Design, Fourth Edition</a:t>
            </a:r>
            <a:endParaRPr/>
          </a:p>
        </p:txBody>
      </p:sp>
      <p:sp>
        <p:nvSpPr>
          <p:cNvPr id="598" name="Google Shape;598;p47"/>
          <p:cNvSpPr txBox="1"/>
          <p:nvPr/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99" name="Google Shape;599;p47"/>
          <p:cNvSpPr txBox="1"/>
          <p:nvPr>
            <p:ph type="title"/>
          </p:nvPr>
        </p:nvSpPr>
        <p:spPr>
          <a:xfrm>
            <a:off x="914400" y="27781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Times New Roman"/>
              <a:buNone/>
            </a:pPr>
            <a:r>
              <a:rPr b="0" i="0" lang="en-US" sz="4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Summary</a:t>
            </a:r>
            <a:endParaRPr/>
          </a:p>
        </p:txBody>
      </p:sp>
      <p:sp>
        <p:nvSpPr>
          <p:cNvPr id="600" name="Google Shape;600;p47"/>
          <p:cNvSpPr txBox="1"/>
          <p:nvPr>
            <p:ph idx="1" type="body"/>
          </p:nvPr>
        </p:nvSpPr>
        <p:spPr>
          <a:xfrm>
            <a:off x="914400" y="1676400"/>
            <a:ext cx="7772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Void function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does not have a data type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Char char="−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b="0" i="0" lang="en-US" sz="26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statement without any value can be used in a void function to exit it early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Char char="−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heading starts with the word  </a:t>
            </a:r>
            <a:r>
              <a:rPr b="0" i="0" lang="en-US" sz="26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Char char="−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call the function, you use the function name together with the actual parameters in a stand-alone statement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Two types of formal parameters: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Char char="−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Value parameters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Char char="−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Reference parameters</a:t>
            </a:r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48"/>
          <p:cNvSpPr txBox="1"/>
          <p:nvPr/>
        </p:nvSpPr>
        <p:spPr>
          <a:xfrm>
            <a:off x="914400" y="6477000"/>
            <a:ext cx="5410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C++ Programming: From Problem Analysis to Program Design, Fourth Edition</a:t>
            </a:r>
            <a:endParaRPr/>
          </a:p>
        </p:txBody>
      </p:sp>
      <p:sp>
        <p:nvSpPr>
          <p:cNvPr id="606" name="Google Shape;606;p48"/>
          <p:cNvSpPr txBox="1"/>
          <p:nvPr/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607" name="Google Shape;607;p48"/>
          <p:cNvSpPr txBox="1"/>
          <p:nvPr>
            <p:ph type="title"/>
          </p:nvPr>
        </p:nvSpPr>
        <p:spPr>
          <a:xfrm>
            <a:off x="914400" y="27781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Times New Roman"/>
              <a:buNone/>
            </a:pPr>
            <a:r>
              <a:rPr b="0" i="0" lang="en-US" sz="4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Summary (continued)</a:t>
            </a:r>
            <a:endParaRPr/>
          </a:p>
        </p:txBody>
      </p:sp>
      <p:sp>
        <p:nvSpPr>
          <p:cNvPr id="608" name="Google Shape;608;p48"/>
          <p:cNvSpPr txBox="1"/>
          <p:nvPr>
            <p:ph idx="1" type="body"/>
          </p:nvPr>
        </p:nvSpPr>
        <p:spPr>
          <a:xfrm>
            <a:off x="914400" y="1752600"/>
            <a:ext cx="8001000" cy="4302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value parameter receives a copy of its corresponding actual parameter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reference parameter receives the memory address of its corresponding actual parameter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Char char="−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a formal parameter needs to change the value of an actual parameter, you must declare this formal parameter as a reference parameter in the function heading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6"/>
          <p:cNvSpPr txBox="1"/>
          <p:nvPr/>
        </p:nvSpPr>
        <p:spPr>
          <a:xfrm>
            <a:off x="914400" y="6477000"/>
            <a:ext cx="5410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C++ Programming: From Problem Analysis to Program Design, Fourth Edition</a:t>
            </a:r>
            <a:endParaRPr/>
          </a:p>
        </p:txBody>
      </p:sp>
      <p:sp>
        <p:nvSpPr>
          <p:cNvPr id="148" name="Google Shape;148;p6"/>
          <p:cNvSpPr txBox="1"/>
          <p:nvPr/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49" name="Google Shape;149;p6"/>
          <p:cNvSpPr txBox="1"/>
          <p:nvPr>
            <p:ph type="title"/>
          </p:nvPr>
        </p:nvSpPr>
        <p:spPr>
          <a:xfrm>
            <a:off x="914400" y="27781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Times New Roman"/>
              <a:buNone/>
            </a:pPr>
            <a:r>
              <a:rPr b="0" i="0" lang="en-US" sz="4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Void Functions without Parameters</a:t>
            </a:r>
            <a:endParaRPr/>
          </a:p>
        </p:txBody>
      </p:sp>
      <p:sp>
        <p:nvSpPr>
          <p:cNvPr id="150" name="Google Shape;150;p6"/>
          <p:cNvSpPr txBox="1"/>
          <p:nvPr>
            <p:ph idx="1" type="body"/>
          </p:nvPr>
        </p:nvSpPr>
        <p:spPr>
          <a:xfrm>
            <a:off x="914400" y="1828800"/>
            <a:ext cx="7772400" cy="4302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Function definition syntax: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Courier New"/>
              <a:buChar char="•"/>
            </a:pPr>
            <a:r>
              <a:rPr b="0" i="0" lang="en-US" sz="2800" u="non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a reserved word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Function call syntax:</a:t>
            </a:r>
            <a:endParaRPr/>
          </a:p>
        </p:txBody>
      </p:sp>
      <p:pic>
        <p:nvPicPr>
          <p:cNvPr id="151" name="Google Shape;151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5400" y="2514600"/>
            <a:ext cx="3071812" cy="13636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71600" y="5410200"/>
            <a:ext cx="2505075" cy="60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49"/>
          <p:cNvSpPr txBox="1"/>
          <p:nvPr/>
        </p:nvSpPr>
        <p:spPr>
          <a:xfrm>
            <a:off x="914400" y="6477000"/>
            <a:ext cx="5410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C++ Programming: From Problem Analysis to Program Design, Fourth Edition</a:t>
            </a:r>
            <a:endParaRPr/>
          </a:p>
        </p:txBody>
      </p:sp>
      <p:sp>
        <p:nvSpPr>
          <p:cNvPr id="614" name="Google Shape;614;p49"/>
          <p:cNvSpPr txBox="1"/>
          <p:nvPr/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615" name="Google Shape;615;p49"/>
          <p:cNvSpPr txBox="1"/>
          <p:nvPr>
            <p:ph type="title"/>
          </p:nvPr>
        </p:nvSpPr>
        <p:spPr>
          <a:xfrm>
            <a:off x="914400" y="27781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Times New Roman"/>
              <a:buNone/>
            </a:pPr>
            <a:r>
              <a:rPr b="0" i="0" lang="en-US" sz="4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Summary (continued)</a:t>
            </a:r>
            <a:endParaRPr/>
          </a:p>
        </p:txBody>
      </p:sp>
      <p:sp>
        <p:nvSpPr>
          <p:cNvPr id="616" name="Google Shape;616;p49"/>
          <p:cNvSpPr txBox="1"/>
          <p:nvPr>
            <p:ph idx="1" type="body"/>
          </p:nvPr>
        </p:nvSpPr>
        <p:spPr>
          <a:xfrm>
            <a:off x="914400" y="1828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Variables declared within a function (or block) are called local variables</a:t>
            </a:r>
            <a:endParaRPr/>
          </a:p>
          <a:p>
            <a:pPr indent="-342900" lvl="0" marL="342900" rtl="0" algn="l">
              <a:lnSpc>
                <a:spcPct val="95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Variables declared outside of every function definition (and block) are global variables</a:t>
            </a:r>
            <a:endParaRPr/>
          </a:p>
          <a:p>
            <a:pPr indent="-342900" lvl="0" marL="342900" rtl="0" algn="l">
              <a:lnSpc>
                <a:spcPct val="95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Automatic variable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variable for which memory is allocated on function/block entry and deallocated on function/block exit</a:t>
            </a:r>
            <a:endParaRPr/>
          </a:p>
          <a:p>
            <a:pPr indent="-342900" lvl="0" marL="342900" rtl="0" algn="l">
              <a:lnSpc>
                <a:spcPct val="95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Static variable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memory remains allocated throughout the execution of the program</a:t>
            </a:r>
            <a:endParaRPr/>
          </a:p>
          <a:p>
            <a:pPr indent="-342900" lvl="0" marL="342900" rtl="0" algn="l">
              <a:lnSpc>
                <a:spcPct val="95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C++ functions can have default parameters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7"/>
          <p:cNvSpPr txBox="1"/>
          <p:nvPr/>
        </p:nvSpPr>
        <p:spPr>
          <a:xfrm>
            <a:off x="914400" y="6477000"/>
            <a:ext cx="5410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C++ Programming: From Problem Analysis to Program Design, Fourth Edition</a:t>
            </a:r>
            <a:endParaRPr/>
          </a:p>
        </p:txBody>
      </p:sp>
      <p:sp>
        <p:nvSpPr>
          <p:cNvPr id="158" name="Google Shape;158;p7"/>
          <p:cNvSpPr txBox="1"/>
          <p:nvPr/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59" name="Google Shape;159;p7"/>
          <p:cNvSpPr txBox="1"/>
          <p:nvPr>
            <p:ph type="title"/>
          </p:nvPr>
        </p:nvSpPr>
        <p:spPr>
          <a:xfrm>
            <a:off x="914400" y="27781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Times New Roman"/>
              <a:buNone/>
            </a:pPr>
            <a:r>
              <a:rPr b="0" i="0" lang="en-US" sz="4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Void Functions with Parameters</a:t>
            </a:r>
            <a:endParaRPr/>
          </a:p>
        </p:txBody>
      </p:sp>
      <p:sp>
        <p:nvSpPr>
          <p:cNvPr id="160" name="Google Shape;160;p7"/>
          <p:cNvSpPr txBox="1"/>
          <p:nvPr>
            <p:ph idx="1" type="body"/>
          </p:nvPr>
        </p:nvSpPr>
        <p:spPr>
          <a:xfrm>
            <a:off x="914400" y="1828800"/>
            <a:ext cx="7772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Function definition syntax:</a:t>
            </a:r>
            <a:endParaRPr/>
          </a:p>
          <a:p>
            <a:pPr indent="-1651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51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5100" lvl="0" marL="342900" rtl="0" algn="l">
              <a:lnSpc>
                <a:spcPct val="4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Formal parameter list syntax:</a:t>
            </a:r>
            <a:endParaRPr/>
          </a:p>
          <a:p>
            <a:pPr indent="-1651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Function call syntax:</a:t>
            </a:r>
            <a:endParaRPr/>
          </a:p>
          <a:p>
            <a:pPr indent="-1651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Actual parameter list syntax: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/>
          </a:p>
        </p:txBody>
      </p:sp>
      <p:pic>
        <p:nvPicPr>
          <p:cNvPr id="161" name="Google Shape;161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46200" y="2387600"/>
            <a:ext cx="5156200" cy="11509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46200" y="4043362"/>
            <a:ext cx="5375275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371600" y="5003800"/>
            <a:ext cx="4295775" cy="44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358900" y="5953125"/>
            <a:ext cx="6188075" cy="43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8"/>
          <p:cNvSpPr txBox="1"/>
          <p:nvPr/>
        </p:nvSpPr>
        <p:spPr>
          <a:xfrm>
            <a:off x="914400" y="6477000"/>
            <a:ext cx="5410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C++ Programming: From Problem Analysis to Program Design, Fourth Edition</a:t>
            </a:r>
            <a:endParaRPr/>
          </a:p>
        </p:txBody>
      </p:sp>
      <p:sp>
        <p:nvSpPr>
          <p:cNvPr id="170" name="Google Shape;170;p8"/>
          <p:cNvSpPr txBox="1"/>
          <p:nvPr/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grpSp>
        <p:nvGrpSpPr>
          <p:cNvPr id="171" name="Google Shape;171;p8"/>
          <p:cNvGrpSpPr/>
          <p:nvPr/>
        </p:nvGrpSpPr>
        <p:grpSpPr>
          <a:xfrm>
            <a:off x="1119187" y="1625600"/>
            <a:ext cx="6904037" cy="4838700"/>
            <a:chOff x="705" y="1008"/>
            <a:chExt cx="4349" cy="3048"/>
          </a:xfrm>
        </p:grpSpPr>
        <p:pic>
          <p:nvPicPr>
            <p:cNvPr id="172" name="Google Shape;172;p8"/>
            <p:cNvPicPr preferRelativeResize="0"/>
            <p:nvPr/>
          </p:nvPicPr>
          <p:blipFill rotWithShape="1">
            <a:blip r:embed="rId3">
              <a:alphaModFix/>
            </a:blip>
            <a:srcRect b="25101" l="0" r="0" t="0"/>
            <a:stretch/>
          </p:blipFill>
          <p:spPr>
            <a:xfrm>
              <a:off x="705" y="1008"/>
              <a:ext cx="4349" cy="11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3" name="Google Shape;173;p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05" y="2304"/>
              <a:ext cx="4349" cy="175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4" name="Google Shape;174;p8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720" y="2064"/>
              <a:ext cx="2285" cy="15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75" name="Google Shape;175;p8"/>
          <p:cNvSpPr txBox="1"/>
          <p:nvPr>
            <p:ph type="title"/>
          </p:nvPr>
        </p:nvSpPr>
        <p:spPr>
          <a:xfrm>
            <a:off x="914400" y="27781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Times New Roman"/>
              <a:buNone/>
            </a:pPr>
            <a:r>
              <a:rPr b="0" i="0" lang="en-US" sz="4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Void Functions with Parameters (continued)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9"/>
          <p:cNvSpPr txBox="1"/>
          <p:nvPr/>
        </p:nvSpPr>
        <p:spPr>
          <a:xfrm>
            <a:off x="914400" y="6477000"/>
            <a:ext cx="5410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C++ Programming: From Problem Analysis to Program Design, Fourth Edition</a:t>
            </a:r>
            <a:endParaRPr/>
          </a:p>
        </p:txBody>
      </p:sp>
      <p:sp>
        <p:nvSpPr>
          <p:cNvPr id="181" name="Google Shape;181;p9"/>
          <p:cNvSpPr txBox="1"/>
          <p:nvPr/>
        </p:nvSpPr>
        <p:spPr>
          <a:xfrm>
            <a:off x="67818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82" name="Google Shape;182;p9"/>
          <p:cNvSpPr txBox="1"/>
          <p:nvPr>
            <p:ph type="title"/>
          </p:nvPr>
        </p:nvSpPr>
        <p:spPr>
          <a:xfrm>
            <a:off x="914400" y="27781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Times New Roman"/>
              <a:buNone/>
            </a:pPr>
            <a:r>
              <a:rPr b="0" i="0" lang="en-US" sz="4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Void Functions with Parameters (continued)</a:t>
            </a:r>
            <a:endParaRPr/>
          </a:p>
        </p:txBody>
      </p:sp>
      <p:sp>
        <p:nvSpPr>
          <p:cNvPr id="183" name="Google Shape;183;p9"/>
          <p:cNvSpPr txBox="1"/>
          <p:nvPr>
            <p:ph idx="1" type="body"/>
          </p:nvPr>
        </p:nvSpPr>
        <p:spPr>
          <a:xfrm>
            <a:off x="914400" y="1828800"/>
            <a:ext cx="7772400" cy="4302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Value parameter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a formal parameter that receives a copy of the content of corresponding actual parameter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Char char="•"/>
            </a:pPr>
            <a:r>
              <a:rPr b="0" i="0" lang="en-US" sz="2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Reference parameter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a formal parameter that receives the location (memory address) of the corresponding actual parameter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Layers">
  <a:themeElements>
    <a:clrScheme name="">
      <a:dk1>
        <a:srgbClr val="000000"/>
      </a:dk1>
      <a:lt1>
        <a:srgbClr val="FFFFFF"/>
      </a:lt1>
      <a:dk2>
        <a:srgbClr val="000066"/>
      </a:dk2>
      <a:lt2>
        <a:srgbClr val="D89F00"/>
      </a:lt2>
      <a:accent1>
        <a:srgbClr val="336699"/>
      </a:accent1>
      <a:accent2>
        <a:srgbClr val="FFCC00"/>
      </a:accent2>
      <a:accent3>
        <a:srgbClr val="FFFFFF"/>
      </a:accent3>
      <a:accent4>
        <a:srgbClr val="000000"/>
      </a:accent4>
      <a:accent5>
        <a:srgbClr val="ADB8CA"/>
      </a:accent5>
      <a:accent6>
        <a:srgbClr val="E7B900"/>
      </a:accent6>
      <a:hlink>
        <a:srgbClr val="990033"/>
      </a:hlink>
      <a:folHlink>
        <a:srgbClr val="FFD72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2_Layers">
  <a:themeElements>
    <a:clrScheme name="">
      <a:dk1>
        <a:srgbClr val="000000"/>
      </a:dk1>
      <a:lt1>
        <a:srgbClr val="FFFFFF"/>
      </a:lt1>
      <a:dk2>
        <a:srgbClr val="000066"/>
      </a:dk2>
      <a:lt2>
        <a:srgbClr val="D89F00"/>
      </a:lt2>
      <a:accent1>
        <a:srgbClr val="336699"/>
      </a:accent1>
      <a:accent2>
        <a:srgbClr val="FFCC00"/>
      </a:accent2>
      <a:accent3>
        <a:srgbClr val="FFFFFF"/>
      </a:accent3>
      <a:accent4>
        <a:srgbClr val="000000"/>
      </a:accent4>
      <a:accent5>
        <a:srgbClr val="ADB8CA"/>
      </a:accent5>
      <a:accent6>
        <a:srgbClr val="E7B900"/>
      </a:accent6>
      <a:hlink>
        <a:srgbClr val="990033"/>
      </a:hlink>
      <a:folHlink>
        <a:srgbClr val="FFD72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2002-07-27T03:19:07Z</dcterms:created>
  <dc:creator>Course Technology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