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2" roundtripDataSignature="AMtx7mh4+cV3JArDhibeGAig9wTZq5XY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7"/>
          <p:cNvSpPr txBox="1"/>
          <p:nvPr>
            <p:ph type="ctrTitle"/>
          </p:nvPr>
        </p:nvSpPr>
        <p:spPr>
          <a:xfrm>
            <a:off x="2057400" y="1143000"/>
            <a:ext cx="6629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" type="subTitle"/>
          </p:nvPr>
        </p:nvSpPr>
        <p:spPr>
          <a:xfrm>
            <a:off x="1371600" y="3962400"/>
            <a:ext cx="6858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0" type="dt"/>
          </p:nvPr>
        </p:nvSpPr>
        <p:spPr>
          <a:xfrm>
            <a:off x="912812" y="6251575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1" type="ftr"/>
          </p:nvPr>
        </p:nvSpPr>
        <p:spPr>
          <a:xfrm>
            <a:off x="3354387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3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87" name="Google Shape;87;p37"/>
          <p:cNvSpPr txBox="1"/>
          <p:nvPr>
            <p:ph idx="10" type="dt"/>
          </p:nvPr>
        </p:nvSpPr>
        <p:spPr>
          <a:xfrm>
            <a:off x="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7"/>
          <p:cNvSpPr txBox="1"/>
          <p:nvPr>
            <p:ph idx="11" type="ftr"/>
          </p:nvPr>
        </p:nvSpPr>
        <p:spPr>
          <a:xfrm>
            <a:off x="457200" y="6477000"/>
            <a:ext cx="701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7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−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9pPr>
          </a:lstStyle>
          <a:p/>
        </p:txBody>
      </p:sp>
      <p:sp>
        <p:nvSpPr>
          <p:cNvPr id="93" name="Google Shape;93;p3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94" name="Google Shape;94;p38"/>
          <p:cNvSpPr txBox="1"/>
          <p:nvPr>
            <p:ph idx="10" type="dt"/>
          </p:nvPr>
        </p:nvSpPr>
        <p:spPr>
          <a:xfrm>
            <a:off x="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8"/>
          <p:cNvSpPr txBox="1"/>
          <p:nvPr>
            <p:ph idx="11" type="ftr"/>
          </p:nvPr>
        </p:nvSpPr>
        <p:spPr>
          <a:xfrm>
            <a:off x="457200" y="6477000"/>
            <a:ext cx="701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8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00" name="Google Shape;100;p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−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9pPr>
          </a:lstStyle>
          <a:p/>
        </p:txBody>
      </p:sp>
      <p:sp>
        <p:nvSpPr>
          <p:cNvPr id="101" name="Google Shape;101;p3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02" name="Google Shape;102;p3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−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9pPr>
          </a:lstStyle>
          <a:p/>
        </p:txBody>
      </p:sp>
      <p:sp>
        <p:nvSpPr>
          <p:cNvPr id="103" name="Google Shape;103;p39"/>
          <p:cNvSpPr txBox="1"/>
          <p:nvPr>
            <p:ph idx="10" type="dt"/>
          </p:nvPr>
        </p:nvSpPr>
        <p:spPr>
          <a:xfrm>
            <a:off x="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9"/>
          <p:cNvSpPr txBox="1"/>
          <p:nvPr>
            <p:ph idx="11" type="ftr"/>
          </p:nvPr>
        </p:nvSpPr>
        <p:spPr>
          <a:xfrm>
            <a:off x="457200" y="6477000"/>
            <a:ext cx="701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9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0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0"/>
          <p:cNvSpPr txBox="1"/>
          <p:nvPr>
            <p:ph idx="1" type="body"/>
          </p:nvPr>
        </p:nvSpPr>
        <p:spPr>
          <a:xfrm>
            <a:off x="914400" y="1828800"/>
            <a:ext cx="38100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−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9pPr>
          </a:lstStyle>
          <a:p/>
        </p:txBody>
      </p:sp>
      <p:sp>
        <p:nvSpPr>
          <p:cNvPr id="109" name="Google Shape;109;p40"/>
          <p:cNvSpPr txBox="1"/>
          <p:nvPr>
            <p:ph idx="2" type="body"/>
          </p:nvPr>
        </p:nvSpPr>
        <p:spPr>
          <a:xfrm>
            <a:off x="4876800" y="1828800"/>
            <a:ext cx="38100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−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9pPr>
          </a:lstStyle>
          <a:p/>
        </p:txBody>
      </p:sp>
      <p:sp>
        <p:nvSpPr>
          <p:cNvPr id="110" name="Google Shape;110;p40"/>
          <p:cNvSpPr txBox="1"/>
          <p:nvPr>
            <p:ph idx="10" type="dt"/>
          </p:nvPr>
        </p:nvSpPr>
        <p:spPr>
          <a:xfrm>
            <a:off x="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0"/>
          <p:cNvSpPr txBox="1"/>
          <p:nvPr>
            <p:ph idx="11" type="ftr"/>
          </p:nvPr>
        </p:nvSpPr>
        <p:spPr>
          <a:xfrm>
            <a:off x="457200" y="6477000"/>
            <a:ext cx="701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0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16" name="Google Shape;116;p41"/>
          <p:cNvSpPr txBox="1"/>
          <p:nvPr>
            <p:ph idx="10" type="dt"/>
          </p:nvPr>
        </p:nvSpPr>
        <p:spPr>
          <a:xfrm>
            <a:off x="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1"/>
          <p:cNvSpPr txBox="1"/>
          <p:nvPr>
            <p:ph idx="11" type="ftr"/>
          </p:nvPr>
        </p:nvSpPr>
        <p:spPr>
          <a:xfrm>
            <a:off x="457200" y="6477000"/>
            <a:ext cx="701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1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9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9"/>
          <p:cNvSpPr txBox="1"/>
          <p:nvPr>
            <p:ph idx="10" type="dt"/>
          </p:nvPr>
        </p:nvSpPr>
        <p:spPr>
          <a:xfrm>
            <a:off x="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1" type="ftr"/>
          </p:nvPr>
        </p:nvSpPr>
        <p:spPr>
          <a:xfrm>
            <a:off x="457200" y="6477000"/>
            <a:ext cx="701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  only" type="objOnly">
  <p:cSld name="OBJECT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/>
          <p:nvPr>
            <p:ph idx="10" type="dt"/>
          </p:nvPr>
        </p:nvSpPr>
        <p:spPr>
          <a:xfrm>
            <a:off x="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1" type="ftr"/>
          </p:nvPr>
        </p:nvSpPr>
        <p:spPr>
          <a:xfrm>
            <a:off x="457200" y="6477000"/>
            <a:ext cx="701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1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10" type="dt"/>
          </p:nvPr>
        </p:nvSpPr>
        <p:spPr>
          <a:xfrm>
            <a:off x="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1" type="ftr"/>
          </p:nvPr>
        </p:nvSpPr>
        <p:spPr>
          <a:xfrm>
            <a:off x="457200" y="6477000"/>
            <a:ext cx="701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0" type="dt"/>
          </p:nvPr>
        </p:nvSpPr>
        <p:spPr>
          <a:xfrm>
            <a:off x="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2"/>
          <p:cNvSpPr txBox="1"/>
          <p:nvPr>
            <p:ph idx="11" type="ftr"/>
          </p:nvPr>
        </p:nvSpPr>
        <p:spPr>
          <a:xfrm>
            <a:off x="457200" y="6477000"/>
            <a:ext cx="701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2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3"/>
          <p:cNvSpPr txBox="1"/>
          <p:nvPr>
            <p:ph idx="10" type="dt"/>
          </p:nvPr>
        </p:nvSpPr>
        <p:spPr>
          <a:xfrm>
            <a:off x="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3"/>
          <p:cNvSpPr txBox="1"/>
          <p:nvPr>
            <p:ph idx="11" type="ftr"/>
          </p:nvPr>
        </p:nvSpPr>
        <p:spPr>
          <a:xfrm>
            <a:off x="457200" y="6477000"/>
            <a:ext cx="701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4"/>
          <p:cNvSpPr txBox="1"/>
          <p:nvPr>
            <p:ph idx="10" type="dt"/>
          </p:nvPr>
        </p:nvSpPr>
        <p:spPr>
          <a:xfrm>
            <a:off x="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1" type="ftr"/>
          </p:nvPr>
        </p:nvSpPr>
        <p:spPr>
          <a:xfrm>
            <a:off x="457200" y="6477000"/>
            <a:ext cx="701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5"/>
          <p:cNvSpPr txBox="1"/>
          <p:nvPr>
            <p:ph type="title"/>
          </p:nvPr>
        </p:nvSpPr>
        <p:spPr>
          <a:xfrm rot="5400000">
            <a:off x="4788694" y="2232819"/>
            <a:ext cx="5853112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" type="body"/>
          </p:nvPr>
        </p:nvSpPr>
        <p:spPr>
          <a:xfrm rot="5400000">
            <a:off x="826294" y="365919"/>
            <a:ext cx="5853112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0" type="dt"/>
          </p:nvPr>
        </p:nvSpPr>
        <p:spPr>
          <a:xfrm>
            <a:off x="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1" type="ftr"/>
          </p:nvPr>
        </p:nvSpPr>
        <p:spPr>
          <a:xfrm>
            <a:off x="457200" y="6477000"/>
            <a:ext cx="701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6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6"/>
          <p:cNvSpPr txBox="1"/>
          <p:nvPr>
            <p:ph idx="1" type="body"/>
          </p:nvPr>
        </p:nvSpPr>
        <p:spPr>
          <a:xfrm rot="5400000">
            <a:off x="2649538" y="93663"/>
            <a:ext cx="4302125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0" type="dt"/>
          </p:nvPr>
        </p:nvSpPr>
        <p:spPr>
          <a:xfrm>
            <a:off x="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1" type="ftr"/>
          </p:nvPr>
        </p:nvSpPr>
        <p:spPr>
          <a:xfrm>
            <a:off x="457200" y="6477000"/>
            <a:ext cx="701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6"/>
          <p:cNvGrpSpPr/>
          <p:nvPr/>
        </p:nvGrpSpPr>
        <p:grpSpPr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11" name="Google Shape;11;p26"/>
            <p:cNvSpPr txBox="1"/>
            <p:nvPr/>
          </p:nvSpPr>
          <p:spPr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oogle Shape;12;p26"/>
            <p:cNvGrpSpPr/>
            <p:nvPr/>
          </p:nvGrpSpPr>
          <p:grpSpPr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3" name="Google Shape;13;p26"/>
              <p:cNvSpPr txBox="1"/>
              <p:nvPr/>
            </p:nvSpPr>
            <p:spPr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26"/>
              <p:cNvSpPr txBox="1"/>
              <p:nvPr/>
            </p:nvSpPr>
            <p:spPr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" name="Google Shape;15;p26"/>
              <p:cNvCxnSpPr/>
              <p:nvPr/>
            </p:nvCxnSpPr>
            <p:spPr>
              <a:xfrm>
                <a:off x="0" y="3072"/>
                <a:ext cx="624" cy="0"/>
              </a:xfrm>
              <a:prstGeom prst="straightConnector1">
                <a:avLst/>
              </a:prstGeom>
              <a:noFill/>
              <a:ln cap="flat" cmpd="sng" w="508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6" name="Google Shape;16;p26"/>
            <p:cNvGrpSpPr/>
            <p:nvPr/>
          </p:nvGrpSpPr>
          <p:grpSpPr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17" name="Google Shape;17;p26"/>
              <p:cNvSpPr txBox="1"/>
              <p:nvPr/>
            </p:nvSpPr>
            <p:spPr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" name="Google Shape;18;p26"/>
              <p:cNvCxnSpPr/>
              <p:nvPr/>
            </p:nvCxnSpPr>
            <p:spPr>
              <a:xfrm>
                <a:off x="400" y="432"/>
                <a:ext cx="5088" cy="0"/>
              </a:xfrm>
              <a:prstGeom prst="straightConnector1">
                <a:avLst/>
              </a:prstGeom>
              <a:noFill/>
              <a:ln cap="flat" cmpd="sng" w="4445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sp>
        <p:nvSpPr>
          <p:cNvPr id="19" name="Google Shape;19;p26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26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6"/>
          <p:cNvSpPr txBox="1"/>
          <p:nvPr>
            <p:ph idx="10" type="dt"/>
          </p:nvPr>
        </p:nvSpPr>
        <p:spPr>
          <a:xfrm>
            <a:off x="912812" y="6251575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6"/>
          <p:cNvSpPr txBox="1"/>
          <p:nvPr>
            <p:ph idx="11" type="ftr"/>
          </p:nvPr>
        </p:nvSpPr>
        <p:spPr>
          <a:xfrm>
            <a:off x="3354387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6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28"/>
          <p:cNvGrpSpPr/>
          <p:nvPr/>
        </p:nvGrpSpPr>
        <p:grpSpPr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32" name="Google Shape;32;p28"/>
            <p:cNvSpPr txBox="1"/>
            <p:nvPr/>
          </p:nvSpPr>
          <p:spPr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" name="Google Shape;33;p28"/>
            <p:cNvGrpSpPr/>
            <p:nvPr/>
          </p:nvGrpSpPr>
          <p:grpSpPr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34" name="Google Shape;34;p28"/>
              <p:cNvSpPr txBox="1"/>
              <p:nvPr/>
            </p:nvSpPr>
            <p:spPr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5" name="Google Shape;35;p28"/>
              <p:cNvCxnSpPr/>
              <p:nvPr/>
            </p:nvCxnSpPr>
            <p:spPr>
              <a:xfrm>
                <a:off x="240" y="941"/>
                <a:ext cx="5232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sp>
        <p:nvSpPr>
          <p:cNvPr id="36" name="Google Shape;36;p28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28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28"/>
          <p:cNvSpPr txBox="1"/>
          <p:nvPr>
            <p:ph idx="10" type="dt"/>
          </p:nvPr>
        </p:nvSpPr>
        <p:spPr>
          <a:xfrm>
            <a:off x="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28"/>
          <p:cNvSpPr txBox="1"/>
          <p:nvPr>
            <p:ph idx="11" type="ftr"/>
          </p:nvPr>
        </p:nvSpPr>
        <p:spPr>
          <a:xfrm>
            <a:off x="457200" y="6477000"/>
            <a:ext cx="701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28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cxnSp>
        <p:nvCxnSpPr>
          <p:cNvPr id="41" name="Google Shape;41;p28"/>
          <p:cNvCxnSpPr/>
          <p:nvPr/>
        </p:nvCxnSpPr>
        <p:spPr>
          <a:xfrm>
            <a:off x="0" y="4876800"/>
            <a:ext cx="609600" cy="0"/>
          </a:xfrm>
          <a:prstGeom prst="straightConnector1">
            <a:avLst/>
          </a:prstGeom>
          <a:noFill/>
          <a:ln cap="flat" cmpd="sng" w="4445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26.png"/><Relationship Id="rId5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Relationship Id="rId5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28.png"/><Relationship Id="rId6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27.png"/><Relationship Id="rId6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"/>
          <p:cNvSpPr txBox="1"/>
          <p:nvPr>
            <p:ph idx="11" type="ftr"/>
          </p:nvPr>
        </p:nvSpPr>
        <p:spPr>
          <a:xfrm>
            <a:off x="3354387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"/>
          <p:cNvSpPr txBox="1"/>
          <p:nvPr>
            <p:ph type="ctrTitle"/>
          </p:nvPr>
        </p:nvSpPr>
        <p:spPr>
          <a:xfrm>
            <a:off x="304800" y="17526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800"/>
              <a:buFont typeface="Times New Roman"/>
              <a:buNone/>
            </a:pPr>
            <a:r>
              <a:rPr b="0" i="0" lang="en-US" sz="4800" u="none">
                <a:solidFill>
                  <a:srgbClr val="33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C++ Programming: </a:t>
            </a:r>
            <a:br>
              <a:rPr b="0" i="0" lang="en-US" sz="4800" u="none">
                <a:solidFill>
                  <a:srgbClr val="33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800" u="none">
                <a:solidFill>
                  <a:srgbClr val="33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From Problem Analysis</a:t>
            </a:r>
            <a:br>
              <a:rPr b="0" i="0" lang="en-US" sz="4800" u="none">
                <a:solidFill>
                  <a:srgbClr val="33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800" u="none">
                <a:solidFill>
                  <a:srgbClr val="33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to Program Design, </a:t>
            </a:r>
            <a:r>
              <a:rPr b="0" i="0" lang="en-US" sz="3000" u="none">
                <a:solidFill>
                  <a:srgbClr val="33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Fourth Edition</a:t>
            </a:r>
            <a:endParaRPr/>
          </a:p>
        </p:txBody>
      </p:sp>
      <p:sp>
        <p:nvSpPr>
          <p:cNvPr id="126" name="Google Shape;126;p1"/>
          <p:cNvSpPr txBox="1"/>
          <p:nvPr>
            <p:ph idx="1" type="subTitle"/>
          </p:nvPr>
        </p:nvSpPr>
        <p:spPr>
          <a:xfrm>
            <a:off x="1371600" y="3962400"/>
            <a:ext cx="6858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Chapter 11: Records (</a:t>
            </a:r>
            <a:r>
              <a:rPr b="0" i="0" lang="en-US" sz="280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0" i="0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/>
          <p:nvPr>
            <p:ph idx="11" type="ftr"/>
          </p:nvPr>
        </p:nvSpPr>
        <p:spPr>
          <a:xfrm>
            <a:off x="457200" y="6477000"/>
            <a:ext cx="701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0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p10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7" name="Google Shape;207;p10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 (continued)</a:t>
            </a:r>
            <a:endParaRPr/>
          </a:p>
        </p:txBody>
      </p:sp>
      <p:sp>
        <p:nvSpPr>
          <p:cNvPr id="208" name="Google Shape;208;p10"/>
          <p:cNvSpPr txBox="1"/>
          <p:nvPr>
            <p:ph idx="1" type="body"/>
          </p:nvPr>
        </p:nvSpPr>
        <p:spPr>
          <a:xfrm>
            <a:off x="914400" y="18288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assignment statement: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 = newStudent;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equivalent to the following statements: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student.firstName = newStudent.firstName;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student.lastName = newStudent.lastName;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student.courseGrade = newStudent.courseGrade;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student.testScore = newStudent.testScore;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student.programmingScore = 							  newStudent.programmingScore;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student.GPA = newStudent.GPA;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"/>
          <p:cNvSpPr txBox="1"/>
          <p:nvPr>
            <p:ph idx="11" type="ftr"/>
          </p:nvPr>
        </p:nvSpPr>
        <p:spPr>
          <a:xfrm>
            <a:off x="457200" y="6477000"/>
            <a:ext cx="701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1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5" name="Google Shape;215;p11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</p:txBody>
      </p:sp>
      <p:pic>
        <p:nvPicPr>
          <p:cNvPr id="216" name="Google Shape;216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6275" y="1957387"/>
            <a:ext cx="6053137" cy="3595687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"/>
          <p:cNvSpPr txBox="1"/>
          <p:nvPr>
            <p:ph idx="11" type="ftr"/>
          </p:nvPr>
        </p:nvSpPr>
        <p:spPr>
          <a:xfrm>
            <a:off x="457200" y="6477000"/>
            <a:ext cx="701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2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12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4" name="Google Shape;224;p12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(Relational Operators)</a:t>
            </a:r>
            <a:endParaRPr/>
          </a:p>
        </p:txBody>
      </p:sp>
      <p:sp>
        <p:nvSpPr>
          <p:cNvPr id="225" name="Google Shape;225;p12"/>
          <p:cNvSpPr txBox="1"/>
          <p:nvPr>
            <p:ph idx="1" type="body"/>
          </p:nvPr>
        </p:nvSpPr>
        <p:spPr>
          <a:xfrm>
            <a:off x="914400" y="1828800"/>
            <a:ext cx="7772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variables member-wise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aggregate relational operations allowed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compare the values of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newStudent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pic>
        <p:nvPicPr>
          <p:cNvPr id="226" name="Google Shape;22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4114800"/>
            <a:ext cx="7496175" cy="14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"/>
          <p:cNvSpPr txBox="1"/>
          <p:nvPr>
            <p:ph idx="11" type="ftr"/>
          </p:nvPr>
        </p:nvSpPr>
        <p:spPr>
          <a:xfrm>
            <a:off x="457200" y="6477000"/>
            <a:ext cx="701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3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13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4" name="Google Shape;234;p13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Input/Output</a:t>
            </a:r>
            <a:endParaRPr/>
          </a:p>
        </p:txBody>
      </p:sp>
      <p:sp>
        <p:nvSpPr>
          <p:cNvPr id="235" name="Google Shape;235;p13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aggregate input/output operations on a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variable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in a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variable must be read one member at a time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contents of a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variable must be written one member at a time</a:t>
            </a:r>
            <a:endParaRPr/>
          </a:p>
        </p:txBody>
      </p:sp>
      <p:pic>
        <p:nvPicPr>
          <p:cNvPr id="236" name="Google Shape;23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025" y="4876800"/>
            <a:ext cx="7772400" cy="1201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"/>
          <p:cNvSpPr txBox="1"/>
          <p:nvPr>
            <p:ph idx="11" type="ftr"/>
          </p:nvPr>
        </p:nvSpPr>
        <p:spPr>
          <a:xfrm>
            <a:off x="457200" y="6477000"/>
            <a:ext cx="701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4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p14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4" name="Google Shape;244;p14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Variables and Functions</a:t>
            </a:r>
            <a:endParaRPr/>
          </a:p>
        </p:txBody>
      </p:sp>
      <p:sp>
        <p:nvSpPr>
          <p:cNvPr id="245" name="Google Shape;245;p14"/>
          <p:cNvSpPr txBox="1"/>
          <p:nvPr>
            <p:ph idx="1" type="body"/>
          </p:nvPr>
        </p:nvSpPr>
        <p:spPr>
          <a:xfrm>
            <a:off x="533400" y="15240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variable can be passed as a parameter by value or by reference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function can return a value of type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endParaRPr/>
          </a:p>
        </p:txBody>
      </p:sp>
      <p:pic>
        <p:nvPicPr>
          <p:cNvPr id="246" name="Google Shape;24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597150"/>
            <a:ext cx="8229600" cy="22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/>
          <p:nvPr>
            <p:ph idx="11" type="ftr"/>
          </p:nvPr>
        </p:nvSpPr>
        <p:spPr>
          <a:xfrm>
            <a:off x="457200" y="6477000"/>
            <a:ext cx="701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5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15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4" name="Google Shape;254;p15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Arrays versus </a:t>
            </a:r>
            <a:r>
              <a:rPr b="0" i="0" lang="en-US" sz="4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pic>
        <p:nvPicPr>
          <p:cNvPr id="255" name="Google Shape;25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017712"/>
            <a:ext cx="8077200" cy="3767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"/>
          <p:cNvSpPr txBox="1"/>
          <p:nvPr>
            <p:ph idx="11" type="ftr"/>
          </p:nvPr>
        </p:nvSpPr>
        <p:spPr>
          <a:xfrm>
            <a:off x="457200" y="6477000"/>
            <a:ext cx="701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6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p16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3" name="Google Shape;263;p16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Arrays in </a:t>
            </a:r>
            <a:r>
              <a:rPr b="0" i="0" lang="en-US" sz="4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264" name="Google Shape;264;p16"/>
          <p:cNvSpPr txBox="1"/>
          <p:nvPr>
            <p:ph idx="1" type="body"/>
          </p:nvPr>
        </p:nvSpPr>
        <p:spPr>
          <a:xfrm>
            <a:off x="914400" y="1676400"/>
            <a:ext cx="7772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key items are associated with a list: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 (elements)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Length of the list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a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containing both items:</a:t>
            </a:r>
            <a:endParaRPr/>
          </a:p>
        </p:txBody>
      </p:sp>
      <p:pic>
        <p:nvPicPr>
          <p:cNvPr id="265" name="Google Shape;26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025" y="3822700"/>
            <a:ext cx="7772400" cy="17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 txBox="1"/>
          <p:nvPr>
            <p:ph idx="11" type="ftr"/>
          </p:nvPr>
        </p:nvSpPr>
        <p:spPr>
          <a:xfrm>
            <a:off x="457200" y="6477000"/>
            <a:ext cx="701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7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272" name="Google Shape;27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1524000"/>
            <a:ext cx="2743200" cy="4826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73" name="Google Shape;273;p17"/>
          <p:cNvSpPr txBox="1"/>
          <p:nvPr>
            <p:ph idx="4294967295"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17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400" y="2057400"/>
            <a:ext cx="5791200" cy="137795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75" name="Google Shape;275;p17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6800" y="3429000"/>
            <a:ext cx="6324600" cy="2874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"/>
          <p:cNvSpPr txBox="1"/>
          <p:nvPr>
            <p:ph idx="11" type="ftr"/>
          </p:nvPr>
        </p:nvSpPr>
        <p:spPr>
          <a:xfrm>
            <a:off x="457200" y="6477000"/>
            <a:ext cx="701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</a:t>
            </a:r>
            <a:endParaRPr/>
          </a:p>
        </p:txBody>
      </p:sp>
      <p:sp>
        <p:nvSpPr>
          <p:cNvPr id="281" name="Google Shape;281;p18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82" name="Google Shape;282;p18"/>
          <p:cNvGrpSpPr/>
          <p:nvPr/>
        </p:nvGrpSpPr>
        <p:grpSpPr>
          <a:xfrm>
            <a:off x="1071562" y="1528762"/>
            <a:ext cx="5938837" cy="1519237"/>
            <a:chOff x="336" y="144"/>
            <a:chExt cx="3741" cy="957"/>
          </a:xfrm>
        </p:grpSpPr>
        <p:pic>
          <p:nvPicPr>
            <p:cNvPr id="283" name="Google Shape;283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6" y="144"/>
              <a:ext cx="3732" cy="5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Google Shape;284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45" y="693"/>
              <a:ext cx="3732" cy="40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5" name="Google Shape;28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3000" y="3067050"/>
            <a:ext cx="7239000" cy="34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7" name="Google Shape;287;p18"/>
          <p:cNvSpPr txBox="1"/>
          <p:nvPr>
            <p:ph idx="4294967295" type="title"/>
          </p:nvPr>
        </p:nvSpPr>
        <p:spPr>
          <a:xfrm>
            <a:off x="7620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Arrays in </a:t>
            </a:r>
            <a:r>
              <a:rPr b="0" i="0" lang="en-US" sz="4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0" i="0" lang="en-US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(cont'd.)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"/>
          <p:cNvSpPr txBox="1"/>
          <p:nvPr>
            <p:ph idx="11" type="ftr"/>
          </p:nvPr>
        </p:nvSpPr>
        <p:spPr>
          <a:xfrm>
            <a:off x="457200" y="6477000"/>
            <a:ext cx="701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9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294" name="Google Shape;29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303212"/>
            <a:ext cx="4191000" cy="458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1200" y="0"/>
            <a:ext cx="3352800" cy="1814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9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" y="2506662"/>
            <a:ext cx="8001000" cy="3970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91200" y="1662112"/>
            <a:ext cx="3352800" cy="100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"/>
          <p:cNvSpPr txBox="1"/>
          <p:nvPr>
            <p:ph idx="11" type="ftr"/>
          </p:nvPr>
        </p:nvSpPr>
        <p:spPr>
          <a:xfrm>
            <a:off x="457200" y="6477000"/>
            <a:ext cx="701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2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4" name="Google Shape;134;p2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/>
          </a:p>
        </p:txBody>
      </p:sp>
      <p:sp>
        <p:nvSpPr>
          <p:cNvPr id="135" name="Google Shape;135;p2"/>
          <p:cNvSpPr txBox="1"/>
          <p:nvPr>
            <p:ph idx="1" type="body"/>
          </p:nvPr>
        </p:nvSpPr>
        <p:spPr>
          <a:xfrm>
            <a:off x="914400" y="1676400"/>
            <a:ext cx="807720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chapter, you will: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about records (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Examine various operations on a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Explore ways to manipulate data using a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about the relationship between a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functions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Discover how arrays are used in a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how to create an array of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items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"/>
          <p:cNvSpPr txBox="1"/>
          <p:nvPr>
            <p:ph idx="11" type="ftr"/>
          </p:nvPr>
        </p:nvSpPr>
        <p:spPr>
          <a:xfrm>
            <a:off x="457200" y="6477000"/>
            <a:ext cx="701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Prepared by: Malak Abdullah----</a:t>
            </a:r>
            <a:endParaRPr/>
          </a:p>
        </p:txBody>
      </p:sp>
      <p:sp>
        <p:nvSpPr>
          <p:cNvPr id="303" name="Google Shape;303;p20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4" name="Google Shape;30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476250"/>
            <a:ext cx="6867525" cy="2700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3448050"/>
            <a:ext cx="6218237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"/>
          <p:cNvSpPr txBox="1"/>
          <p:nvPr>
            <p:ph idx="11" type="ftr"/>
          </p:nvPr>
        </p:nvSpPr>
        <p:spPr>
          <a:xfrm>
            <a:off x="457200" y="6477000"/>
            <a:ext cx="701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1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2" name="Google Shape;312;p21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3" name="Google Shape;313;p21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within a </a:t>
            </a:r>
            <a:r>
              <a:rPr b="0" i="0" lang="en-US" sz="4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endParaRPr/>
          </a:p>
        </p:txBody>
      </p:sp>
      <p:pic>
        <p:nvPicPr>
          <p:cNvPr id="314" name="Google Shape;31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85925"/>
            <a:ext cx="2114550" cy="47148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grpSp>
        <p:nvGrpSpPr>
          <p:cNvPr id="315" name="Google Shape;315;p21"/>
          <p:cNvGrpSpPr/>
          <p:nvPr/>
        </p:nvGrpSpPr>
        <p:grpSpPr>
          <a:xfrm>
            <a:off x="3886200" y="1676400"/>
            <a:ext cx="4843462" cy="4724400"/>
            <a:chOff x="2709" y="1008"/>
            <a:chExt cx="3051" cy="2976"/>
          </a:xfrm>
        </p:grpSpPr>
        <p:pic>
          <p:nvPicPr>
            <p:cNvPr id="316" name="Google Shape;316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36" y="1039"/>
              <a:ext cx="1423" cy="2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" name="Google Shape;317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250" y="1047"/>
              <a:ext cx="1174" cy="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Google Shape;318;p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133" y="2601"/>
              <a:ext cx="1627" cy="13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9" name="Google Shape;319;p21"/>
            <p:cNvSpPr txBox="1"/>
            <p:nvPr/>
          </p:nvSpPr>
          <p:spPr>
            <a:xfrm>
              <a:off x="2709" y="1008"/>
              <a:ext cx="3024" cy="297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0" name="Google Shape;320;p21"/>
          <p:cNvSpPr txBox="1"/>
          <p:nvPr/>
        </p:nvSpPr>
        <p:spPr>
          <a:xfrm>
            <a:off x="2971800" y="3541712"/>
            <a:ext cx="857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versus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2"/>
          <p:cNvSpPr txBox="1"/>
          <p:nvPr>
            <p:ph idx="11" type="ftr"/>
          </p:nvPr>
        </p:nvSpPr>
        <p:spPr>
          <a:xfrm>
            <a:off x="457200" y="6477000"/>
            <a:ext cx="701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2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27" name="Google Shape;32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461962"/>
            <a:ext cx="2438400" cy="1443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1905000"/>
            <a:ext cx="2371725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2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6687" y="838200"/>
            <a:ext cx="5167312" cy="43100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0" name="Google Shape;330;p22"/>
          <p:cNvCxnSpPr/>
          <p:nvPr/>
        </p:nvCxnSpPr>
        <p:spPr>
          <a:xfrm>
            <a:off x="2743200" y="2057400"/>
            <a:ext cx="220980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331" name="Google Shape;331;p22"/>
          <p:cNvCxnSpPr/>
          <p:nvPr/>
        </p:nvCxnSpPr>
        <p:spPr>
          <a:xfrm flipH="1" rot="10800000">
            <a:off x="2362200" y="2971800"/>
            <a:ext cx="2590800" cy="838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332" name="Google Shape;332;p22"/>
          <p:cNvCxnSpPr/>
          <p:nvPr/>
        </p:nvCxnSpPr>
        <p:spPr>
          <a:xfrm flipH="1" rot="10800000">
            <a:off x="2743200" y="3733800"/>
            <a:ext cx="2286000" cy="1371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333" name="Google Shape;333;p22"/>
          <p:cNvCxnSpPr/>
          <p:nvPr/>
        </p:nvCxnSpPr>
        <p:spPr>
          <a:xfrm flipH="1" rot="10800000">
            <a:off x="2362200" y="3276600"/>
            <a:ext cx="259080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334" name="Google Shape;334;p22"/>
          <p:cNvCxnSpPr/>
          <p:nvPr/>
        </p:nvCxnSpPr>
        <p:spPr>
          <a:xfrm>
            <a:off x="2743200" y="609600"/>
            <a:ext cx="2209800" cy="1219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idx="11" type="ftr"/>
          </p:nvPr>
        </p:nvSpPr>
        <p:spPr>
          <a:xfrm>
            <a:off x="457200" y="6477000"/>
            <a:ext cx="701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Prepared by: Malak Abdullah----</a:t>
            </a:r>
            <a:endParaRPr/>
          </a:p>
        </p:txBody>
      </p:sp>
      <p:sp>
        <p:nvSpPr>
          <p:cNvPr id="340" name="Google Shape;340;p23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1" name="Google Shape;34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71437"/>
            <a:ext cx="3921125" cy="430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3"/>
          <p:cNvPicPr preferRelativeResize="0"/>
          <p:nvPr/>
        </p:nvPicPr>
        <p:blipFill rotWithShape="1">
          <a:blip r:embed="rId4">
            <a:alphaModFix/>
          </a:blip>
          <a:srcRect b="0" l="0" r="0" t="2970"/>
          <a:stretch/>
        </p:blipFill>
        <p:spPr>
          <a:xfrm>
            <a:off x="1600200" y="423862"/>
            <a:ext cx="5978525" cy="639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/>
          <p:nvPr>
            <p:ph idx="11" type="ftr"/>
          </p:nvPr>
        </p:nvSpPr>
        <p:spPr>
          <a:xfrm>
            <a:off x="457200" y="6477000"/>
            <a:ext cx="701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4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9" name="Google Shape;349;p24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0" name="Google Shape;350;p24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/>
          </a:p>
        </p:txBody>
      </p:sp>
      <p:sp>
        <p:nvSpPr>
          <p:cNvPr id="351" name="Google Shape;351;p24"/>
          <p:cNvSpPr txBox="1"/>
          <p:nvPr>
            <p:ph idx="1" type="body"/>
          </p:nvPr>
        </p:nvSpPr>
        <p:spPr>
          <a:xfrm>
            <a:off x="914400" y="1828800"/>
            <a:ext cx="79248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sng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collection of a fixed number of components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Components can be of different types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 members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Accessed by name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reserved word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memory is allocated for a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when variables are declared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"/>
          <p:cNvSpPr txBox="1"/>
          <p:nvPr>
            <p:ph idx="11" type="ftr"/>
          </p:nvPr>
        </p:nvSpPr>
        <p:spPr>
          <a:xfrm>
            <a:off x="457200" y="6477000"/>
            <a:ext cx="701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5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p25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9" name="Google Shape;359;p25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(continued)</a:t>
            </a:r>
            <a:endParaRPr/>
          </a:p>
        </p:txBody>
      </p:sp>
      <p:sp>
        <p:nvSpPr>
          <p:cNvPr id="360" name="Google Shape;360;p25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Dot (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operator: member access operator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to access members of a </a:t>
            </a: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only built-in operations on a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the assignment and member access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Neither arithmetic nor relational operations are allowed on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passed by value or reference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function can return a value of type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can be members of other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/>
          <p:nvPr>
            <p:ph idx="11" type="ftr"/>
          </p:nvPr>
        </p:nvSpPr>
        <p:spPr>
          <a:xfrm>
            <a:off x="457200" y="6477000"/>
            <a:ext cx="701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3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3" name="Google Shape;143;p3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Records (</a:t>
            </a:r>
            <a:r>
              <a:rPr b="0" i="0" lang="en-US" sz="4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s)</a:t>
            </a:r>
            <a:endParaRPr/>
          </a:p>
        </p:txBody>
      </p:sp>
      <p:sp>
        <p:nvSpPr>
          <p:cNvPr id="144" name="Google Shape;144;p3"/>
          <p:cNvSpPr txBox="1"/>
          <p:nvPr>
            <p:ph idx="1" type="body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collection of a fixed number of components (members), accessed by name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definition, not a declaration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 may be of different types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Syntax:</a:t>
            </a:r>
            <a:endParaRPr/>
          </a:p>
        </p:txBody>
      </p:sp>
      <p:pic>
        <p:nvPicPr>
          <p:cNvPr id="145" name="Google Shape;14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1762" y="3513137"/>
            <a:ext cx="4414837" cy="2887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 txBox="1"/>
          <p:nvPr>
            <p:ph idx="11" type="ftr"/>
          </p:nvPr>
        </p:nvSpPr>
        <p:spPr>
          <a:xfrm>
            <a:off x="457200" y="6477000"/>
            <a:ext cx="701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4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52" name="Google Shape;15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743200"/>
            <a:ext cx="8153400" cy="35655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53" name="Google Shape;153;p4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1750" y="38100"/>
            <a:ext cx="3371850" cy="29432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/>
          <p:nvPr>
            <p:ph idx="11" type="ftr"/>
          </p:nvPr>
        </p:nvSpPr>
        <p:spPr>
          <a:xfrm>
            <a:off x="457200" y="6477000"/>
            <a:ext cx="701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5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5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1" name="Google Shape;161;p5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Accessing </a:t>
            </a:r>
            <a:r>
              <a:rPr b="0" i="0" lang="en-US" sz="4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Members</a:t>
            </a:r>
            <a:endParaRPr/>
          </a:p>
        </p:txBody>
      </p:sp>
      <p:sp>
        <p:nvSpPr>
          <p:cNvPr id="162" name="Google Shape;162;p5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syntax for accessing a </a:t>
            </a:r>
            <a:r>
              <a:rPr b="0" i="0" lang="en-US" sz="3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member is: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dot (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an operator, called the member access operator</a:t>
            </a:r>
            <a:endParaRPr/>
          </a:p>
        </p:txBody>
      </p:sp>
      <p:pic>
        <p:nvPicPr>
          <p:cNvPr id="163" name="Google Shape;16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0025" y="3389312"/>
            <a:ext cx="4854575" cy="649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/>
          <p:nvPr>
            <p:ph idx="11" type="ftr"/>
          </p:nvPr>
        </p:nvSpPr>
        <p:spPr>
          <a:xfrm>
            <a:off x="457200" y="6477000"/>
            <a:ext cx="701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6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71" name="Google Shape;171;p6"/>
          <p:cNvPicPr preferRelativeResize="0"/>
          <p:nvPr/>
        </p:nvPicPr>
        <p:blipFill rotWithShape="1">
          <a:blip r:embed="rId3">
            <a:alphaModFix/>
          </a:blip>
          <a:srcRect b="0" l="0" r="0" t="7362"/>
          <a:stretch/>
        </p:blipFill>
        <p:spPr>
          <a:xfrm>
            <a:off x="838200" y="3276600"/>
            <a:ext cx="7642225" cy="30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6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Accessing </a:t>
            </a:r>
            <a:r>
              <a:rPr b="0" i="0" lang="en-US" sz="4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Members (continued)</a:t>
            </a:r>
            <a:endParaRPr/>
          </a:p>
        </p:txBody>
      </p:sp>
      <p:sp>
        <p:nvSpPr>
          <p:cNvPr id="173" name="Google Shape;173;p6"/>
          <p:cNvSpPr txBox="1"/>
          <p:nvPr>
            <p:ph idx="1" type="body"/>
          </p:nvPr>
        </p:nvSpPr>
        <p:spPr>
          <a:xfrm>
            <a:off x="914400" y="1828800"/>
            <a:ext cx="7924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initialize the members of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newStudent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newStudent.GPA = 0.0;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newStudent.firstName = "John";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newStudent.lastName = "Brown";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 txBox="1"/>
          <p:nvPr>
            <p:ph idx="11" type="ftr"/>
          </p:nvPr>
        </p:nvSpPr>
        <p:spPr>
          <a:xfrm>
            <a:off x="457200" y="6477000"/>
            <a:ext cx="701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7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1" name="Google Shape;181;p7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Accessing </a:t>
            </a:r>
            <a:r>
              <a:rPr b="0" i="0" lang="en-US" sz="4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Members (continued)</a:t>
            </a:r>
            <a:endParaRPr/>
          </a:p>
        </p:txBody>
      </p:sp>
      <p:sp>
        <p:nvSpPr>
          <p:cNvPr id="182" name="Google Shape;182;p7"/>
          <p:cNvSpPr txBox="1"/>
          <p:nvPr>
            <p:ph idx="1" type="body"/>
          </p:nvPr>
        </p:nvSpPr>
        <p:spPr>
          <a:xfrm>
            <a:off x="152400" y="1600200"/>
            <a:ext cx="9144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examples:</a:t>
            </a:r>
            <a:endParaRPr/>
          </a:p>
          <a:p>
            <a:pPr indent="-82550" lvl="2" marL="11430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Arial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73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 &gt;&gt; newStudent.firstName;</a:t>
            </a:r>
            <a:endParaRPr/>
          </a:p>
          <a:p>
            <a:pPr indent="-285750" lvl="1" marL="742950" rtl="0" algn="l">
              <a:lnSpc>
                <a:spcPct val="73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cin&gt;&gt;newStudent.testScore&gt;&gt;newStudent.programmingScore;</a:t>
            </a:r>
            <a:endParaRPr/>
          </a:p>
          <a:p>
            <a:pPr indent="-285750" lvl="1" marL="742950" rtl="0" algn="l">
              <a:lnSpc>
                <a:spcPct val="73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score = (newStudent.testScore + newStudent.programmingScore) / 2;</a:t>
            </a:r>
            <a:endParaRPr/>
          </a:p>
          <a:p>
            <a:pPr indent="-285750" lvl="1" marL="742950" rtl="0" algn="l">
              <a:lnSpc>
                <a:spcPct val="73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1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(score &gt;= 90)</a:t>
            </a:r>
            <a:endParaRPr/>
          </a:p>
          <a:p>
            <a:pPr indent="-285750" lvl="1" marL="742950" rtl="0" algn="l">
              <a:lnSpc>
                <a:spcPct val="73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newStudent.courseGrade = 'A';</a:t>
            </a:r>
            <a:endParaRPr/>
          </a:p>
          <a:p>
            <a:pPr indent="-285750" lvl="1" marL="742950" rtl="0" algn="l">
              <a:lnSpc>
                <a:spcPct val="73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1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(score &gt;= 80)</a:t>
            </a:r>
            <a:endParaRPr/>
          </a:p>
          <a:p>
            <a:pPr indent="-285750" lvl="1" marL="742950" rtl="0" algn="l">
              <a:lnSpc>
                <a:spcPct val="73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newStudent.courseGrade = 'B';</a:t>
            </a:r>
            <a:endParaRPr/>
          </a:p>
          <a:p>
            <a:pPr indent="-285750" lvl="1" marL="742950" rtl="0" algn="l">
              <a:lnSpc>
                <a:spcPct val="73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1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(score &gt;= 70)</a:t>
            </a:r>
            <a:endParaRPr/>
          </a:p>
          <a:p>
            <a:pPr indent="-285750" lvl="1" marL="742950" rtl="0" algn="l">
              <a:lnSpc>
                <a:spcPct val="73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newStudent.courseGrade = 'C';</a:t>
            </a:r>
            <a:endParaRPr/>
          </a:p>
          <a:p>
            <a:pPr indent="-285750" lvl="1" marL="742950" rtl="0" algn="l">
              <a:lnSpc>
                <a:spcPct val="73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1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(score &gt;= 60)</a:t>
            </a:r>
            <a:endParaRPr/>
          </a:p>
          <a:p>
            <a:pPr indent="-285750" lvl="1" marL="742950" rtl="0" algn="l">
              <a:lnSpc>
                <a:spcPct val="73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newStudent.courseGrade = 'D';</a:t>
            </a:r>
            <a:endParaRPr/>
          </a:p>
          <a:p>
            <a:pPr indent="-285750" lvl="1" marL="742950" rtl="0" algn="l">
              <a:lnSpc>
                <a:spcPct val="73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1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/>
          </a:p>
          <a:p>
            <a:pPr indent="-285750" lvl="1" marL="742950" rtl="0" algn="l">
              <a:lnSpc>
                <a:spcPct val="73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newStudent.courseGrade = 'F';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/>
          <p:nvPr>
            <p:ph idx="11" type="ftr"/>
          </p:nvPr>
        </p:nvSpPr>
        <p:spPr>
          <a:xfrm>
            <a:off x="457200" y="6477000"/>
            <a:ext cx="701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9" name="Google Shape;189;p8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</p:txBody>
      </p:sp>
      <p:pic>
        <p:nvPicPr>
          <p:cNvPr id="190" name="Google Shape;190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3525" y="2098675"/>
            <a:ext cx="6465887" cy="3722687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"/>
          <p:cNvSpPr txBox="1"/>
          <p:nvPr>
            <p:ph idx="11" type="ftr"/>
          </p:nvPr>
        </p:nvSpPr>
        <p:spPr>
          <a:xfrm>
            <a:off x="457200" y="6477000"/>
            <a:ext cx="701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9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9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8" name="Google Shape;198;p9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</a:t>
            </a:r>
            <a:endParaRPr/>
          </a:p>
        </p:txBody>
      </p:sp>
      <p:sp>
        <p:nvSpPr>
          <p:cNvPr id="199" name="Google Shape;199;p9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of one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variable can be assigned to another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variable of the same type using an assignment statement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statement: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 = newStudent;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copies the contents of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newStudent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into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Layers">
  <a:themeElements>
    <a:clrScheme name="">
      <a:dk1>
        <a:srgbClr val="000000"/>
      </a:dk1>
      <a:lt1>
        <a:srgbClr val="FFFFFF"/>
      </a:lt1>
      <a:dk2>
        <a:srgbClr val="000066"/>
      </a:dk2>
      <a:lt2>
        <a:srgbClr val="D89F00"/>
      </a:lt2>
      <a:accent1>
        <a:srgbClr val="336699"/>
      </a:accent1>
      <a:accent2>
        <a:srgbClr val="FFCC00"/>
      </a:accent2>
      <a:accent3>
        <a:srgbClr val="FFFFFF"/>
      </a:accent3>
      <a:accent4>
        <a:srgbClr val="000000"/>
      </a:accent4>
      <a:accent5>
        <a:srgbClr val="ADB8CA"/>
      </a:accent5>
      <a:accent6>
        <a:srgbClr val="E7B900"/>
      </a:accent6>
      <a:hlink>
        <a:srgbClr val="990033"/>
      </a:hlink>
      <a:folHlink>
        <a:srgbClr val="FFD72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Layers">
  <a:themeElements>
    <a:clrScheme name="">
      <a:dk1>
        <a:srgbClr val="000000"/>
      </a:dk1>
      <a:lt1>
        <a:srgbClr val="FFFFFF"/>
      </a:lt1>
      <a:dk2>
        <a:srgbClr val="000066"/>
      </a:dk2>
      <a:lt2>
        <a:srgbClr val="D89F00"/>
      </a:lt2>
      <a:accent1>
        <a:srgbClr val="336699"/>
      </a:accent1>
      <a:accent2>
        <a:srgbClr val="FFCC00"/>
      </a:accent2>
      <a:accent3>
        <a:srgbClr val="FFFFFF"/>
      </a:accent3>
      <a:accent4>
        <a:srgbClr val="000000"/>
      </a:accent4>
      <a:accent5>
        <a:srgbClr val="ADB8CA"/>
      </a:accent5>
      <a:accent6>
        <a:srgbClr val="E7B900"/>
      </a:accent6>
      <a:hlink>
        <a:srgbClr val="990033"/>
      </a:hlink>
      <a:folHlink>
        <a:srgbClr val="FFD72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2002-08-16T03:59:06Z</dcterms:created>
  <dc:creator>Malak Abdullah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