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msword" PartName="/ppt/embeddings/Microsoft_Office_Word_97_-_2003_Document3.doc"/>
  <Override ContentType="application/msword" PartName="/ppt/embeddings/Microsoft_Office_Word_97_-_2003_Document2.doc"/>
  <Override ContentType="application/msword" PartName="/ppt/embeddings/Microsoft_Office_Word_97_-_2003_Document1.doc"/>
  <Override ContentType="application/msword" PartName="/ppt/embeddings/Microsoft_Office_Word_97_-_2003_Document4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h1EfylVe4a6J6LAnKq8gyLBkS6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3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9"/>
          <p:cNvSpPr txBox="1"/>
          <p:nvPr>
            <p:ph idx="12" type="sldNum"/>
          </p:nvPr>
        </p:nvSpPr>
        <p:spPr>
          <a:xfrm>
            <a:off x="70866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4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12" type="sldNum"/>
          </p:nvPr>
        </p:nvSpPr>
        <p:spPr>
          <a:xfrm>
            <a:off x="70866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/>
          <p:nvPr/>
        </p:nvSpPr>
        <p:spPr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2000 Deitel &amp; Associates, Inc.  All rights reserved.</a:t>
            </a:r>
            <a:endParaRPr/>
          </a:p>
        </p:txBody>
      </p:sp>
      <p:sp>
        <p:nvSpPr>
          <p:cNvPr id="26" name="Google Shape;26;p41"/>
          <p:cNvSpPr txBox="1"/>
          <p:nvPr/>
        </p:nvSpPr>
        <p:spPr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2000 Deitel &amp; Associates, Inc.  All rights reserved.</a:t>
            </a:r>
            <a:endParaRPr/>
          </a:p>
        </p:txBody>
      </p:sp>
      <p:sp>
        <p:nvSpPr>
          <p:cNvPr id="27" name="Google Shape;27;p41"/>
          <p:cNvSpPr txBox="1"/>
          <p:nvPr/>
        </p:nvSpPr>
        <p:spPr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estrial"/>
              <a:buNone/>
            </a:pPr>
            <a:r>
              <a:rPr b="0" i="0" lang="en-US" sz="20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grpSp>
        <p:nvGrpSpPr>
          <p:cNvPr id="28" name="Google Shape;28;p41"/>
          <p:cNvGrpSpPr/>
          <p:nvPr/>
        </p:nvGrpSpPr>
        <p:grpSpPr>
          <a:xfrm>
            <a:off x="6781800" y="76200"/>
            <a:ext cx="304800" cy="685800"/>
            <a:chOff x="4032" y="3840"/>
            <a:chExt cx="192" cy="432"/>
          </a:xfrm>
        </p:grpSpPr>
        <p:sp>
          <p:nvSpPr>
            <p:cNvPr id="29" name="Google Shape;29;p41"/>
            <p:cNvSpPr/>
            <p:nvPr/>
          </p:nvSpPr>
          <p:spPr>
            <a:xfrm rot="5400000">
              <a:off x="4032" y="3840"/>
              <a:ext cx="192" cy="1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 rot="-5400000">
              <a:off x="4032" y="4080"/>
              <a:ext cx="192" cy="1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darken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15000" y="60000"/>
                  </a:moveTo>
                  <a:lnTo>
                    <a:pt x="105000" y="15000"/>
                  </a:lnTo>
                  <a:lnTo>
                    <a:pt x="105000" y="105000"/>
                  </a:lnTo>
                  <a:close/>
                </a:path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" name="Google Shape;31;p41"/>
          <p:cNvSpPr txBox="1"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41"/>
          <p:cNvSpPr txBox="1"/>
          <p:nvPr>
            <p:ph idx="1" type="subTitle"/>
          </p:nvPr>
        </p:nvSpPr>
        <p:spPr>
          <a:xfrm>
            <a:off x="6705600" y="762000"/>
            <a:ext cx="2438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70866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8"/>
          <p:cNvSpPr txBox="1"/>
          <p:nvPr/>
        </p:nvSpPr>
        <p:spPr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2000 Deitel &amp; Associates, Inc.  All rights reserved.</a:t>
            </a:r>
            <a:endParaRPr/>
          </a:p>
        </p:txBody>
      </p:sp>
      <p:sp>
        <p:nvSpPr>
          <p:cNvPr id="10" name="Google Shape;10;p38"/>
          <p:cNvSpPr txBox="1"/>
          <p:nvPr/>
        </p:nvSpPr>
        <p:spPr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2000 Deitel &amp; Associates, Inc.  All rights reserved.</a:t>
            </a:r>
            <a:endParaRPr/>
          </a:p>
        </p:txBody>
      </p:sp>
      <p:sp>
        <p:nvSpPr>
          <p:cNvPr id="11" name="Google Shape;11;p38"/>
          <p:cNvSpPr/>
          <p:nvPr/>
        </p:nvSpPr>
        <p:spPr>
          <a:xfrm>
            <a:off x="3886200" y="655320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8"/>
          <p:cNvSpPr/>
          <p:nvPr/>
        </p:nvSpPr>
        <p:spPr>
          <a:xfrm rot="10800000">
            <a:off x="3505200" y="655320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Relationship Id="rId9" Type="http://schemas.openxmlformats.org/officeDocument/2006/relationships/image" Target="../media/image3.png"/><Relationship Id="rId5" Type="http://schemas.openxmlformats.org/officeDocument/2006/relationships/oleObject" Target="../embeddings/Microsoft_Office_Word_97_-_2003_Document2.doc"/><Relationship Id="rId6" Type="http://schemas.openxmlformats.org/officeDocument/2006/relationships/image" Target="../media/image2.png"/><Relationship Id="rId7" Type="http://schemas.openxmlformats.org/officeDocument/2006/relationships/oleObject" Target="../embeddings/Microsoft_Office_Word_97_-_2003_Document3.doc"/><Relationship Id="rId8" Type="http://schemas.openxmlformats.org/officeDocument/2006/relationships/oleObject" Target="../embeddings/Microsoft_Office_Word_97_-_2003_Document3.doc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4.doc"/><Relationship Id="rId6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Introduction</a:t>
            </a:r>
            <a:endParaRPr/>
          </a:p>
        </p:txBody>
      </p:sp>
      <p:sp>
        <p:nvSpPr>
          <p:cNvPr id="38" name="Google Shape;38;p2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course you will learn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idx="1" type="subTitle"/>
          </p:nvPr>
        </p:nvSpPr>
        <p:spPr>
          <a:xfrm>
            <a:off x="6705600" y="762000"/>
            <a:ext cx="2438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1. Load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2.1 Print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"Welcome"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2.2 Print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 C++!"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2.3 newline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2.4 exit (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</a:t>
            </a: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0" y="4038600"/>
            <a:ext cx="6781800" cy="3048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C++!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grpSp>
        <p:nvGrpSpPr>
          <p:cNvPr id="293" name="Google Shape;293;p24"/>
          <p:cNvGrpSpPr/>
          <p:nvPr/>
        </p:nvGrpSpPr>
        <p:grpSpPr>
          <a:xfrm>
            <a:off x="0" y="0"/>
            <a:ext cx="6781800" cy="3657600"/>
            <a:chOff x="0" y="0"/>
            <a:chExt cx="3072" cy="4114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6" name="Google Shape;296;p24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Fig. 1.4: fig01_04.cpp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7" name="Google Shape;297;p24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98" name="Google Shape;298;p24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9" name="Google Shape;299;p24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Printing a line with multiple statements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0" name="Google Shape;300;p24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01" name="Google Shape;301;p24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2" name="Google Shape;302;p24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#include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&lt;iostream&gt;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3" name="Google Shape;303;p24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04" name="Google Shape;304;p24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5" name="Google Shape;305;p24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6" name="Google Shape;306;p24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07" name="Google Shape;307;p24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8" name="Google Shape;308;p24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main()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9" name="Google Shape;309;p24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10" name="Google Shape;310;p24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" name="Google Shape;311;p24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2" name="Google Shape;312;p24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13" name="Google Shape;313;p24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" name="Google Shape;314;p24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std::cout &lt;&lt; "Welcome ";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5" name="Google Shape;315;p24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16" name="Google Shape;316;p24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7" name="Google Shape;317;p24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std::cout &lt;&lt; "to C++!\n";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8" name="Google Shape;318;p24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19" name="Google Shape;319;p24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0" name="Google Shape;320;p24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1" name="Google Shape;321;p24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22" name="Google Shape;322;p24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3" name="Google Shape;323;p24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return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0;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indicate that program ended successfully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4" name="Google Shape;324;p24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25" name="Google Shape;325;p24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6" name="Google Shape;326;p24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327" name="Google Shape;327;p24"/>
          <p:cNvGrpSpPr/>
          <p:nvPr/>
        </p:nvGrpSpPr>
        <p:grpSpPr>
          <a:xfrm>
            <a:off x="914400" y="2667000"/>
            <a:ext cx="6096000" cy="2571750"/>
            <a:chOff x="576" y="1680"/>
            <a:chExt cx="3840" cy="1620"/>
          </a:xfrm>
        </p:grpSpPr>
        <p:sp>
          <p:nvSpPr>
            <p:cNvPr id="328" name="Google Shape;328;p24"/>
            <p:cNvSpPr txBox="1"/>
            <p:nvPr/>
          </p:nvSpPr>
          <p:spPr>
            <a:xfrm>
              <a:off x="1488" y="2928"/>
              <a:ext cx="2928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Unless new line </a:t>
              </a:r>
              <a:r>
                <a:rPr b="1" i="0" lang="en-US" sz="16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'\n'</a:t>
              </a: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specified, the text continues on the same line.</a:t>
              </a:r>
              <a:endParaRPr/>
            </a:p>
          </p:txBody>
        </p:sp>
        <p:cxnSp>
          <p:nvCxnSpPr>
            <p:cNvPr id="329" name="Google Shape;329;p24"/>
            <p:cNvCxnSpPr/>
            <p:nvPr/>
          </p:nvCxnSpPr>
          <p:spPr>
            <a:xfrm rot="10800000">
              <a:off x="576" y="2784"/>
              <a:ext cx="91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30" name="Google Shape;330;p24"/>
            <p:cNvCxnSpPr/>
            <p:nvPr/>
          </p:nvCxnSpPr>
          <p:spPr>
            <a:xfrm rot="10800000">
              <a:off x="1344" y="1680"/>
              <a:ext cx="672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idx="1" type="subTitle"/>
          </p:nvPr>
        </p:nvSpPr>
        <p:spPr>
          <a:xfrm>
            <a:off x="6705600" y="762000"/>
            <a:ext cx="2438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1. Load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2.1 Print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"Welcome"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2.2 newline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2.3 Print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2.4 newline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2.5 newline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2.6 Print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"C++!"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2.7 newline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2.8 exit (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</a:t>
            </a: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36" name="Google Shape;336;p25"/>
          <p:cNvGrpSpPr/>
          <p:nvPr/>
        </p:nvGrpSpPr>
        <p:grpSpPr>
          <a:xfrm>
            <a:off x="0" y="0"/>
            <a:ext cx="6781800" cy="3657600"/>
            <a:chOff x="0" y="0"/>
            <a:chExt cx="3072" cy="3740"/>
          </a:xfrm>
        </p:grpSpPr>
        <p:grpSp>
          <p:nvGrpSpPr>
            <p:cNvPr id="337" name="Google Shape;337;p25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38" name="Google Shape;338;p25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9" name="Google Shape;339;p25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Fig. 1.5: fig01_05.cpp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0" name="Google Shape;340;p25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41" name="Google Shape;341;p25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2" name="Google Shape;342;p25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Printing multiple lines with a single statement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3" name="Google Shape;343;p25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44" name="Google Shape;344;p25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5" name="Google Shape;345;p25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#include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&lt;iostream&gt;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6" name="Google Shape;346;p25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47" name="Google Shape;347;p25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" name="Google Shape;348;p25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9" name="Google Shape;349;p25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50" name="Google Shape;350;p25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1" name="Google Shape;351;p25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main()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2" name="Google Shape;352;p25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53" name="Google Shape;353;p25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4" name="Google Shape;354;p25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5" name="Google Shape;355;p25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56" name="Google Shape;356;p25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25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std::cout &lt;&lt; "Welcome\nto\n\nC++!\n";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8" name="Google Shape;358;p25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59" name="Google Shape;359;p25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0" name="Google Shape;360;p25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61" name="Google Shape;361;p25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62" name="Google Shape;362;p25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3" name="Google Shape;363;p25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return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0;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indicate that program ended successfully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64" name="Google Shape;364;p25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65" name="Google Shape;365;p25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p25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367" name="Google Shape;367;p25"/>
          <p:cNvSpPr txBox="1"/>
          <p:nvPr/>
        </p:nvSpPr>
        <p:spPr>
          <a:xfrm>
            <a:off x="0" y="4038600"/>
            <a:ext cx="6781800" cy="82232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C++!</a:t>
            </a: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grpSp>
        <p:nvGrpSpPr>
          <p:cNvPr id="368" name="Google Shape;368;p25"/>
          <p:cNvGrpSpPr/>
          <p:nvPr/>
        </p:nvGrpSpPr>
        <p:grpSpPr>
          <a:xfrm>
            <a:off x="609600" y="2514600"/>
            <a:ext cx="5943600" cy="3124200"/>
            <a:chOff x="384" y="1584"/>
            <a:chExt cx="3744" cy="1968"/>
          </a:xfrm>
        </p:grpSpPr>
        <p:sp>
          <p:nvSpPr>
            <p:cNvPr id="369" name="Google Shape;369;p25"/>
            <p:cNvSpPr txBox="1"/>
            <p:nvPr/>
          </p:nvSpPr>
          <p:spPr>
            <a:xfrm>
              <a:off x="1824" y="3180"/>
              <a:ext cx="2304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Multiple lines can be printed with one statement</a:t>
              </a:r>
              <a:endParaRPr/>
            </a:p>
          </p:txBody>
        </p:sp>
        <p:cxnSp>
          <p:nvCxnSpPr>
            <p:cNvPr id="370" name="Google Shape;370;p25"/>
            <p:cNvCxnSpPr/>
            <p:nvPr/>
          </p:nvCxnSpPr>
          <p:spPr>
            <a:xfrm rot="10800000">
              <a:off x="384" y="2832"/>
              <a:ext cx="144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71" name="Google Shape;371;p25"/>
            <p:cNvCxnSpPr/>
            <p:nvPr/>
          </p:nvCxnSpPr>
          <p:spPr>
            <a:xfrm rot="10800000">
              <a:off x="1680" y="1584"/>
              <a:ext cx="576" cy="15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Another Simple Program:</a:t>
            </a:r>
            <a:b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Adding Two Integers</a:t>
            </a:r>
            <a:r>
              <a:rPr b="0" i="0" lang="en-US" sz="36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in memory where a value can be stored for use by a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declared with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 they can be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appear before variable is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common data types are: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integer numbers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characters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floating point numbers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myVariable;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Declares a variable named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type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variable1, variable2;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Declares two variables, each of type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Another Simple Program:</a:t>
            </a:r>
            <a:b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Adding Two Integers (II)</a:t>
            </a:r>
            <a:endParaRPr/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extraction operator)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used with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waits for user to input a value and stores the value in the variable to the right of the operator.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types number, then presses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key to send the data to the computer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myVariable;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std::cin &gt;&gt; myVariable;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for user input, then stores input in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 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assigns value to a variable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operator (has two operands)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sum = variable1 + variable2;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4" name="Google Shape;384;p27"/>
          <p:cNvGrpSpPr/>
          <p:nvPr/>
        </p:nvGrpSpPr>
        <p:grpSpPr>
          <a:xfrm>
            <a:off x="4114800" y="5943600"/>
            <a:ext cx="3505200" cy="533400"/>
            <a:chOff x="2592" y="3744"/>
            <a:chExt cx="2208" cy="336"/>
          </a:xfrm>
        </p:grpSpPr>
        <p:sp>
          <p:nvSpPr>
            <p:cNvPr id="385" name="Google Shape;385;p27"/>
            <p:cNvSpPr txBox="1"/>
            <p:nvPr/>
          </p:nvSpPr>
          <p:spPr>
            <a:xfrm>
              <a:off x="3744" y="3862"/>
              <a:ext cx="1056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Addition operator</a:t>
              </a:r>
              <a:endParaRPr/>
            </a:p>
          </p:txBody>
        </p:sp>
        <p:cxnSp>
          <p:nvCxnSpPr>
            <p:cNvPr id="386" name="Google Shape;386;p27"/>
            <p:cNvCxnSpPr/>
            <p:nvPr/>
          </p:nvCxnSpPr>
          <p:spPr>
            <a:xfrm rot="10800000">
              <a:off x="2592" y="3744"/>
              <a:ext cx="115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6705600" y="762000"/>
            <a:ext cx="2438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1. Load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2.1 Initialize variables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integer1</a:t>
            </a: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integer2</a:t>
            </a: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and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2.2 Print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"Enter first integer"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2.2.1 Get input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2.3 Print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"Enter second integer"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2.3.1 Get input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2.4 Add variables and put result into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2.5 Print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"Sum is"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2.5.1 Output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2.6 exit (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</a:t>
            </a: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1" i="0" lang="en-US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 Output</a:t>
            </a:r>
            <a:endParaRPr/>
          </a:p>
        </p:txBody>
      </p:sp>
      <p:grpSp>
        <p:nvGrpSpPr>
          <p:cNvPr id="392" name="Google Shape;392;p28"/>
          <p:cNvGrpSpPr/>
          <p:nvPr/>
        </p:nvGrpSpPr>
        <p:grpSpPr>
          <a:xfrm>
            <a:off x="0" y="0"/>
            <a:ext cx="6781800" cy="4343400"/>
            <a:chOff x="0" y="0"/>
            <a:chExt cx="3072" cy="6358"/>
          </a:xfrm>
        </p:grpSpPr>
        <p:grpSp>
          <p:nvGrpSpPr>
            <p:cNvPr id="393" name="Google Shape;393;p28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94" name="Google Shape;394;p28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5" name="Google Shape;395;p28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Fig. 1.6: fig01_06.cpp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6" name="Google Shape;396;p28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97" name="Google Shape;397;p28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" name="Google Shape;398;p28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Addition program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9" name="Google Shape;399;p28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400" name="Google Shape;400;p28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1" name="Google Shape;401;p28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#include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&lt;iostream&gt;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2" name="Google Shape;402;p28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403" name="Google Shape;403;p28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4" name="Google Shape;404;p28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5" name="Google Shape;405;p28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406" name="Google Shape;406;p28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7" name="Google Shape;407;p28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main()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09" name="Google Shape;409;p28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0" name="Google Shape;410;p28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12" name="Google Shape;412;p28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3" name="Google Shape;413;p28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integer1, integer2, sum;        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declaration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4" name="Google Shape;414;p28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6" name="Google Shape;416;p28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7" name="Google Shape;417;p28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418" name="Google Shape;418;p28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9" name="Google Shape;419;p28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std::cout &lt;&lt; "Enter first integer\n";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prompt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0" name="Google Shape;420;p28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421" name="Google Shape;421;p28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2" name="Google Shape;422;p28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std::cin &gt;&gt; integer1;              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// read an integer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3" name="Google Shape;423;p28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424" name="Google Shape;424;p28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" name="Google Shape;425;p28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std::cout &lt;&lt; "Enter second integer\n";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prompt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6" name="Google Shape;426;p28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427" name="Google Shape;427;p28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8" name="Google Shape;428;p28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std::cin &gt;&gt; integer2;              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// read an integer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9" name="Google Shape;429;p28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430" name="Google Shape;430;p28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1" name="Google Shape;431;p28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sum = integer1 + integer2;    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// assignment of sum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32" name="Google Shape;432;p28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433" name="Google Shape;433;p28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4" name="Google Shape;434;p28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std::cout &lt;&lt; "Sum is " &lt;&lt; sum &lt;&lt; std::endl;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 sum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35" name="Google Shape;435;p28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436" name="Google Shape;436;p28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7" name="Google Shape;437;p28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38" name="Google Shape;438;p28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439" name="Google Shape;439;p28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0" name="Google Shape;440;p28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return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0;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indicate that program ended successfully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41" name="Google Shape;441;p28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442" name="Google Shape;442;p28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3" name="Google Shape;443;p28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444" name="Google Shape;444;p28"/>
          <p:cNvSpPr txBox="1"/>
          <p:nvPr/>
        </p:nvSpPr>
        <p:spPr>
          <a:xfrm>
            <a:off x="0" y="4648200"/>
            <a:ext cx="6781800" cy="11874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first integer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second integer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 is 117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5" name="Google Shape;445;p28"/>
          <p:cNvGrpSpPr/>
          <p:nvPr/>
        </p:nvGrpSpPr>
        <p:grpSpPr>
          <a:xfrm>
            <a:off x="2667000" y="2133600"/>
            <a:ext cx="6019800" cy="590550"/>
            <a:chOff x="1680" y="1344"/>
            <a:chExt cx="3792" cy="372"/>
          </a:xfrm>
        </p:grpSpPr>
        <p:sp>
          <p:nvSpPr>
            <p:cNvPr id="446" name="Google Shape;446;p28"/>
            <p:cNvSpPr txBox="1"/>
            <p:nvPr/>
          </p:nvSpPr>
          <p:spPr>
            <a:xfrm>
              <a:off x="2880" y="1344"/>
              <a:ext cx="2592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Notice how </a:t>
              </a:r>
              <a:r>
                <a:rPr b="1" i="0" lang="en-US" sz="16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std::cin</a:t>
              </a: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used to get user input.</a:t>
              </a:r>
              <a:endParaRPr/>
            </a:p>
          </p:txBody>
        </p:sp>
        <p:cxnSp>
          <p:nvCxnSpPr>
            <p:cNvPr id="447" name="Google Shape;447;p28"/>
            <p:cNvCxnSpPr/>
            <p:nvPr/>
          </p:nvCxnSpPr>
          <p:spPr>
            <a:xfrm rot="10800000">
              <a:off x="1680" y="1536"/>
              <a:ext cx="11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48" name="Google Shape;448;p28"/>
          <p:cNvGrpSpPr/>
          <p:nvPr/>
        </p:nvGrpSpPr>
        <p:grpSpPr>
          <a:xfrm>
            <a:off x="2667000" y="3581400"/>
            <a:ext cx="6019800" cy="1489075"/>
            <a:chOff x="1680" y="2256"/>
            <a:chExt cx="3792" cy="938"/>
          </a:xfrm>
        </p:grpSpPr>
        <p:sp>
          <p:nvSpPr>
            <p:cNvPr id="449" name="Google Shape;449;p28"/>
            <p:cNvSpPr txBox="1"/>
            <p:nvPr/>
          </p:nvSpPr>
          <p:spPr>
            <a:xfrm>
              <a:off x="1680" y="2976"/>
              <a:ext cx="3792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Variables can be output using </a:t>
              </a:r>
              <a:r>
                <a:rPr b="1" i="0" lang="en-US" sz="16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std::cout &lt;&lt; variableName</a:t>
              </a:r>
              <a:endParaRPr/>
            </a:p>
          </p:txBody>
        </p:sp>
        <p:cxnSp>
          <p:nvCxnSpPr>
            <p:cNvPr id="450" name="Google Shape;450;p28"/>
            <p:cNvCxnSpPr/>
            <p:nvPr/>
          </p:nvCxnSpPr>
          <p:spPr>
            <a:xfrm rot="10800000">
              <a:off x="1968" y="2256"/>
              <a:ext cx="672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51" name="Google Shape;451;p28"/>
          <p:cNvGrpSpPr/>
          <p:nvPr/>
        </p:nvGrpSpPr>
        <p:grpSpPr>
          <a:xfrm>
            <a:off x="4419600" y="3581400"/>
            <a:ext cx="4343400" cy="819150"/>
            <a:chOff x="2784" y="2256"/>
            <a:chExt cx="2736" cy="516"/>
          </a:xfrm>
        </p:grpSpPr>
        <p:sp>
          <p:nvSpPr>
            <p:cNvPr id="452" name="Google Shape;452;p28"/>
            <p:cNvSpPr txBox="1"/>
            <p:nvPr/>
          </p:nvSpPr>
          <p:spPr>
            <a:xfrm>
              <a:off x="3312" y="2400"/>
              <a:ext cx="2208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std::endl</a:t>
              </a: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flushes the buffer and prints a newline.</a:t>
              </a:r>
              <a:endParaRPr/>
            </a:p>
          </p:txBody>
        </p:sp>
        <p:cxnSp>
          <p:nvCxnSpPr>
            <p:cNvPr id="453" name="Google Shape;453;p28"/>
            <p:cNvCxnSpPr/>
            <p:nvPr/>
          </p:nvCxnSpPr>
          <p:spPr>
            <a:xfrm rot="10800000">
              <a:off x="2784" y="2256"/>
              <a:ext cx="52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Memory Concepts</a:t>
            </a:r>
            <a:endParaRPr/>
          </a:p>
        </p:txBody>
      </p:sp>
      <p:sp>
        <p:nvSpPr>
          <p:cNvPr id="459" name="Google Shape;459;p29"/>
          <p:cNvSpPr txBox="1"/>
          <p:nvPr>
            <p:ph idx="1" type="body"/>
          </p:nvPr>
        </p:nvSpPr>
        <p:spPr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Variable names correspond to </a:t>
            </a:r>
            <a:r>
              <a:rPr b="0" i="1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locations</a:t>
            </a:r>
            <a:r>
              <a:rPr b="0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in the computer's memory.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Every variable has a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name,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type,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size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and a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value.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Whenever a new value is placed into a variable, it replaces the previous value - it is destroyed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reading variables from memory does not change them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visual representation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460" name="Google Shape;460;p29"/>
          <p:cNvGrpSpPr/>
          <p:nvPr/>
        </p:nvGrpSpPr>
        <p:grpSpPr>
          <a:xfrm>
            <a:off x="-838200" y="4495800"/>
            <a:ext cx="9359900" cy="1587500"/>
            <a:chOff x="-528" y="2832"/>
            <a:chExt cx="5896" cy="1000"/>
          </a:xfrm>
        </p:grpSpPr>
        <p:sp>
          <p:nvSpPr>
            <p:cNvPr id="461" name="Google Shape;461;p29"/>
            <p:cNvSpPr txBox="1"/>
            <p:nvPr/>
          </p:nvSpPr>
          <p:spPr>
            <a:xfrm>
              <a:off x="-528" y="3554"/>
              <a:ext cx="139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Courier New"/>
                <a:buNone/>
              </a:pPr>
              <a:r>
                <a:rPr b="0" i="0" lang="en-US" sz="29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" y="2832"/>
              <a:ext cx="536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29"/>
            <p:cNvSpPr txBox="1"/>
            <p:nvPr/>
          </p:nvSpPr>
          <p:spPr>
            <a:xfrm>
              <a:off x="8" y="2839"/>
              <a:ext cx="139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0000"/>
                </a:buClr>
                <a:buSzPts val="2900"/>
                <a:buFont typeface="Courier New"/>
                <a:buNone/>
              </a:pPr>
              <a:r>
                <a:rPr b="0" i="0" lang="en-US" sz="2900" u="none">
                  <a:solidFill>
                    <a:srgbClr val="01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459" y="2893"/>
              <a:ext cx="1072" cy="58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607" y="3074"/>
              <a:ext cx="677" cy="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29"/>
            <p:cNvSpPr txBox="1"/>
            <p:nvPr/>
          </p:nvSpPr>
          <p:spPr>
            <a:xfrm>
              <a:off x="1607" y="3071"/>
              <a:ext cx="848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integer1</a:t>
              </a:r>
              <a:endParaRPr/>
            </a:p>
          </p:txBody>
        </p:sp>
        <p:sp>
          <p:nvSpPr>
            <p:cNvPr id="467" name="Google Shape;467;p29"/>
            <p:cNvSpPr txBox="1"/>
            <p:nvPr/>
          </p:nvSpPr>
          <p:spPr>
            <a:xfrm>
              <a:off x="2250" y="3071"/>
              <a:ext cx="106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901" y="3074"/>
              <a:ext cx="193" cy="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29"/>
            <p:cNvSpPr txBox="1"/>
            <p:nvPr/>
          </p:nvSpPr>
          <p:spPr>
            <a:xfrm>
              <a:off x="2901" y="3071"/>
              <a:ext cx="212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</a:t>
              </a:r>
              <a:endParaRPr/>
            </a:p>
          </p:txBody>
        </p:sp>
        <p:sp>
          <p:nvSpPr>
            <p:cNvPr id="470" name="Google Shape;470;p29"/>
            <p:cNvSpPr txBox="1"/>
            <p:nvPr/>
          </p:nvSpPr>
          <p:spPr>
            <a:xfrm>
              <a:off x="3061" y="3071"/>
              <a:ext cx="106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Arithmetic</a:t>
            </a:r>
            <a:endParaRPr/>
          </a:p>
        </p:txBody>
      </p:sp>
      <p:sp>
        <p:nvSpPr>
          <p:cNvPr id="476" name="Google Shape;476;p30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calculations are used in most programs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notes: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multiplication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division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division truncates remainder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/ 5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evaluates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modulus operator returns the remainder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7 % 5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evaluates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precedence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arithmetic operators act before others (i.e., multiplication before addition)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sure to use parenthesis when needed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Find the average of three variables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use: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 b + c / 3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+ b + c ) / 3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Arithmetic (II)</a:t>
            </a:r>
            <a:endParaRPr/>
          </a:p>
        </p:txBody>
      </p:sp>
      <p:sp>
        <p:nvSpPr>
          <p:cNvPr id="482" name="Google Shape;482;p31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operators: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Rules of operator precedence: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83" name="Google Shape;483;p31"/>
          <p:cNvGraphicFramePr/>
          <p:nvPr/>
        </p:nvGraphicFramePr>
        <p:xfrm>
          <a:off x="765175" y="1606550"/>
          <a:ext cx="6742112" cy="2147887"/>
        </p:xfrm>
        <a:graphic>
          <a:graphicData uri="http://schemas.openxmlformats.org/presentationml/2006/ole">
            <mc:AlternateContent>
              <mc:Choice Requires="v">
                <p:oleObj r:id="rId4" imgH="2147887" imgW="6742112" progId="Word.Document.8" spid="_x0000_s1">
                  <p:embed/>
                </p:oleObj>
              </mc:Choice>
              <mc:Fallback>
                <p:oleObj r:id="rId5" imgH="2147887" imgW="6742112" progId="Word.Document.8">
                  <p:embed/>
                  <p:pic>
                    <p:nvPicPr>
                      <p:cNvPr id="483" name="Google Shape;483;p3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5175" y="1606550"/>
                        <a:ext cx="6742112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" name="Google Shape;484;p31"/>
          <p:cNvGraphicFramePr/>
          <p:nvPr/>
        </p:nvGraphicFramePr>
        <p:xfrm>
          <a:off x="411162" y="4108450"/>
          <a:ext cx="7824787" cy="3605212"/>
        </p:xfrm>
        <a:graphic>
          <a:graphicData uri="http://schemas.openxmlformats.org/presentationml/2006/ole">
            <mc:AlternateContent>
              <mc:Choice Requires="v">
                <p:oleObj r:id="rId7" imgH="3605212" imgW="7824787" progId="Word.Document.8" spid="_x0000_s2">
                  <p:embed/>
                </p:oleObj>
              </mc:Choice>
              <mc:Fallback>
                <p:oleObj r:id="rId8" imgH="3605212" imgW="7824787" progId="Word.Document.8">
                  <p:embed/>
                  <p:pic>
                    <p:nvPicPr>
                      <p:cNvPr id="484" name="Google Shape;484;p31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11162" y="4108450"/>
                        <a:ext cx="7824787" cy="360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Decision Making: Equality and Relational Operators</a:t>
            </a:r>
            <a:endParaRPr/>
          </a:p>
        </p:txBody>
      </p:sp>
      <p:sp>
        <p:nvSpPr>
          <p:cNvPr id="490" name="Google Shape;490;p32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decision based on truth or falsity of condition.  If condition met execute, otherwise ignore.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Equality and relational operators: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operators all have lower precedence than arithmetic operators</a:t>
            </a:r>
            <a:endParaRPr/>
          </a:p>
        </p:txBody>
      </p:sp>
      <p:grpSp>
        <p:nvGrpSpPr>
          <p:cNvPr id="491" name="Google Shape;491;p32"/>
          <p:cNvGrpSpPr/>
          <p:nvPr/>
        </p:nvGrpSpPr>
        <p:grpSpPr>
          <a:xfrm>
            <a:off x="38100" y="2203450"/>
            <a:ext cx="9113837" cy="3381375"/>
            <a:chOff x="24" y="1388"/>
            <a:chExt cx="5741" cy="2130"/>
          </a:xfrm>
        </p:grpSpPr>
        <p:grpSp>
          <p:nvGrpSpPr>
            <p:cNvPr id="492" name="Google Shape;492;p32"/>
            <p:cNvGrpSpPr/>
            <p:nvPr/>
          </p:nvGrpSpPr>
          <p:grpSpPr>
            <a:xfrm>
              <a:off x="24" y="1388"/>
              <a:ext cx="5741" cy="2130"/>
              <a:chOff x="24" y="1388"/>
              <a:chExt cx="5741" cy="2130"/>
            </a:xfrm>
          </p:grpSpPr>
          <p:graphicFrame>
            <p:nvGraphicFramePr>
              <p:cNvPr id="493" name="Google Shape;493;p32"/>
              <p:cNvGraphicFramePr/>
              <p:nvPr/>
            </p:nvGraphicFramePr>
            <p:xfrm>
              <a:off x="24" y="1388"/>
              <a:ext cx="5741" cy="2130"/>
            </p:xfrm>
            <a:graphic>
              <a:graphicData uri="http://schemas.openxmlformats.org/presentationml/2006/ole">
                <mc:AlternateContent>
                  <mc:Choice Requires="v">
                    <p:oleObj r:id="rId4" imgH="2130" imgW="5741" progId="Word.Document.8" spid="_x0000_s1">
                      <p:embed/>
                    </p:oleObj>
                  </mc:Choice>
                  <mc:Fallback>
                    <p:oleObj r:id="rId5" imgH="2130" imgW="5741" progId="Word.Document.8">
                      <p:embed/>
                      <p:pic>
                        <p:nvPicPr>
                          <p:cNvPr id="493" name="Google Shape;493;p32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24" y="1388"/>
                            <a:ext cx="5741" cy="2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94" name="Google Shape;494;p32"/>
              <p:cNvGrpSpPr/>
              <p:nvPr/>
            </p:nvGrpSpPr>
            <p:grpSpPr>
              <a:xfrm>
                <a:off x="768" y="2707"/>
                <a:ext cx="480" cy="173"/>
                <a:chOff x="0" y="2448"/>
                <a:chExt cx="480" cy="173"/>
              </a:xfrm>
            </p:grpSpPr>
            <p:sp>
              <p:nvSpPr>
                <p:cNvPr id="495" name="Google Shape;495;p32"/>
                <p:cNvSpPr txBox="1"/>
                <p:nvPr/>
              </p:nvSpPr>
              <p:spPr>
                <a:xfrm>
                  <a:off x="0" y="2448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Times New Roman"/>
                    <a:buNone/>
                  </a:pPr>
                  <a:r>
                    <a:rPr b="0" i="0" lang="en-US" sz="12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&lt;</a:t>
                  </a:r>
                  <a:endParaRPr/>
                </a:p>
              </p:txBody>
            </p:sp>
            <p:sp>
              <p:nvSpPr>
                <p:cNvPr id="496" name="Google Shape;496;p32"/>
                <p:cNvSpPr txBox="1"/>
                <p:nvPr/>
              </p:nvSpPr>
              <p:spPr>
                <a:xfrm>
                  <a:off x="0" y="2448"/>
                  <a:ext cx="336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Times New Roman"/>
                    <a:buNone/>
                  </a:pPr>
                  <a:r>
                    <a:rPr b="0" i="0" lang="en-US" sz="12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_</a:t>
                  </a:r>
                  <a:endParaRPr/>
                </a:p>
              </p:txBody>
            </p:sp>
          </p:grpSp>
          <p:grpSp>
            <p:nvGrpSpPr>
              <p:cNvPr id="497" name="Google Shape;497;p32"/>
              <p:cNvGrpSpPr/>
              <p:nvPr/>
            </p:nvGrpSpPr>
            <p:grpSpPr>
              <a:xfrm>
                <a:off x="768" y="2448"/>
                <a:ext cx="480" cy="173"/>
                <a:chOff x="288" y="2803"/>
                <a:chExt cx="480" cy="173"/>
              </a:xfrm>
            </p:grpSpPr>
            <p:sp>
              <p:nvSpPr>
                <p:cNvPr id="498" name="Google Shape;498;p32"/>
                <p:cNvSpPr txBox="1"/>
                <p:nvPr/>
              </p:nvSpPr>
              <p:spPr>
                <a:xfrm>
                  <a:off x="288" y="2803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Times New Roman"/>
                    <a:buNone/>
                  </a:pPr>
                  <a:r>
                    <a:rPr b="0" i="0" lang="en-US" sz="12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&gt;</a:t>
                  </a:r>
                  <a:endParaRPr/>
                </a:p>
              </p:txBody>
            </p:sp>
            <p:sp>
              <p:nvSpPr>
                <p:cNvPr id="499" name="Google Shape;499;p32"/>
                <p:cNvSpPr txBox="1"/>
                <p:nvPr/>
              </p:nvSpPr>
              <p:spPr>
                <a:xfrm>
                  <a:off x="288" y="2803"/>
                  <a:ext cx="336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Times New Roman"/>
                    <a:buNone/>
                  </a:pPr>
                  <a:r>
                    <a:rPr b="0" i="0" lang="en-US" sz="12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_</a:t>
                  </a:r>
                  <a:endParaRPr/>
                </a:p>
              </p:txBody>
            </p:sp>
          </p:grpSp>
        </p:grpSp>
        <p:grpSp>
          <p:nvGrpSpPr>
            <p:cNvPr id="500" name="Google Shape;500;p32"/>
            <p:cNvGrpSpPr/>
            <p:nvPr/>
          </p:nvGrpSpPr>
          <p:grpSpPr>
            <a:xfrm>
              <a:off x="768" y="3216"/>
              <a:ext cx="384" cy="192"/>
              <a:chOff x="192" y="2448"/>
              <a:chExt cx="384" cy="192"/>
            </a:xfrm>
          </p:grpSpPr>
          <p:sp>
            <p:nvSpPr>
              <p:cNvPr id="501" name="Google Shape;501;p32"/>
              <p:cNvSpPr txBox="1"/>
              <p:nvPr/>
            </p:nvSpPr>
            <p:spPr>
              <a:xfrm>
                <a:off x="192" y="2448"/>
                <a:ext cx="3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</a:t>
                </a:r>
                <a:endParaRPr/>
              </a:p>
            </p:txBody>
          </p:sp>
          <p:cxnSp>
            <p:nvCxnSpPr>
              <p:cNvPr id="502" name="Google Shape;502;p32"/>
              <p:cNvCxnSpPr/>
              <p:nvPr/>
            </p:nvCxnSpPr>
            <p:spPr>
              <a:xfrm flipH="1">
                <a:off x="240" y="2496"/>
                <a:ext cx="96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lang="en-US" sz="2800"/>
              <a:t>using statement</a:t>
            </a:r>
            <a:endParaRPr/>
          </a:p>
        </p:txBody>
      </p:sp>
      <p:sp>
        <p:nvSpPr>
          <p:cNvPr id="508" name="Google Shape;508;p33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the need to use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prefix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us to write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instead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top of the program write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std::cout;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std::cin;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std::endl;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those functions without writing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History of C and C++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evolved from C, which evolved from two previous programming languages, BCPL and B</a:t>
            </a:r>
            <a:endParaRPr/>
          </a:p>
          <a:p>
            <a:pPr indent="-2413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ANSI C established worldwide standards for C programming</a:t>
            </a:r>
            <a:endParaRPr/>
          </a:p>
          <a:p>
            <a:pPr indent="-2413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“spruces up” C and provides capabilities for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programming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/>
              <a:t>reusable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software components, model things in the real world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Object-oriented programs are easy to understand, correct and modify</a:t>
            </a:r>
            <a:endParaRPr/>
          </a:p>
          <a:p>
            <a:pPr indent="-228600" lvl="2" marL="11430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 txBox="1"/>
          <p:nvPr>
            <p:ph idx="1" type="subTitle"/>
          </p:nvPr>
        </p:nvSpPr>
        <p:spPr>
          <a:xfrm>
            <a:off x="6705600" y="762000"/>
            <a:ext cx="2438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1. Load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2.1 Initialize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and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2.1.1 Input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2.2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statements</a:t>
            </a:r>
            <a:endParaRPr/>
          </a:p>
        </p:txBody>
      </p:sp>
      <p:grpSp>
        <p:nvGrpSpPr>
          <p:cNvPr id="514" name="Google Shape;514;p34"/>
          <p:cNvGrpSpPr/>
          <p:nvPr/>
        </p:nvGrpSpPr>
        <p:grpSpPr>
          <a:xfrm>
            <a:off x="0" y="0"/>
            <a:ext cx="6781800" cy="6858000"/>
            <a:chOff x="0" y="0"/>
            <a:chExt cx="3072" cy="12342"/>
          </a:xfrm>
        </p:grpSpPr>
        <p:grpSp>
          <p:nvGrpSpPr>
            <p:cNvPr id="515" name="Google Shape;515;p34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16" name="Google Shape;516;p34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7" name="Google Shape;517;p34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Fig. 1.14: fig01_14.cpp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18" name="Google Shape;518;p34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19" name="Google Shape;519;p34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0" name="Google Shape;520;p34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Using if statements, relational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21" name="Google Shape;521;p34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22" name="Google Shape;522;p34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" name="Google Shape;523;p34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operators, and equality operators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24" name="Google Shape;524;p34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25" name="Google Shape;525;p34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6" name="Google Shape;526;p34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#include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&lt;iostream&gt;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27" name="Google Shape;527;p34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" name="Google Shape;529;p34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0" name="Google Shape;530;p34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531" name="Google Shape;531;p34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2" name="Google Shape;532;p34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using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std::cout;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program uses cout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3" name="Google Shape;533;p34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534" name="Google Shape;534;p34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5" name="Google Shape;535;p34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using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std::cin;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program uses cin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6" name="Google Shape;536;p34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537" name="Google Shape;537;p34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8" name="Google Shape;538;p34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using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std::endl;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program uses endl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9" name="Google Shape;539;p34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" name="Google Shape;541;p34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2" name="Google Shape;542;p34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543" name="Google Shape;543;p34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4" name="Google Shape;544;p34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main()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5" name="Google Shape;545;p34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546" name="Google Shape;546;p34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7" name="Google Shape;547;p34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8" name="Google Shape;548;p34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549" name="Google Shape;549;p34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0" name="Google Shape;550;p34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num1, num2;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1" name="Google Shape;551;p34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552" name="Google Shape;552;p34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3" name="Google Shape;553;p34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4" name="Google Shape;554;p34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6" name="Google Shape;556;p34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cout &lt;&lt; "Enter two integers, and I will tell you\n"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7" name="Google Shape;557;p34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558" name="Google Shape;558;p34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9" name="Google Shape;559;p34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&lt;&lt; "the relationships they satisfy: ";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0" name="Google Shape;560;p34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2" name="Google Shape;562;p34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cin &gt;&gt; num1 &gt;&gt; num2;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read two integers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3" name="Google Shape;563;p34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564" name="Google Shape;564;p34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5" name="Google Shape;565;p34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6" name="Google Shape;566;p34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567" name="Google Shape;567;p34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8" name="Google Shape;568;p34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if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( num1 == num2 )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9" name="Google Shape;569;p34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570" name="Google Shape;570;p34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1" name="Google Shape;571;p34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cout &lt;&lt; num1 &lt;&lt; " is equal to " &lt;&lt; num2 &lt;&lt; endl;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2" name="Google Shape;572;p34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573" name="Google Shape;573;p34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4" name="Google Shape;574;p34"/>
              <p:cNvSpPr txBox="1"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5" name="Google Shape;575;p34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576" name="Google Shape;576;p34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7" name="Google Shape;577;p34"/>
              <p:cNvSpPr txBox="1"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if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( num1 != num2 )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8" name="Google Shape;578;p34"/>
            <p:cNvGrpSpPr/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579" name="Google Shape;579;p34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0" name="Google Shape;580;p34"/>
              <p:cNvSpPr txBox="1"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cout &lt;&lt; num1 &lt;&lt; " is not equal to " &lt;&lt; num2 &lt;&lt; endl;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1" name="Google Shape;581;p34"/>
            <p:cNvGrpSpPr/>
            <p:nvPr/>
          </p:nvGrpSpPr>
          <p:grpSpPr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582" name="Google Shape;582;p34"/>
              <p:cNvSpPr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3" name="Google Shape;583;p34"/>
              <p:cNvSpPr txBox="1"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4" name="Google Shape;584;p34"/>
            <p:cNvGrpSpPr/>
            <p:nvPr/>
          </p:nvGrpSpPr>
          <p:grpSpPr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585" name="Google Shape;585;p34"/>
              <p:cNvSpPr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6" name="Google Shape;586;p34"/>
              <p:cNvSpPr txBox="1"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if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( num1 &lt; num2 )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7" name="Google Shape;587;p34"/>
            <p:cNvGrpSpPr/>
            <p:nvPr/>
          </p:nvGrpSpPr>
          <p:grpSpPr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588" name="Google Shape;588;p34"/>
              <p:cNvSpPr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9" name="Google Shape;589;p34"/>
              <p:cNvSpPr txBox="1"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cout &lt;&lt; num1 &lt;&lt; " is less than " &lt;&lt; num2 &lt;&lt; endl;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0" name="Google Shape;590;p34"/>
            <p:cNvGrpSpPr/>
            <p:nvPr/>
          </p:nvGrpSpPr>
          <p:grpSpPr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591" name="Google Shape;591;p34"/>
              <p:cNvSpPr/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2" name="Google Shape;592;p34"/>
              <p:cNvSpPr txBox="1"/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3" name="Google Shape;593;p34"/>
            <p:cNvGrpSpPr/>
            <p:nvPr/>
          </p:nvGrpSpPr>
          <p:grpSpPr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594" name="Google Shape;594;p34"/>
              <p:cNvSpPr/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5" name="Google Shape;595;p34"/>
              <p:cNvSpPr txBox="1"/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if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( num1 &gt; num2 )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6" name="Google Shape;596;p34"/>
            <p:cNvGrpSpPr/>
            <p:nvPr/>
          </p:nvGrpSpPr>
          <p:grpSpPr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597" name="Google Shape;597;p34"/>
              <p:cNvSpPr/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8" name="Google Shape;598;p34"/>
              <p:cNvSpPr txBox="1"/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cout &lt;&lt; num1 &lt;&lt; " is greater than " &lt;&lt; num2 &lt;&lt; endl;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9" name="Google Shape;599;p34"/>
            <p:cNvGrpSpPr/>
            <p:nvPr/>
          </p:nvGrpSpPr>
          <p:grpSpPr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600" name="Google Shape;600;p34"/>
              <p:cNvSpPr/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1" name="Google Shape;601;p34"/>
              <p:cNvSpPr txBox="1"/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2" name="Google Shape;602;p34"/>
            <p:cNvGrpSpPr/>
            <p:nvPr/>
          </p:nvGrpSpPr>
          <p:grpSpPr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603" name="Google Shape;603;p34"/>
              <p:cNvSpPr/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4" name="Google Shape;604;p34"/>
              <p:cNvSpPr txBox="1"/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if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( num1 &lt;= num2 )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5" name="Google Shape;605;p34"/>
            <p:cNvGrpSpPr/>
            <p:nvPr/>
          </p:nvGrpSpPr>
          <p:grpSpPr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606" name="Google Shape;606;p34"/>
              <p:cNvSpPr/>
              <p:nvPr/>
            </p:nvSpPr>
            <p:spPr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7" name="Google Shape;607;p34"/>
              <p:cNvSpPr txBox="1"/>
              <p:nvPr/>
            </p:nvSpPr>
            <p:spPr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cout &lt;&lt; num1 &lt;&lt; " is less than or equal to "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8" name="Google Shape;608;p34"/>
            <p:cNvGrpSpPr/>
            <p:nvPr/>
          </p:nvGrpSpPr>
          <p:grpSpPr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609" name="Google Shape;609;p34"/>
              <p:cNvSpPr/>
              <p:nvPr/>
            </p:nvSpPr>
            <p:spPr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0" name="Google Shape;610;p34"/>
              <p:cNvSpPr txBox="1"/>
              <p:nvPr/>
            </p:nvSpPr>
            <p:spPr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32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&lt;&lt; num2 &lt;&lt; endl;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1" name="Google Shape;611;p34"/>
            <p:cNvGrpSpPr/>
            <p:nvPr/>
          </p:nvGrpSpPr>
          <p:grpSpPr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612" name="Google Shape;612;p34"/>
              <p:cNvSpPr/>
              <p:nvPr/>
            </p:nvSpPr>
            <p:spPr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3" name="Google Shape;613;p34"/>
              <p:cNvSpPr txBox="1"/>
              <p:nvPr/>
            </p:nvSpPr>
            <p:spPr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33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614" name="Google Shape;614;p34"/>
          <p:cNvGrpSpPr/>
          <p:nvPr/>
        </p:nvGrpSpPr>
        <p:grpSpPr>
          <a:xfrm>
            <a:off x="2514600" y="3733800"/>
            <a:ext cx="6248400" cy="2255837"/>
            <a:chOff x="1584" y="2352"/>
            <a:chExt cx="3936" cy="1421"/>
          </a:xfrm>
        </p:grpSpPr>
        <p:sp>
          <p:nvSpPr>
            <p:cNvPr id="615" name="Google Shape;615;p34"/>
            <p:cNvSpPr txBox="1"/>
            <p:nvPr/>
          </p:nvSpPr>
          <p:spPr>
            <a:xfrm>
              <a:off x="3744" y="2400"/>
              <a:ext cx="1776" cy="1373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6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statements test the truth of the condition.  If it is </a:t>
              </a:r>
              <a:r>
                <a:rPr b="1" i="0" lang="en-US" sz="16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body of </a:t>
              </a:r>
              <a:r>
                <a:rPr b="1" i="0" lang="en-US" sz="16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statement is executed.  If not, body is skipped.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include multiple statements in a body, delineate them with braces </a:t>
              </a:r>
              <a:r>
                <a:rPr b="1" i="0" lang="en-US" sz="16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</p:txBody>
        </p:sp>
        <p:cxnSp>
          <p:nvCxnSpPr>
            <p:cNvPr id="616" name="Google Shape;616;p34"/>
            <p:cNvCxnSpPr/>
            <p:nvPr/>
          </p:nvCxnSpPr>
          <p:spPr>
            <a:xfrm rot="10800000">
              <a:off x="1584" y="2352"/>
              <a:ext cx="216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617" name="Google Shape;617;p34"/>
          <p:cNvSpPr txBox="1"/>
          <p:nvPr/>
        </p:nvSpPr>
        <p:spPr>
          <a:xfrm>
            <a:off x="3505200" y="3154362"/>
            <a:ext cx="4572000" cy="558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two integers, and I will tell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relationships they satisfy: 3 7</a:t>
            </a:r>
            <a:endParaRPr/>
          </a:p>
        </p:txBody>
      </p:sp>
      <p:sp>
        <p:nvSpPr>
          <p:cNvPr id="618" name="Google Shape;618;p34"/>
          <p:cNvSpPr txBox="1"/>
          <p:nvPr/>
        </p:nvSpPr>
        <p:spPr>
          <a:xfrm>
            <a:off x="5905500" y="4419600"/>
            <a:ext cx="1943100" cy="28416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is not equal to 7</a:t>
            </a:r>
            <a:endParaRPr/>
          </a:p>
        </p:txBody>
      </p:sp>
      <p:sp>
        <p:nvSpPr>
          <p:cNvPr id="619" name="Google Shape;619;p34"/>
          <p:cNvSpPr txBox="1"/>
          <p:nvPr/>
        </p:nvSpPr>
        <p:spPr>
          <a:xfrm>
            <a:off x="5943600" y="5049837"/>
            <a:ext cx="1666875" cy="28416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is less than 7</a:t>
            </a:r>
            <a:endParaRPr/>
          </a:p>
        </p:txBody>
      </p:sp>
      <p:sp>
        <p:nvSpPr>
          <p:cNvPr id="620" name="Google Shape;620;p34"/>
          <p:cNvSpPr txBox="1"/>
          <p:nvPr/>
        </p:nvSpPr>
        <p:spPr>
          <a:xfrm>
            <a:off x="5943600" y="6269037"/>
            <a:ext cx="2771775" cy="28416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is less than or equal to 7</a:t>
            </a:r>
            <a:endParaRPr/>
          </a:p>
        </p:txBody>
      </p:sp>
      <p:grpSp>
        <p:nvGrpSpPr>
          <p:cNvPr id="621" name="Google Shape;621;p34"/>
          <p:cNvGrpSpPr/>
          <p:nvPr/>
        </p:nvGrpSpPr>
        <p:grpSpPr>
          <a:xfrm>
            <a:off x="1905000" y="1219200"/>
            <a:ext cx="5410200" cy="346075"/>
            <a:chOff x="1200" y="768"/>
            <a:chExt cx="3408" cy="218"/>
          </a:xfrm>
        </p:grpSpPr>
        <p:sp>
          <p:nvSpPr>
            <p:cNvPr id="622" name="Google Shape;622;p34"/>
            <p:cNvSpPr txBox="1"/>
            <p:nvPr/>
          </p:nvSpPr>
          <p:spPr>
            <a:xfrm>
              <a:off x="2784" y="768"/>
              <a:ext cx="1824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Notice the </a:t>
              </a:r>
              <a:r>
                <a:rPr b="1" i="0" lang="en-US" sz="16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statements</a:t>
              </a:r>
              <a:endParaRPr/>
            </a:p>
          </p:txBody>
        </p:sp>
        <p:cxnSp>
          <p:nvCxnSpPr>
            <p:cNvPr id="623" name="Google Shape;623;p34"/>
            <p:cNvCxnSpPr/>
            <p:nvPr/>
          </p:nvCxnSpPr>
          <p:spPr>
            <a:xfrm rot="10800000">
              <a:off x="1200" y="912"/>
              <a:ext cx="15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5"/>
          <p:cNvSpPr txBox="1"/>
          <p:nvPr>
            <p:ph idx="1" type="subTitle"/>
          </p:nvPr>
        </p:nvSpPr>
        <p:spPr>
          <a:xfrm>
            <a:off x="6705600" y="762000"/>
            <a:ext cx="2438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2.3 exit (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</a:t>
            </a: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 Output</a:t>
            </a:r>
            <a:endParaRPr/>
          </a:p>
        </p:txBody>
      </p:sp>
      <p:grpSp>
        <p:nvGrpSpPr>
          <p:cNvPr id="629" name="Google Shape;629;p35"/>
          <p:cNvGrpSpPr/>
          <p:nvPr/>
        </p:nvGrpSpPr>
        <p:grpSpPr>
          <a:xfrm>
            <a:off x="0" y="0"/>
            <a:ext cx="6781800" cy="1905000"/>
            <a:chOff x="0" y="0"/>
            <a:chExt cx="3072" cy="2244"/>
          </a:xfrm>
        </p:grpSpPr>
        <p:grpSp>
          <p:nvGrpSpPr>
            <p:cNvPr id="630" name="Google Shape;630;p35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631" name="Google Shape;631;p35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2" name="Google Shape;632;p35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34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if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( num1 &gt;= num2 )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3" name="Google Shape;633;p35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634" name="Google Shape;634;p35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5" name="Google Shape;635;p35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35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cout &lt;&lt; num1 &lt;&lt; " is greater than or equal to "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6" name="Google Shape;636;p35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637" name="Google Shape;637;p35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8" name="Google Shape;638;p35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36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&lt;&lt; num2 &lt;&lt; endl;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9" name="Google Shape;639;p35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640" name="Google Shape;640;p35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1" name="Google Shape;641;p35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37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2" name="Google Shape;642;p35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643" name="Google Shape;643;p35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4" name="Google Shape;644;p35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38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return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0;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indicate that program ended successfully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5" name="Google Shape;645;p35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646" name="Google Shape;646;p35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7" name="Google Shape;647;p35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39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648" name="Google Shape;648;p35"/>
          <p:cNvSpPr txBox="1"/>
          <p:nvPr/>
        </p:nvSpPr>
        <p:spPr>
          <a:xfrm>
            <a:off x="0" y="2209800"/>
            <a:ext cx="6781800" cy="11874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two integers, and I will tell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relationships they satisfy: 3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is not equal to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is less than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is less than or equal to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35"/>
          <p:cNvSpPr txBox="1"/>
          <p:nvPr/>
        </p:nvSpPr>
        <p:spPr>
          <a:xfrm>
            <a:off x="0" y="3657600"/>
            <a:ext cx="6781800" cy="11874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two integers, and I will tell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relationships they satisfy: 22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22 is not equal to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22 is greater than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22 is greater than or equal to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35"/>
          <p:cNvSpPr txBox="1"/>
          <p:nvPr/>
        </p:nvSpPr>
        <p:spPr>
          <a:xfrm>
            <a:off x="0" y="5029200"/>
            <a:ext cx="6781800" cy="11874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two integers, and I will tell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relationships they satisfy: 7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 is equal to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 is less than or equal to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 is greater than or equal to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Thinking About Objects: Introduction to Obj</a:t>
            </a: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ec</a:t>
            </a: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t Technology and the Unified Modeling Language</a:t>
            </a:r>
            <a:r>
              <a:rPr b="0" i="0" lang="en-US" sz="3600" u="none">
                <a:solidFill>
                  <a:srgbClr val="4D8D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</p:txBody>
      </p:sp>
      <p:sp>
        <p:nvSpPr>
          <p:cNvPr id="656" name="Google Shape;656;p36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orientation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way to think about world and writing computer programs</a:t>
            </a:r>
            <a:endParaRPr b="0" i="1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- properties of objects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size, shape, color, weight, etc.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Behaviors - actions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ball rolls, bounces, inflates and deflates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objects can perform actions as well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 classes of objects absorb characteristics of existing classes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hiding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usually do not know how other objects are implemented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view the big picture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a photograph rather than a group of colored dots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in terms of houses, not bricks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7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Thinking About Objects: Introduction to Object Technology and the Unified Modeling Language (II)</a:t>
            </a:r>
            <a:endParaRPr/>
          </a:p>
        </p:txBody>
      </p:sp>
      <p:sp>
        <p:nvSpPr>
          <p:cNvPr id="662" name="Google Shape;662;p37"/>
          <p:cNvSpPr txBox="1"/>
          <p:nvPr>
            <p:ph idx="1" type="body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- unit of programming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"blueprint" of the objects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are created from the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 functions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behaviors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 data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attributes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are reusable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Modeling Language (UML)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model object-oriented systems and aid with their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"/>
              <a:buChar char="–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complex, feature-rich graphical language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The Key Software Trend: Object Technology</a:t>
            </a:r>
            <a:endParaRPr/>
          </a:p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reusable software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model items in the real world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 software units</a:t>
            </a:r>
            <a:endParaRPr/>
          </a:p>
          <a:p>
            <a:pPr indent="-234950" lvl="1" marL="74295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date objects, time objects, paycheck objects, invoice objects, audio objects, video objects, file objects, record objects, etc.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any noun can be represented as an object</a:t>
            </a:r>
            <a:endParaRPr/>
          </a:p>
          <a:p>
            <a:pPr indent="-177800" lvl="2" marL="11430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very reusable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more understandable, better organized, and easier to maintain than procedural programming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Favor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modularity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 C++ Standard Library</a:t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programs consist of pieces called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rich collections of existing classes and functions in the C++ standard library available for all programmers to use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Basics of a Typical C++ Environment</a:t>
            </a:r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152400" y="1143000"/>
            <a:ext cx="4724400" cy="500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Phases of C++ Programs: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4797425" y="1209675"/>
            <a:ext cx="4117975" cy="5572125"/>
            <a:chOff x="324" y="-682"/>
            <a:chExt cx="2306" cy="3510"/>
          </a:xfrm>
        </p:grpSpPr>
        <p:sp>
          <p:nvSpPr>
            <p:cNvPr id="64" name="Google Shape;64;p15"/>
            <p:cNvSpPr/>
            <p:nvPr/>
          </p:nvSpPr>
          <p:spPr>
            <a:xfrm>
              <a:off x="324" y="937"/>
              <a:ext cx="672" cy="288"/>
            </a:xfrm>
            <a:custGeom>
              <a:rect b="b" l="l" r="r" t="t"/>
              <a:pathLst>
                <a:path extrusionOk="0" h="20000" w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cap="flat" cmpd="sng" w="9525">
              <a:solidFill>
                <a:srgbClr val="4DB3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24" y="101"/>
              <a:ext cx="672" cy="288"/>
            </a:xfrm>
            <a:custGeom>
              <a:rect b="b" l="l" r="r" t="t"/>
              <a:pathLst>
                <a:path extrusionOk="0" h="20000" w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cap="flat" cmpd="sng" w="9525">
              <a:solidFill>
                <a:srgbClr val="4DB3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24" y="937"/>
              <a:ext cx="672" cy="288"/>
            </a:xfrm>
            <a:custGeom>
              <a:rect b="b" l="l" r="r" t="t"/>
              <a:pathLst>
                <a:path extrusionOk="0" h="20000" w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15"/>
            <p:cNvSpPr txBox="1"/>
            <p:nvPr/>
          </p:nvSpPr>
          <p:spPr>
            <a:xfrm>
              <a:off x="507" y="1028"/>
              <a:ext cx="304" cy="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Loader</a:t>
              </a:r>
              <a:endPara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998" y="-532"/>
              <a:ext cx="288" cy="0"/>
            </a:xfrm>
            <a:custGeom>
              <a:rect b="b" l="l" r="r" t="t"/>
              <a:pathLst>
                <a:path extrusionOk="0" h="20000" w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998" y="-139"/>
              <a:ext cx="288" cy="0"/>
            </a:xfrm>
            <a:custGeom>
              <a:rect b="b" l="l" r="r" t="t"/>
              <a:pathLst>
                <a:path extrusionOk="0" h="20000" w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998" y="1081"/>
              <a:ext cx="288" cy="0"/>
            </a:xfrm>
            <a:custGeom>
              <a:rect b="b" l="l" r="r" t="t"/>
              <a:pathLst>
                <a:path extrusionOk="0" h="20000" w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1286" y="866"/>
              <a:ext cx="432" cy="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2286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Quest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Primary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2286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Quest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Memory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998" y="2089"/>
              <a:ext cx="288" cy="0"/>
            </a:xfrm>
            <a:custGeom>
              <a:rect b="b" l="l" r="r" t="t"/>
              <a:pathLst>
                <a:path extrusionOk="0" h="20000" w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3" name="Google Shape;73;p15"/>
            <p:cNvGrpSpPr/>
            <p:nvPr/>
          </p:nvGrpSpPr>
          <p:grpSpPr>
            <a:xfrm>
              <a:off x="1766" y="860"/>
              <a:ext cx="96" cy="960"/>
              <a:chOff x="0" y="0"/>
              <a:chExt cx="19999" cy="19999"/>
            </a:xfrm>
          </p:grpSpPr>
          <p:cxnSp>
            <p:nvCxnSpPr>
              <p:cNvPr id="74" name="Google Shape;74;p15"/>
              <p:cNvCxnSpPr/>
              <p:nvPr/>
            </p:nvCxnSpPr>
            <p:spPr>
              <a:xfrm>
                <a:off x="0" y="0"/>
                <a:ext cx="10041" cy="5006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5"/>
              <p:cNvCxnSpPr/>
              <p:nvPr/>
            </p:nvCxnSpPr>
            <p:spPr>
              <a:xfrm flipH="1" rot="10800000">
                <a:off x="0" y="14993"/>
                <a:ext cx="10041" cy="5006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 flipH="1">
                <a:off x="9958" y="9995"/>
                <a:ext cx="10041" cy="5006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 rot="10800000">
                <a:off x="9958" y="4998"/>
                <a:ext cx="10041" cy="5006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8" name="Google Shape;78;p15"/>
            <p:cNvGrpSpPr/>
            <p:nvPr/>
          </p:nvGrpSpPr>
          <p:grpSpPr>
            <a:xfrm>
              <a:off x="1766" y="1868"/>
              <a:ext cx="96" cy="960"/>
              <a:chOff x="0" y="0"/>
              <a:chExt cx="19999" cy="19999"/>
            </a:xfrm>
          </p:grpSpPr>
          <p:cxnSp>
            <p:nvCxnSpPr>
              <p:cNvPr id="79" name="Google Shape;79;p15"/>
              <p:cNvCxnSpPr/>
              <p:nvPr/>
            </p:nvCxnSpPr>
            <p:spPr>
              <a:xfrm>
                <a:off x="0" y="0"/>
                <a:ext cx="10041" cy="5006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15"/>
              <p:cNvCxnSpPr/>
              <p:nvPr/>
            </p:nvCxnSpPr>
            <p:spPr>
              <a:xfrm flipH="1" rot="10800000">
                <a:off x="0" y="14993"/>
                <a:ext cx="10041" cy="5006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15"/>
              <p:cNvCxnSpPr/>
              <p:nvPr/>
            </p:nvCxnSpPr>
            <p:spPr>
              <a:xfrm flipH="1">
                <a:off x="9958" y="9995"/>
                <a:ext cx="10041" cy="5006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 rot="10800000">
                <a:off x="9958" y="4998"/>
                <a:ext cx="10041" cy="5006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3" name="Google Shape;83;p15"/>
            <p:cNvGrpSpPr/>
            <p:nvPr/>
          </p:nvGrpSpPr>
          <p:grpSpPr>
            <a:xfrm>
              <a:off x="1766" y="-676"/>
              <a:ext cx="96" cy="288"/>
              <a:chOff x="0" y="0"/>
              <a:chExt cx="19999" cy="20001"/>
            </a:xfrm>
          </p:grpSpPr>
          <p:cxnSp>
            <p:nvCxnSpPr>
              <p:cNvPr id="84" name="Google Shape;84;p15"/>
              <p:cNvCxnSpPr/>
              <p:nvPr/>
            </p:nvCxnSpPr>
            <p:spPr>
              <a:xfrm>
                <a:off x="0" y="0"/>
                <a:ext cx="10041" cy="5021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15"/>
              <p:cNvCxnSpPr/>
              <p:nvPr/>
            </p:nvCxnSpPr>
            <p:spPr>
              <a:xfrm flipH="1" rot="10800000">
                <a:off x="0" y="14980"/>
                <a:ext cx="10041" cy="5021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15"/>
              <p:cNvCxnSpPr/>
              <p:nvPr/>
            </p:nvCxnSpPr>
            <p:spPr>
              <a:xfrm flipH="1">
                <a:off x="9958" y="9987"/>
                <a:ext cx="10041" cy="5021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15"/>
              <p:cNvCxnSpPr/>
              <p:nvPr/>
            </p:nvCxnSpPr>
            <p:spPr>
              <a:xfrm rot="10800000">
                <a:off x="9958" y="4993"/>
                <a:ext cx="10041" cy="5021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88" name="Google Shape;88;p15"/>
            <p:cNvCxnSpPr/>
            <p:nvPr/>
          </p:nvCxnSpPr>
          <p:spPr>
            <a:xfrm>
              <a:off x="1766" y="-289"/>
              <a:ext cx="48" cy="72"/>
            </a:xfrm>
            <a:prstGeom prst="curvedConnector2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" name="Google Shape;89;p15"/>
            <p:cNvCxnSpPr/>
            <p:nvPr/>
          </p:nvCxnSpPr>
          <p:spPr>
            <a:xfrm flipH="1" rot="10800000">
              <a:off x="1766" y="-73"/>
              <a:ext cx="48" cy="72"/>
            </a:xfrm>
            <a:prstGeom prst="curvedConnector2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" name="Google Shape;90;p15"/>
            <p:cNvCxnSpPr/>
            <p:nvPr/>
          </p:nvCxnSpPr>
          <p:spPr>
            <a:xfrm flipH="1">
              <a:off x="1814" y="-145"/>
              <a:ext cx="48" cy="72"/>
            </a:xfrm>
            <a:prstGeom prst="curvedConnector2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 rot="10800000">
              <a:off x="1814" y="-217"/>
              <a:ext cx="48" cy="72"/>
            </a:xfrm>
            <a:prstGeom prst="curvedConnector2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" name="Google Shape;92;p15"/>
            <p:cNvSpPr txBox="1"/>
            <p:nvPr/>
          </p:nvSpPr>
          <p:spPr>
            <a:xfrm>
              <a:off x="1907" y="-657"/>
              <a:ext cx="720" cy="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Program is created in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the editor and stored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on disk.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907" y="-226"/>
              <a:ext cx="720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Preprocessor program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processes the code.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1910" y="1259"/>
              <a:ext cx="72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Loader puts program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in memory.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1907" y="2074"/>
              <a:ext cx="720" cy="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CPU takes each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instruction and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executes it, possibly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storing new data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values as the program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executes.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24" y="101"/>
              <a:ext cx="672" cy="288"/>
            </a:xfrm>
            <a:custGeom>
              <a:rect b="b" l="l" r="r" t="t"/>
              <a:pathLst>
                <a:path extrusionOk="0" h="20000" w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459" y="191"/>
              <a:ext cx="400" cy="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Compiler</a:t>
              </a:r>
              <a:endPara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98" y="245"/>
              <a:ext cx="288" cy="0"/>
            </a:xfrm>
            <a:custGeom>
              <a:rect b="b" l="l" r="r" t="t"/>
              <a:pathLst>
                <a:path extrusionOk="0" h="20000" w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1766" y="94"/>
              <a:ext cx="96" cy="288"/>
              <a:chOff x="0" y="0"/>
              <a:chExt cx="19999" cy="20001"/>
            </a:xfrm>
          </p:grpSpPr>
          <p:cxnSp>
            <p:nvCxnSpPr>
              <p:cNvPr id="100" name="Google Shape;100;p15"/>
              <p:cNvCxnSpPr/>
              <p:nvPr/>
            </p:nvCxnSpPr>
            <p:spPr>
              <a:xfrm>
                <a:off x="0" y="0"/>
                <a:ext cx="10041" cy="5021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5"/>
              <p:cNvCxnSpPr/>
              <p:nvPr/>
            </p:nvCxnSpPr>
            <p:spPr>
              <a:xfrm flipH="1" rot="10800000">
                <a:off x="0" y="14980"/>
                <a:ext cx="10041" cy="5021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5"/>
              <p:cNvCxnSpPr/>
              <p:nvPr/>
            </p:nvCxnSpPr>
            <p:spPr>
              <a:xfrm flipH="1">
                <a:off x="9958" y="9987"/>
                <a:ext cx="10041" cy="5021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15"/>
              <p:cNvCxnSpPr/>
              <p:nvPr/>
            </p:nvCxnSpPr>
            <p:spPr>
              <a:xfrm rot="10800000">
                <a:off x="9958" y="4993"/>
                <a:ext cx="10041" cy="5021"/>
              </a:xfrm>
              <a:prstGeom prst="curvedConnector2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04" name="Google Shape;104;p15"/>
            <p:cNvSpPr txBox="1"/>
            <p:nvPr/>
          </p:nvSpPr>
          <p:spPr>
            <a:xfrm>
              <a:off x="1907" y="109"/>
              <a:ext cx="720" cy="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Compiler creates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object code and stores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it on disk.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98" y="628"/>
              <a:ext cx="288" cy="0"/>
            </a:xfrm>
            <a:custGeom>
              <a:rect b="b" l="l" r="r" t="t"/>
              <a:pathLst>
                <a:path extrusionOk="0" h="20000" w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" name="Google Shape;106;p15"/>
            <p:cNvCxnSpPr/>
            <p:nvPr/>
          </p:nvCxnSpPr>
          <p:spPr>
            <a:xfrm>
              <a:off x="1766" y="477"/>
              <a:ext cx="48" cy="72"/>
            </a:xfrm>
            <a:prstGeom prst="curvedConnector2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" name="Google Shape;107;p15"/>
            <p:cNvCxnSpPr/>
            <p:nvPr/>
          </p:nvCxnSpPr>
          <p:spPr>
            <a:xfrm flipH="1" rot="10800000">
              <a:off x="1766" y="693"/>
              <a:ext cx="48" cy="72"/>
            </a:xfrm>
            <a:prstGeom prst="curvedConnector2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" name="Google Shape;108;p15"/>
            <p:cNvCxnSpPr/>
            <p:nvPr/>
          </p:nvCxnSpPr>
          <p:spPr>
            <a:xfrm flipH="1">
              <a:off x="1814" y="621"/>
              <a:ext cx="48" cy="72"/>
            </a:xfrm>
            <a:prstGeom prst="curvedConnector2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>
              <a:off x="1814" y="549"/>
              <a:ext cx="48" cy="72"/>
            </a:xfrm>
            <a:prstGeom prst="curvedConnector2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" name="Google Shape;110;p15"/>
            <p:cNvSpPr txBox="1"/>
            <p:nvPr/>
          </p:nvSpPr>
          <p:spPr>
            <a:xfrm>
              <a:off x="1907" y="445"/>
              <a:ext cx="720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Linker links the object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code with the libraries,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creates </a:t>
              </a:r>
              <a:r>
                <a:rPr b="1" i="0" lang="en-US" sz="9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a.out</a:t>
              </a: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 and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Times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stores it on disk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111" name="Google Shape;111;p15"/>
            <p:cNvGrpSpPr/>
            <p:nvPr/>
          </p:nvGrpSpPr>
          <p:grpSpPr>
            <a:xfrm>
              <a:off x="324" y="-682"/>
              <a:ext cx="672" cy="288"/>
              <a:chOff x="0" y="0"/>
              <a:chExt cx="20000" cy="20000"/>
            </a:xfrm>
          </p:grpSpPr>
          <p:sp>
            <p:nvSpPr>
              <p:cNvPr id="112" name="Google Shape;112;p15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b="b" l="l" r="r" t="t"/>
                <a:pathLst>
                  <a:path extrusionOk="0" h="20000" w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b="b" l="l" r="r" t="t"/>
                <a:pathLst>
                  <a:path extrusionOk="0" h="20000" w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Google Shape;114;p15"/>
              <p:cNvSpPr txBox="1"/>
              <p:nvPr/>
            </p:nvSpPr>
            <p:spPr>
              <a:xfrm>
                <a:off x="5464" y="6306"/>
                <a:ext cx="9060" cy="7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Editor</a:t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324" y="-283"/>
              <a:ext cx="672" cy="288"/>
              <a:chOff x="0" y="0"/>
              <a:chExt cx="20000" cy="2000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b="b" l="l" r="r" t="t"/>
                <a:pathLst>
                  <a:path extrusionOk="0" h="20000" w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17" name="Google Shape;117;p15"/>
              <p:cNvGrpSpPr/>
              <p:nvPr/>
            </p:nvGrpSpPr>
            <p:grpSpPr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18" name="Google Shape;118;p15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rect b="b" l="l" r="r" t="t"/>
                  <a:pathLst>
                    <a:path extrusionOk="0" h="20000" w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" name="Google Shape;119;p15"/>
                <p:cNvSpPr txBox="1"/>
                <p:nvPr/>
              </p:nvSpPr>
              <p:spPr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Times New Roman"/>
                    <a:buNone/>
                  </a:pPr>
                  <a:r>
                    <a:rPr b="0" i="0" lang="en-US" sz="10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Preprocessor</a:t>
                  </a:r>
                  <a:endParaRPr b="0" i="0" sz="12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20" name="Google Shape;120;p15"/>
            <p:cNvGrpSpPr/>
            <p:nvPr/>
          </p:nvGrpSpPr>
          <p:grpSpPr>
            <a:xfrm>
              <a:off x="324" y="484"/>
              <a:ext cx="672" cy="288"/>
              <a:chOff x="0" y="0"/>
              <a:chExt cx="20000" cy="20000"/>
            </a:xfrm>
          </p:grpSpPr>
          <p:sp>
            <p:nvSpPr>
              <p:cNvPr id="121" name="Google Shape;121;p15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b="b" l="l" r="r" t="t"/>
                <a:pathLst>
                  <a:path extrusionOk="0" h="20000" w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2" name="Google Shape;122;p15"/>
              <p:cNvGrpSpPr/>
              <p:nvPr/>
            </p:nvGrpSpPr>
            <p:grpSpPr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3" name="Google Shape;123;p15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rect b="b" l="l" r="r" t="t"/>
                  <a:pathLst>
                    <a:path extrusionOk="0" h="20000" w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4" name="Google Shape;124;p15"/>
                <p:cNvSpPr txBox="1"/>
                <p:nvPr/>
              </p:nvSpPr>
              <p:spPr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Times New Roman"/>
                    <a:buNone/>
                  </a:pPr>
                  <a:r>
                    <a:rPr b="0" i="0" lang="en-US" sz="10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Linker</a:t>
                  </a:r>
                  <a:endParaRPr b="0" i="0" sz="12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25" name="Google Shape;125;p15"/>
            <p:cNvGrpSpPr/>
            <p:nvPr/>
          </p:nvGrpSpPr>
          <p:grpSpPr>
            <a:xfrm>
              <a:off x="324" y="1945"/>
              <a:ext cx="672" cy="288"/>
              <a:chOff x="0" y="0"/>
              <a:chExt cx="20000" cy="20000"/>
            </a:xfrm>
          </p:grpSpPr>
          <p:grpSp>
            <p:nvGrpSpPr>
              <p:cNvPr id="126" name="Google Shape;126;p15"/>
              <p:cNvGrpSpPr/>
              <p:nvPr/>
            </p:nvGrpSpPr>
            <p:grpSpPr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rect b="b" l="l" r="r" t="t"/>
                  <a:pathLst>
                    <a:path extrusionOk="0" h="20000" w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8" name="Google Shape;128;p15"/>
                <p:cNvSpPr txBox="1"/>
                <p:nvPr/>
              </p:nvSpPr>
              <p:spPr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Times New Roman"/>
                    <a:buNone/>
                  </a:pPr>
                  <a:r>
                    <a:rPr b="0" i="0" lang="en-US" sz="12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 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9" name="Google Shape;129;p15"/>
              <p:cNvGrpSpPr/>
              <p:nvPr/>
            </p:nvGrpSpPr>
            <p:grpSpPr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0" name="Google Shape;130;p15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rect b="b" l="l" r="r" t="t"/>
                  <a:pathLst>
                    <a:path extrusionOk="0" h="20000" w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1" name="Google Shape;131;p15"/>
                <p:cNvSpPr txBox="1"/>
                <p:nvPr/>
              </p:nvSpPr>
              <p:spPr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Times New Roman"/>
                    <a:buNone/>
                  </a:pPr>
                  <a:r>
                    <a:rPr b="0" i="0" lang="en-US" sz="1000" u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CPU</a:t>
                  </a:r>
                  <a:endParaRPr b="0" i="0" sz="12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32" name="Google Shape;132;p15"/>
            <p:cNvSpPr txBox="1"/>
            <p:nvPr/>
          </p:nvSpPr>
          <p:spPr>
            <a:xfrm>
              <a:off x="1286" y="1866"/>
              <a:ext cx="432" cy="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2286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Quest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Primary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2286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Quest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Memory</a:t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133" name="Google Shape;133;p15"/>
            <p:cNvGrpSpPr/>
            <p:nvPr/>
          </p:nvGrpSpPr>
          <p:grpSpPr>
            <a:xfrm>
              <a:off x="1286" y="2033"/>
              <a:ext cx="433" cy="764"/>
              <a:chOff x="-2" y="1"/>
              <a:chExt cx="20003" cy="19999"/>
            </a:xfrm>
          </p:grpSpPr>
          <p:sp>
            <p:nvSpPr>
              <p:cNvPr id="134" name="Google Shape;134;p15"/>
              <p:cNvSpPr txBox="1"/>
              <p:nvPr/>
            </p:nvSpPr>
            <p:spPr>
              <a:xfrm>
                <a:off x="8336" y="12593"/>
                <a:ext cx="2237" cy="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22860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ourier"/>
                  <a:buNone/>
                </a:pPr>
                <a:r>
                  <a:rPr b="1" i="0" lang="en-US" sz="700" u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.</a:t>
                </a:r>
                <a:endParaRPr b="0" i="0" sz="10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22860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ourier"/>
                  <a:buNone/>
                </a:pPr>
                <a:r>
                  <a:rPr b="1" i="0" lang="en-US" sz="700" u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.</a:t>
                </a:r>
                <a:endParaRPr b="0" i="0" sz="10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22860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ourier"/>
                  <a:buNone/>
                </a:pPr>
                <a:r>
                  <a:rPr b="1" i="0" lang="en-US" sz="700" u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.</a:t>
                </a:r>
                <a:endParaRPr b="0" i="0" sz="10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-2" y="1"/>
                <a:ext cx="19837" cy="19999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35" y="22"/>
                <a:ext cx="19966" cy="2493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35" y="2536"/>
                <a:ext cx="19966" cy="2515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5" y="5009"/>
                <a:ext cx="19966" cy="2493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5" y="7512"/>
                <a:ext cx="19966" cy="2494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5" y="10006"/>
                <a:ext cx="19966" cy="2493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5" y="12510"/>
                <a:ext cx="19966" cy="4997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5" y="17507"/>
                <a:ext cx="19966" cy="2493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Google Shape;143;p15"/>
              <p:cNvSpPr txBox="1"/>
              <p:nvPr/>
            </p:nvSpPr>
            <p:spPr>
              <a:xfrm>
                <a:off x="8890" y="12510"/>
                <a:ext cx="2237" cy="5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22860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ourier"/>
                  <a:buNone/>
                </a:pPr>
                <a:r>
                  <a:rPr b="1" i="0" lang="en-US" sz="700" u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.</a:t>
                </a:r>
                <a:endParaRPr b="0" i="0" sz="10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22860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ourier"/>
                  <a:buNone/>
                </a:pPr>
                <a:r>
                  <a:rPr b="1" i="0" lang="en-US" sz="700" u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.</a:t>
                </a:r>
                <a:endParaRPr b="0" i="0" sz="10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22860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Courier"/>
                  <a:buNone/>
                </a:pPr>
                <a:r>
                  <a:rPr b="1" i="0" lang="en-US" sz="700" u="non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.</a:t>
                </a:r>
                <a:endParaRPr b="0" i="0" sz="10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</p:grpSp>
        <p:grpSp>
          <p:nvGrpSpPr>
            <p:cNvPr id="144" name="Google Shape;144;p15"/>
            <p:cNvGrpSpPr/>
            <p:nvPr/>
          </p:nvGrpSpPr>
          <p:grpSpPr>
            <a:xfrm>
              <a:off x="1286" y="1033"/>
              <a:ext cx="433" cy="765"/>
              <a:chOff x="0" y="0"/>
              <a:chExt cx="20000" cy="20000"/>
            </a:xfrm>
          </p:grpSpPr>
          <p:sp>
            <p:nvSpPr>
              <p:cNvPr id="145" name="Google Shape;145;p15"/>
              <p:cNvSpPr/>
              <p:nvPr/>
            </p:nvSpPr>
            <p:spPr>
              <a:xfrm>
                <a:off x="0" y="0"/>
                <a:ext cx="19834" cy="19969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7" y="21"/>
                <a:ext cx="19963" cy="249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7" y="2531"/>
                <a:ext cx="19963" cy="2511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48" name="Google Shape;148;p15"/>
              <p:cNvGrpSpPr/>
              <p:nvPr/>
            </p:nvGrpSpPr>
            <p:grpSpPr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49" name="Google Shape;149;p15"/>
                <p:cNvSpPr txBox="1"/>
                <p:nvPr/>
              </p:nvSpPr>
              <p:spPr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22860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ourier"/>
                    <a:buNone/>
                  </a:pPr>
                  <a:r>
                    <a:rPr b="1" i="0" lang="en-US" sz="700" u="none">
                      <a:solidFill>
                        <a:srgbClr val="000000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.</a:t>
                  </a:r>
                  <a:endParaRPr b="0" i="0" sz="1000" u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indent="22860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ourier"/>
                    <a:buNone/>
                  </a:pPr>
                  <a:r>
                    <a:rPr b="1" i="0" lang="en-US" sz="700" u="none">
                      <a:solidFill>
                        <a:srgbClr val="000000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.</a:t>
                  </a:r>
                  <a:endParaRPr b="0" i="0" sz="1000" u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indent="22860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ourier"/>
                    <a:buNone/>
                  </a:pPr>
                  <a:r>
                    <a:rPr b="1" i="0" lang="en-US" sz="700" u="none">
                      <a:solidFill>
                        <a:srgbClr val="000000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.</a:t>
                  </a:r>
                  <a:endParaRPr b="0" i="0" sz="1000" u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00" u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-4" y="-1"/>
                  <a:ext cx="20008" cy="3330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-4" y="3329"/>
                  <a:ext cx="20008" cy="3328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-4" y="6657"/>
                  <a:ext cx="20008" cy="3329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-4" y="10000"/>
                  <a:ext cx="20008" cy="6672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-4" y="16672"/>
                  <a:ext cx="20008" cy="3328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5" name="Google Shape;155;p15"/>
                <p:cNvSpPr txBox="1"/>
                <p:nvPr/>
              </p:nvSpPr>
              <p:spPr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22860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ourier"/>
                    <a:buNone/>
                  </a:pPr>
                  <a:r>
                    <a:rPr b="1" i="0" lang="en-US" sz="700" u="none">
                      <a:solidFill>
                        <a:srgbClr val="000000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.</a:t>
                  </a:r>
                  <a:endParaRPr b="0" i="0" sz="1000" u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indent="22860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ourier"/>
                    <a:buNone/>
                  </a:pPr>
                  <a:r>
                    <a:rPr b="1" i="0" lang="en-US" sz="700" u="none">
                      <a:solidFill>
                        <a:srgbClr val="000000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.</a:t>
                  </a:r>
                  <a:endParaRPr b="0" i="0" sz="1000" u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indent="22860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ourier"/>
                    <a:buNone/>
                  </a:pPr>
                  <a:r>
                    <a:rPr b="1" i="0" lang="en-US" sz="700" u="none">
                      <a:solidFill>
                        <a:srgbClr val="000000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.</a:t>
                  </a:r>
                  <a:endParaRPr b="0" i="0" sz="1000" u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00" u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  <p:grpSp>
          <p:nvGrpSpPr>
            <p:cNvPr id="156" name="Google Shape;156;p15"/>
            <p:cNvGrpSpPr/>
            <p:nvPr/>
          </p:nvGrpSpPr>
          <p:grpSpPr>
            <a:xfrm>
              <a:off x="1286" y="-629"/>
              <a:ext cx="432" cy="195"/>
              <a:chOff x="0" y="1"/>
              <a:chExt cx="20000" cy="19999"/>
            </a:xfrm>
          </p:grpSpPr>
          <p:grpSp>
            <p:nvGrpSpPr>
              <p:cNvPr id="157" name="Google Shape;157;p15"/>
              <p:cNvGrpSpPr/>
              <p:nvPr/>
            </p:nvGrpSpPr>
            <p:grpSpPr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58" name="Google Shape;158;p15"/>
                <p:cNvSpPr/>
                <p:nvPr/>
              </p:nvSpPr>
              <p:spPr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19" y="2559"/>
                  <a:ext cx="19981" cy="14844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61" name="Google Shape;161;p15"/>
              <p:cNvSpPr/>
              <p:nvPr/>
            </p:nvSpPr>
            <p:spPr>
              <a:xfrm>
                <a:off x="0" y="14990"/>
                <a:ext cx="20000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19" y="2547"/>
                <a:ext cx="19981" cy="14784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204" y="14949"/>
                <a:ext cx="19611" cy="2669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Google Shape;164;p15"/>
              <p:cNvSpPr txBox="1"/>
              <p:nvPr/>
            </p:nvSpPr>
            <p:spPr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Disk</a:t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48" y="2136"/>
                <a:ext cx="19759" cy="2752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0" y="1"/>
                <a:ext cx="20000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7" name="Google Shape;167;p15"/>
            <p:cNvGrpSpPr/>
            <p:nvPr/>
          </p:nvGrpSpPr>
          <p:grpSpPr>
            <a:xfrm>
              <a:off x="1286" y="-237"/>
              <a:ext cx="432" cy="195"/>
              <a:chOff x="0" y="1"/>
              <a:chExt cx="20000" cy="19999"/>
            </a:xfrm>
          </p:grpSpPr>
          <p:grpSp>
            <p:nvGrpSpPr>
              <p:cNvPr id="168" name="Google Shape;168;p15"/>
              <p:cNvGrpSpPr/>
              <p:nvPr/>
            </p:nvGrpSpPr>
            <p:grpSpPr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69" name="Google Shape;169;p15"/>
                <p:cNvSpPr/>
                <p:nvPr/>
              </p:nvSpPr>
              <p:spPr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19" y="2559"/>
                  <a:ext cx="19981" cy="14844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72" name="Google Shape;172;p15"/>
              <p:cNvSpPr/>
              <p:nvPr/>
            </p:nvSpPr>
            <p:spPr>
              <a:xfrm>
                <a:off x="0" y="14990"/>
                <a:ext cx="20000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19" y="2547"/>
                <a:ext cx="19981" cy="14784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204" y="14949"/>
                <a:ext cx="19611" cy="2669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Google Shape;175;p15"/>
              <p:cNvSpPr txBox="1"/>
              <p:nvPr/>
            </p:nvSpPr>
            <p:spPr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Disk</a:t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148" y="2136"/>
                <a:ext cx="19759" cy="2752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0" y="1"/>
                <a:ext cx="20000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78" name="Google Shape;178;p15"/>
            <p:cNvGrpSpPr/>
            <p:nvPr/>
          </p:nvGrpSpPr>
          <p:grpSpPr>
            <a:xfrm>
              <a:off x="1286" y="151"/>
              <a:ext cx="432" cy="195"/>
              <a:chOff x="0" y="1"/>
              <a:chExt cx="20000" cy="19999"/>
            </a:xfrm>
          </p:grpSpPr>
          <p:grpSp>
            <p:nvGrpSpPr>
              <p:cNvPr id="179" name="Google Shape;179;p15"/>
              <p:cNvGrpSpPr/>
              <p:nvPr/>
            </p:nvGrpSpPr>
            <p:grpSpPr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19" y="2559"/>
                  <a:ext cx="19981" cy="14844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83" name="Google Shape;183;p15"/>
              <p:cNvSpPr/>
              <p:nvPr/>
            </p:nvSpPr>
            <p:spPr>
              <a:xfrm>
                <a:off x="0" y="14990"/>
                <a:ext cx="20000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19" y="2547"/>
                <a:ext cx="19981" cy="14784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204" y="14949"/>
                <a:ext cx="19611" cy="2669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Google Shape;186;p15"/>
              <p:cNvSpPr txBox="1"/>
              <p:nvPr/>
            </p:nvSpPr>
            <p:spPr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Disk</a:t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148" y="2136"/>
                <a:ext cx="19759" cy="2752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0" y="1"/>
                <a:ext cx="20000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89" name="Google Shape;189;p15"/>
            <p:cNvGrpSpPr/>
            <p:nvPr/>
          </p:nvGrpSpPr>
          <p:grpSpPr>
            <a:xfrm>
              <a:off x="1286" y="531"/>
              <a:ext cx="432" cy="195"/>
              <a:chOff x="0" y="1"/>
              <a:chExt cx="20000" cy="19999"/>
            </a:xfrm>
          </p:grpSpPr>
          <p:grpSp>
            <p:nvGrpSpPr>
              <p:cNvPr id="190" name="Google Shape;190;p15"/>
              <p:cNvGrpSpPr/>
              <p:nvPr/>
            </p:nvGrpSpPr>
            <p:grpSpPr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19" y="2559"/>
                  <a:ext cx="19981" cy="14844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94" name="Google Shape;194;p15"/>
              <p:cNvSpPr/>
              <p:nvPr/>
            </p:nvSpPr>
            <p:spPr>
              <a:xfrm>
                <a:off x="0" y="14990"/>
                <a:ext cx="20000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19" y="2547"/>
                <a:ext cx="19981" cy="14784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204" y="14949"/>
                <a:ext cx="19611" cy="2669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Google Shape;197;p15"/>
              <p:cNvSpPr txBox="1"/>
              <p:nvPr/>
            </p:nvSpPr>
            <p:spPr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Disk</a:t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148" y="2136"/>
                <a:ext cx="19759" cy="2752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0" y="1"/>
                <a:ext cx="20000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0" name="Google Shape;200;p15"/>
            <p:cNvGrpSpPr/>
            <p:nvPr/>
          </p:nvGrpSpPr>
          <p:grpSpPr>
            <a:xfrm>
              <a:off x="446" y="1397"/>
              <a:ext cx="433" cy="195"/>
              <a:chOff x="0" y="1"/>
              <a:chExt cx="20000" cy="19999"/>
            </a:xfrm>
          </p:grpSpPr>
          <p:grpSp>
            <p:nvGrpSpPr>
              <p:cNvPr id="201" name="Google Shape;201;p15"/>
              <p:cNvGrpSpPr/>
              <p:nvPr/>
            </p:nvGrpSpPr>
            <p:grpSpPr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202" name="Google Shape;202;p15"/>
                <p:cNvSpPr/>
                <p:nvPr/>
              </p:nvSpPr>
              <p:spPr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3" name="Google Shape;203;p15"/>
                <p:cNvSpPr/>
                <p:nvPr/>
              </p:nvSpPr>
              <p:spPr>
                <a:xfrm>
                  <a:off x="18" y="2553"/>
                  <a:ext cx="19982" cy="14814"/>
                </a:xfrm>
                <a:custGeom>
                  <a:rect b="b" l="l" r="r" t="t"/>
                  <a:pathLst>
                    <a:path extrusionOk="0" h="20000" w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4" name="Google Shape;204;p15"/>
                <p:cNvSpPr/>
                <p:nvPr/>
              </p:nvSpPr>
              <p:spPr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cap="flat" cmpd="sng" w="9525">
                  <a:solidFill>
                    <a:srgbClr val="4DB3E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05" name="Google Shape;205;p15"/>
              <p:cNvSpPr/>
              <p:nvPr/>
            </p:nvSpPr>
            <p:spPr>
              <a:xfrm>
                <a:off x="0" y="14949"/>
                <a:ext cx="19982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8" y="2547"/>
                <a:ext cx="19964" cy="14784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203" y="14949"/>
                <a:ext cx="19594" cy="2669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" name="Google Shape;208;p15"/>
              <p:cNvSpPr txBox="1"/>
              <p:nvPr/>
            </p:nvSpPr>
            <p:spPr>
              <a:xfrm>
                <a:off x="5176" y="6489"/>
                <a:ext cx="9630" cy="11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Disk</a:t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66" y="2095"/>
                <a:ext cx="19742" cy="2752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0" y="1"/>
                <a:ext cx="19982" cy="4969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11" name="Google Shape;211;p15"/>
            <p:cNvSpPr/>
            <p:nvPr/>
          </p:nvSpPr>
          <p:spPr>
            <a:xfrm>
              <a:off x="662" y="1225"/>
              <a:ext cx="0" cy="192"/>
            </a:xfrm>
            <a:custGeom>
              <a:rect b="b" l="l" r="r" t="t"/>
              <a:pathLst>
                <a:path extrusionOk="0" h="20000" w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0" y="-1201737"/>
            <a:ext cx="5486400" cy="8439150"/>
            <a:chOff x="0" y="3410"/>
            <a:chExt cx="3456" cy="5316"/>
          </a:xfrm>
        </p:grpSpPr>
        <p:sp>
          <p:nvSpPr>
            <p:cNvPr id="213" name="Google Shape;213;p15"/>
            <p:cNvSpPr/>
            <p:nvPr/>
          </p:nvSpPr>
          <p:spPr>
            <a:xfrm>
              <a:off x="0" y="4363"/>
              <a:ext cx="3456" cy="4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5"/>
            <p:cNvSpPr txBox="1"/>
            <p:nvPr/>
          </p:nvSpPr>
          <p:spPr>
            <a:xfrm>
              <a:off x="0" y="3410"/>
              <a:ext cx="3456" cy="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5" name="Google Shape;215;p15"/>
          <p:cNvSpPr txBox="1"/>
          <p:nvPr/>
        </p:nvSpPr>
        <p:spPr>
          <a:xfrm>
            <a:off x="0" y="7237412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Introduction to C++ Programming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C++ language facilitates a structured and disciplined approach to computer program design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several examples that illustrate many important features of C++. Each example is analyzed one statement at a time.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idx="1" type="subTitle"/>
          </p:nvPr>
        </p:nvSpPr>
        <p:spPr>
          <a:xfrm>
            <a:off x="6705600" y="762000"/>
            <a:ext cx="2438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None/>
            </a:pPr>
            <a:r>
              <a:rPr b="1" i="0" lang="en-US" sz="16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1.19 Printing a line of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27" name="Google Shape;227;p21"/>
          <p:cNvGrpSpPr/>
          <p:nvPr/>
        </p:nvGrpSpPr>
        <p:grpSpPr>
          <a:xfrm>
            <a:off x="0" y="0"/>
            <a:ext cx="6781800" cy="3657600"/>
            <a:chOff x="0" y="0"/>
            <a:chExt cx="3072" cy="3769"/>
          </a:xfrm>
        </p:grpSpPr>
        <p:grpSp>
          <p:nvGrpSpPr>
            <p:cNvPr id="228" name="Google Shape;228;p21"/>
            <p:cNvGrpSpPr/>
            <p:nvPr/>
          </p:nvGrpSpPr>
          <p:grpSpPr>
            <a:xfrm>
              <a:off x="0" y="0"/>
              <a:ext cx="3072" cy="403"/>
              <a:chOff x="0" y="0"/>
              <a:chExt cx="3072" cy="403"/>
            </a:xfrm>
          </p:grpSpPr>
          <p:sp>
            <p:nvSpPr>
              <p:cNvPr id="229" name="Google Shape;229;p21"/>
              <p:cNvSpPr/>
              <p:nvPr/>
            </p:nvSpPr>
            <p:spPr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p21"/>
              <p:cNvSpPr txBox="1"/>
              <p:nvPr/>
            </p:nvSpPr>
            <p:spPr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Fig. 1.2: fig01_02.cpp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31" name="Google Shape;231;p21"/>
            <p:cNvGrpSpPr/>
            <p:nvPr/>
          </p:nvGrpSpPr>
          <p:grpSpPr>
            <a:xfrm>
              <a:off x="0" y="403"/>
              <a:ext cx="3072" cy="374"/>
              <a:chOff x="0" y="403"/>
              <a:chExt cx="3072" cy="374"/>
            </a:xfrm>
          </p:grpSpPr>
          <p:sp>
            <p:nvSpPr>
              <p:cNvPr id="232" name="Google Shape;232;p21"/>
              <p:cNvSpPr/>
              <p:nvPr/>
            </p:nvSpPr>
            <p:spPr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21"/>
              <p:cNvSpPr txBox="1"/>
              <p:nvPr/>
            </p:nvSpPr>
            <p:spPr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A first program in C++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34" name="Google Shape;234;p21"/>
            <p:cNvGrpSpPr/>
            <p:nvPr/>
          </p:nvGrpSpPr>
          <p:grpSpPr>
            <a:xfrm>
              <a:off x="0" y="777"/>
              <a:ext cx="3072" cy="374"/>
              <a:chOff x="0" y="777"/>
              <a:chExt cx="3072" cy="374"/>
            </a:xfrm>
          </p:grpSpPr>
          <p:sp>
            <p:nvSpPr>
              <p:cNvPr id="235" name="Google Shape;235;p21"/>
              <p:cNvSpPr/>
              <p:nvPr/>
            </p:nvSpPr>
            <p:spPr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6" name="Google Shape;236;p21"/>
              <p:cNvSpPr txBox="1"/>
              <p:nvPr/>
            </p:nvSpPr>
            <p:spPr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#include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&lt;iostream&gt;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37" name="Google Shape;237;p21"/>
            <p:cNvGrpSpPr/>
            <p:nvPr/>
          </p:nvGrpSpPr>
          <p:grpSpPr>
            <a:xfrm>
              <a:off x="0" y="1151"/>
              <a:ext cx="3072" cy="374"/>
              <a:chOff x="0" y="1151"/>
              <a:chExt cx="3072" cy="374"/>
            </a:xfrm>
          </p:grpSpPr>
          <p:sp>
            <p:nvSpPr>
              <p:cNvPr id="238" name="Google Shape;238;p21"/>
              <p:cNvSpPr/>
              <p:nvPr/>
            </p:nvSpPr>
            <p:spPr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9" name="Google Shape;239;p21"/>
              <p:cNvSpPr txBox="1"/>
              <p:nvPr/>
            </p:nvSpPr>
            <p:spPr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40" name="Google Shape;240;p21"/>
            <p:cNvGrpSpPr/>
            <p:nvPr/>
          </p:nvGrpSpPr>
          <p:grpSpPr>
            <a:xfrm>
              <a:off x="0" y="1525"/>
              <a:ext cx="3072" cy="374"/>
              <a:chOff x="0" y="1525"/>
              <a:chExt cx="3072" cy="374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" name="Google Shape;242;p21"/>
              <p:cNvSpPr txBox="1"/>
              <p:nvPr/>
            </p:nvSpPr>
            <p:spPr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main()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43" name="Google Shape;243;p21"/>
            <p:cNvGrpSpPr/>
            <p:nvPr/>
          </p:nvGrpSpPr>
          <p:grpSpPr>
            <a:xfrm>
              <a:off x="0" y="1899"/>
              <a:ext cx="3072" cy="374"/>
              <a:chOff x="0" y="1899"/>
              <a:chExt cx="3072" cy="374"/>
            </a:xfrm>
          </p:grpSpPr>
          <p:sp>
            <p:nvSpPr>
              <p:cNvPr id="244" name="Google Shape;244;p21"/>
              <p:cNvSpPr/>
              <p:nvPr/>
            </p:nvSpPr>
            <p:spPr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5" name="Google Shape;245;p21"/>
              <p:cNvSpPr txBox="1"/>
              <p:nvPr/>
            </p:nvSpPr>
            <p:spPr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46" name="Google Shape;246;p21"/>
            <p:cNvGrpSpPr/>
            <p:nvPr/>
          </p:nvGrpSpPr>
          <p:grpSpPr>
            <a:xfrm>
              <a:off x="0" y="2273"/>
              <a:ext cx="3072" cy="374"/>
              <a:chOff x="0" y="2273"/>
              <a:chExt cx="3072" cy="374"/>
            </a:xfrm>
          </p:grpSpPr>
          <p:sp>
            <p:nvSpPr>
              <p:cNvPr id="247" name="Google Shape;247;p21"/>
              <p:cNvSpPr/>
              <p:nvPr/>
            </p:nvSpPr>
            <p:spPr>
              <a:xfrm>
                <a:off x="0" y="227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" name="Google Shape;248;p21"/>
              <p:cNvSpPr txBox="1"/>
              <p:nvPr/>
            </p:nvSpPr>
            <p:spPr>
              <a:xfrm>
                <a:off x="0" y="227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std::cout &lt;&lt; "Welcome to C++!\n";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49" name="Google Shape;249;p21"/>
            <p:cNvGrpSpPr/>
            <p:nvPr/>
          </p:nvGrpSpPr>
          <p:grpSpPr>
            <a:xfrm>
              <a:off x="0" y="2647"/>
              <a:ext cx="3072" cy="374"/>
              <a:chOff x="0" y="2647"/>
              <a:chExt cx="3072" cy="374"/>
            </a:xfrm>
          </p:grpSpPr>
          <p:sp>
            <p:nvSpPr>
              <p:cNvPr id="250" name="Google Shape;250;p21"/>
              <p:cNvSpPr/>
              <p:nvPr/>
            </p:nvSpPr>
            <p:spPr>
              <a:xfrm>
                <a:off x="0" y="264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" name="Google Shape;251;p21"/>
              <p:cNvSpPr txBox="1"/>
              <p:nvPr/>
            </p:nvSpPr>
            <p:spPr>
              <a:xfrm>
                <a:off x="0" y="264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52" name="Google Shape;252;p21"/>
            <p:cNvGrpSpPr/>
            <p:nvPr/>
          </p:nvGrpSpPr>
          <p:grpSpPr>
            <a:xfrm>
              <a:off x="0" y="3021"/>
              <a:ext cx="3072" cy="374"/>
              <a:chOff x="0" y="3021"/>
              <a:chExt cx="3072" cy="374"/>
            </a:xfrm>
          </p:grpSpPr>
          <p:sp>
            <p:nvSpPr>
              <p:cNvPr id="253" name="Google Shape;253;p21"/>
              <p:cNvSpPr/>
              <p:nvPr/>
            </p:nvSpPr>
            <p:spPr>
              <a:xfrm>
                <a:off x="0" y="302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4" name="Google Shape;254;p21"/>
              <p:cNvSpPr txBox="1"/>
              <p:nvPr/>
            </p:nvSpPr>
            <p:spPr>
              <a:xfrm>
                <a:off x="0" y="302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return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0;      </a:t>
                </a:r>
                <a:r>
                  <a:rPr b="1" i="0" lang="en-US" sz="1200" u="non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indicate that program ended successfully</a:t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55" name="Google Shape;255;p21"/>
            <p:cNvGrpSpPr/>
            <p:nvPr/>
          </p:nvGrpSpPr>
          <p:grpSpPr>
            <a:xfrm>
              <a:off x="0" y="3395"/>
              <a:ext cx="3072" cy="374"/>
              <a:chOff x="0" y="3395"/>
              <a:chExt cx="3072" cy="374"/>
            </a:xfrm>
          </p:grpSpPr>
          <p:sp>
            <p:nvSpPr>
              <p:cNvPr id="256" name="Google Shape;256;p21"/>
              <p:cNvSpPr/>
              <p:nvPr/>
            </p:nvSpPr>
            <p:spPr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" name="Google Shape;257;p21"/>
              <p:cNvSpPr txBox="1"/>
              <p:nvPr/>
            </p:nvSpPr>
            <p:spPr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258" name="Google Shape;258;p21"/>
          <p:cNvSpPr txBox="1"/>
          <p:nvPr/>
        </p:nvSpPr>
        <p:spPr>
          <a:xfrm>
            <a:off x="0" y="3962400"/>
            <a:ext cx="67818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C++!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1828800" y="944562"/>
            <a:ext cx="6781800" cy="3170237"/>
            <a:chOff x="1152" y="672"/>
            <a:chExt cx="4272" cy="1997"/>
          </a:xfrm>
        </p:grpSpPr>
        <p:sp>
          <p:nvSpPr>
            <p:cNvPr id="260" name="Google Shape;260;p21"/>
            <p:cNvSpPr txBox="1"/>
            <p:nvPr/>
          </p:nvSpPr>
          <p:spPr>
            <a:xfrm>
              <a:off x="2544" y="1296"/>
              <a:ext cx="2880" cy="1373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1" lang="en-US" sz="16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preprocessor directive</a:t>
              </a:r>
              <a:r>
                <a:rPr b="0" i="1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 to the C++ preprocessor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Lines beginning with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preprocessor directives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&lt;iostream&gt;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tells the preprocessor to include the contents of the file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&lt;iostream&gt;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which includes input/output operations (such as printing to the screen).</a:t>
              </a:r>
              <a:endParaRPr/>
            </a:p>
          </p:txBody>
        </p:sp>
        <p:cxnSp>
          <p:nvCxnSpPr>
            <p:cNvPr id="261" name="Google Shape;261;p21"/>
            <p:cNvCxnSpPr/>
            <p:nvPr/>
          </p:nvCxnSpPr>
          <p:spPr>
            <a:xfrm rot="10800000">
              <a:off x="1152" y="672"/>
              <a:ext cx="1392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62" name="Google Shape;262;p21"/>
          <p:cNvGrpSpPr/>
          <p:nvPr/>
        </p:nvGrpSpPr>
        <p:grpSpPr>
          <a:xfrm>
            <a:off x="2743200" y="428625"/>
            <a:ext cx="5715000" cy="1323975"/>
            <a:chOff x="1728" y="270"/>
            <a:chExt cx="3600" cy="834"/>
          </a:xfrm>
        </p:grpSpPr>
        <p:cxnSp>
          <p:nvCxnSpPr>
            <p:cNvPr id="263" name="Google Shape;263;p21"/>
            <p:cNvCxnSpPr/>
            <p:nvPr/>
          </p:nvCxnSpPr>
          <p:spPr>
            <a:xfrm rot="10800000">
              <a:off x="1728" y="336"/>
              <a:ext cx="76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4" name="Google Shape;264;p21"/>
            <p:cNvSpPr txBox="1"/>
            <p:nvPr/>
          </p:nvSpPr>
          <p:spPr>
            <a:xfrm>
              <a:off x="2448" y="270"/>
              <a:ext cx="2880" cy="834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1" lang="en-US" sz="16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Written between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*/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or following a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</a:t>
              </a:r>
              <a:endParaRPr b="0" i="1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Improve program readability and do not cause the computer to perform any action </a:t>
              </a:r>
              <a:endParaRPr/>
            </a:p>
          </p:txBody>
        </p:sp>
      </p:grpSp>
      <p:grpSp>
        <p:nvGrpSpPr>
          <p:cNvPr id="265" name="Google Shape;265;p21"/>
          <p:cNvGrpSpPr/>
          <p:nvPr/>
        </p:nvGrpSpPr>
        <p:grpSpPr>
          <a:xfrm>
            <a:off x="1143000" y="1708150"/>
            <a:ext cx="7391400" cy="3168650"/>
            <a:chOff x="768" y="1104"/>
            <a:chExt cx="4656" cy="1996"/>
          </a:xfrm>
        </p:grpSpPr>
        <p:sp>
          <p:nvSpPr>
            <p:cNvPr id="266" name="Google Shape;266;p21"/>
            <p:cNvSpPr txBox="1"/>
            <p:nvPr/>
          </p:nvSpPr>
          <p:spPr>
            <a:xfrm>
              <a:off x="2544" y="2112"/>
              <a:ext cx="2880" cy="98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C++ programs contain one or more functions, exactly one of which must be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Parenthesis used to indicate a function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means that main "returns" an integer value.  More in Chapter 3.</a:t>
              </a:r>
              <a:endParaRPr/>
            </a:p>
          </p:txBody>
        </p:sp>
        <p:cxnSp>
          <p:nvCxnSpPr>
            <p:cNvPr id="267" name="Google Shape;267;p21"/>
            <p:cNvCxnSpPr/>
            <p:nvPr/>
          </p:nvCxnSpPr>
          <p:spPr>
            <a:xfrm rot="10800000">
              <a:off x="768" y="1104"/>
              <a:ext cx="1776" cy="1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68" name="Google Shape;268;p21"/>
          <p:cNvGrpSpPr/>
          <p:nvPr/>
        </p:nvGrpSpPr>
        <p:grpSpPr>
          <a:xfrm>
            <a:off x="2362200" y="2438400"/>
            <a:ext cx="4724400" cy="3962400"/>
            <a:chOff x="1248" y="1536"/>
            <a:chExt cx="2976" cy="2496"/>
          </a:xfrm>
        </p:grpSpPr>
        <p:sp>
          <p:nvSpPr>
            <p:cNvPr id="269" name="Google Shape;269;p21"/>
            <p:cNvSpPr txBox="1"/>
            <p:nvPr/>
          </p:nvSpPr>
          <p:spPr>
            <a:xfrm>
              <a:off x="1248" y="2736"/>
              <a:ext cx="2976" cy="1296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Prints the </a:t>
              </a:r>
              <a:r>
                <a:rPr b="0" i="1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string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characters contained between the quotation marks.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entire line, including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std::cout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b="1" i="1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1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operator</a:t>
              </a:r>
              <a:r>
                <a:rPr b="1" i="1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0" i="1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string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"Welcome</a:t>
              </a:r>
              <a:r>
                <a:rPr b="0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</a:t>
              </a:r>
              <a:r>
                <a:rPr b="0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C++!\n"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the </a:t>
              </a:r>
              <a:r>
                <a:rPr b="0" i="1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semicolon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</a:t>
              </a: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), is called a </a:t>
              </a:r>
              <a:r>
                <a:rPr b="0" i="1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statement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statements must end with a semicolon.</a:t>
              </a:r>
              <a:endParaRPr/>
            </a:p>
          </p:txBody>
        </p:sp>
        <p:cxnSp>
          <p:nvCxnSpPr>
            <p:cNvPr id="270" name="Google Shape;270;p21"/>
            <p:cNvCxnSpPr/>
            <p:nvPr/>
          </p:nvCxnSpPr>
          <p:spPr>
            <a:xfrm rot="10800000">
              <a:off x="1296" y="1536"/>
              <a:ext cx="816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71" name="Google Shape;271;p21"/>
          <p:cNvGrpSpPr/>
          <p:nvPr/>
        </p:nvGrpSpPr>
        <p:grpSpPr>
          <a:xfrm>
            <a:off x="381000" y="3200400"/>
            <a:ext cx="3276600" cy="2649537"/>
            <a:chOff x="240" y="2016"/>
            <a:chExt cx="2064" cy="1669"/>
          </a:xfrm>
        </p:grpSpPr>
        <p:cxnSp>
          <p:nvCxnSpPr>
            <p:cNvPr id="272" name="Google Shape;272;p21"/>
            <p:cNvCxnSpPr/>
            <p:nvPr/>
          </p:nvCxnSpPr>
          <p:spPr>
            <a:xfrm rot="10800000">
              <a:off x="720" y="2016"/>
              <a:ext cx="96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3" name="Google Shape;273;p21"/>
            <p:cNvSpPr txBox="1"/>
            <p:nvPr/>
          </p:nvSpPr>
          <p:spPr>
            <a:xfrm>
              <a:off x="240" y="2928"/>
              <a:ext cx="2064" cy="757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one a way to exit a function.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0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in this case, means that the program terminated normally.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1.19 A Simple Program:</a:t>
            </a:r>
            <a:b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Printing a Line of Text</a:t>
            </a:r>
            <a:endParaRPr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output stream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“connected” to the screen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specify what "namespace"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belongs to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shall remove this prefix with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insertion operator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to the right of the operator (right operand) inserted into output stream (which is connected to the screen)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std::cout &lt;&lt; "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C++!\n"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escape character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that a “special” character is to be output 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Questrial"/>
              <a:buNone/>
            </a:pP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1.19 A Simple Program:</a:t>
            </a:r>
            <a:b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2800" u="none">
                <a:solidFill>
                  <a:srgbClr val="FF3300"/>
                </a:solidFill>
                <a:latin typeface="Questrial"/>
                <a:ea typeface="Questrial"/>
                <a:cs typeface="Questrial"/>
                <a:sym typeface="Questrial"/>
              </a:rPr>
              <a:t>Printing a Line of Text (II)</a:t>
            </a:r>
            <a:endParaRPr/>
          </a:p>
        </p:txBody>
      </p:sp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multiple ways to print text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more examples </a:t>
            </a:r>
            <a:endParaRPr/>
          </a:p>
        </p:txBody>
      </p:sp>
      <p:graphicFrame>
        <p:nvGraphicFramePr>
          <p:cNvPr id="286" name="Google Shape;286;p23"/>
          <p:cNvGraphicFramePr/>
          <p:nvPr/>
        </p:nvGraphicFramePr>
        <p:xfrm>
          <a:off x="1531937" y="1143000"/>
          <a:ext cx="5938837" cy="3978275"/>
        </p:xfrm>
        <a:graphic>
          <a:graphicData uri="http://schemas.openxmlformats.org/presentationml/2006/ole">
            <mc:AlternateContent>
              <mc:Choice Requires="v">
                <p:oleObj r:id="rId4" imgH="3978275" imgW="5938837" progId="Word.Document.8" spid="_x0000_s1">
                  <p:embed/>
                </p:oleObj>
              </mc:Choice>
              <mc:Fallback>
                <p:oleObj r:id="rId5" imgH="3978275" imgW="5938837" progId="Word.Document.8">
                  <p:embed/>
                  <p:pic>
                    <p:nvPicPr>
                      <p:cNvPr id="286" name="Google Shape;286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31937" y="1143000"/>
                        <a:ext cx="5938837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2000-06-22T17:02:59Z</dcterms:created>
  <dc:creator>jason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