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8" roundtripDataSignature="AMtx7mgUiWp1Ud9961pMnPJ3Amn0MQB8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8" Type="http://customschemas.google.com/relationships/presentationmetadata" Target="meta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3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3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73"/>
          <p:cNvSpPr txBox="1"/>
          <p:nvPr>
            <p:ph idx="10" type="dt"/>
          </p:nvPr>
        </p:nvSpPr>
        <p:spPr>
          <a:xfrm>
            <a:off x="912812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3"/>
          <p:cNvSpPr txBox="1"/>
          <p:nvPr>
            <p:ph idx="11" type="ftr"/>
          </p:nvPr>
        </p:nvSpPr>
        <p:spPr>
          <a:xfrm>
            <a:off x="335438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3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3"/>
          <p:cNvSpPr txBox="1"/>
          <p:nvPr>
            <p:ph idx="1" type="body"/>
          </p:nvPr>
        </p:nvSpPr>
        <p:spPr>
          <a:xfrm rot="5400000">
            <a:off x="2649538" y="93663"/>
            <a:ext cx="43021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83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3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3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4"/>
          <p:cNvSpPr txBox="1"/>
          <p:nvPr>
            <p:ph type="title"/>
          </p:nvPr>
        </p:nvSpPr>
        <p:spPr>
          <a:xfrm rot="5400000">
            <a:off x="4788694" y="2232819"/>
            <a:ext cx="585311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84"/>
          <p:cNvSpPr txBox="1"/>
          <p:nvPr>
            <p:ph idx="1" type="body"/>
          </p:nvPr>
        </p:nvSpPr>
        <p:spPr>
          <a:xfrm rot="5400000">
            <a:off x="826294" y="365919"/>
            <a:ext cx="585311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84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84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4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5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5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5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6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6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6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7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7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7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8"/>
          <p:cNvSpPr txBox="1"/>
          <p:nvPr>
            <p:ph idx="1" type="body"/>
          </p:nvPr>
        </p:nvSpPr>
        <p:spPr>
          <a:xfrm>
            <a:off x="914400" y="1828800"/>
            <a:ext cx="38100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60" name="Google Shape;60;p78"/>
          <p:cNvSpPr txBox="1"/>
          <p:nvPr>
            <p:ph idx="2" type="body"/>
          </p:nvPr>
        </p:nvSpPr>
        <p:spPr>
          <a:xfrm>
            <a:off x="4876800" y="1828800"/>
            <a:ext cx="38100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61" name="Google Shape;61;p78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8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8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67" name="Google Shape;67;p79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9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9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8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74" name="Google Shape;74;p8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8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76" name="Google Shape;76;p80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0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0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82" name="Google Shape;82;p8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3" name="Google Shape;83;p81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1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1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8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90" name="Google Shape;90;p82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2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82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2"/>
          <p:cNvGrpSpPr/>
          <p:nvPr/>
        </p:nvGrpSpPr>
        <p:grpSpPr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11" name="Google Shape;11;p72"/>
            <p:cNvSpPr txBox="1"/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72"/>
            <p:cNvGrpSpPr/>
            <p:nvPr/>
          </p:nvGrpSpPr>
          <p:grpSpPr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3" name="Google Shape;13;p72"/>
              <p:cNvSpPr txBox="1"/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72"/>
              <p:cNvSpPr txBox="1"/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" name="Google Shape;15;p72"/>
              <p:cNvCxnSpPr/>
              <p:nvPr/>
            </p:nvCxnSpPr>
            <p:spPr>
              <a:xfrm>
                <a:off x="0" y="3072"/>
                <a:ext cx="624" cy="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6" name="Google Shape;16;p72"/>
            <p:cNvGrpSpPr/>
            <p:nvPr/>
          </p:nvGrpSpPr>
          <p:grpSpPr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" name="Google Shape;17;p72"/>
              <p:cNvSpPr txBox="1"/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" name="Google Shape;18;p72"/>
              <p:cNvCxnSpPr/>
              <p:nvPr/>
            </p:nvCxnSpPr>
            <p:spPr>
              <a:xfrm>
                <a:off x="400" y="432"/>
                <a:ext cx="5088" cy="0"/>
              </a:xfrm>
              <a:prstGeom prst="straightConnector1">
                <a:avLst/>
              </a:prstGeom>
              <a:noFill/>
              <a:ln cap="flat" cmpd="sng" w="4445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19" name="Google Shape;19;p7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72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72"/>
          <p:cNvSpPr txBox="1"/>
          <p:nvPr>
            <p:ph idx="10" type="dt"/>
          </p:nvPr>
        </p:nvSpPr>
        <p:spPr>
          <a:xfrm>
            <a:off x="912812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72"/>
          <p:cNvSpPr txBox="1"/>
          <p:nvPr>
            <p:ph idx="11" type="ftr"/>
          </p:nvPr>
        </p:nvSpPr>
        <p:spPr>
          <a:xfrm>
            <a:off x="335438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72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74"/>
          <p:cNvGrpSpPr/>
          <p:nvPr/>
        </p:nvGrpSpPr>
        <p:grpSpPr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32" name="Google Shape;32;p74"/>
            <p:cNvSpPr txBox="1"/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oogle Shape;33;p74"/>
            <p:cNvGrpSpPr/>
            <p:nvPr/>
          </p:nvGrpSpPr>
          <p:grpSpPr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34" name="Google Shape;34;p74"/>
              <p:cNvSpPr txBox="1"/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" name="Google Shape;35;p74"/>
              <p:cNvCxnSpPr/>
              <p:nvPr/>
            </p:nvCxnSpPr>
            <p:spPr>
              <a:xfrm>
                <a:off x="240" y="941"/>
                <a:ext cx="523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36" name="Google Shape;36;p7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74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74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74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4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41" name="Google Shape;41;p74"/>
          <p:cNvCxnSpPr/>
          <p:nvPr/>
        </p:nvCxnSpPr>
        <p:spPr>
          <a:xfrm>
            <a:off x="0" y="48768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58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49.png"/><Relationship Id="rId5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51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jpg"/><Relationship Id="rId4" Type="http://schemas.openxmlformats.org/officeDocument/2006/relationships/image" Target="../media/image2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7.png"/><Relationship Id="rId4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Relationship Id="rId4" Type="http://schemas.openxmlformats.org/officeDocument/2006/relationships/image" Target="../media/image5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5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9.jpg"/><Relationship Id="rId4" Type="http://schemas.openxmlformats.org/officeDocument/2006/relationships/image" Target="../media/image38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9.png"/><Relationship Id="rId4" Type="http://schemas.openxmlformats.org/officeDocument/2006/relationships/image" Target="../media/image4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1.png"/><Relationship Id="rId4" Type="http://schemas.openxmlformats.org/officeDocument/2006/relationships/image" Target="../media/image4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8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3.jpg"/><Relationship Id="rId4" Type="http://schemas.openxmlformats.org/officeDocument/2006/relationships/image" Target="../media/image50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381000" y="1752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Programming: </a:t>
            </a:r>
            <a:b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From Problem Analysis</a:t>
            </a:r>
            <a:b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to Program Design, </a:t>
            </a:r>
            <a:r>
              <a:rPr b="0" i="0" lang="en-US" sz="30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Fourth Edition</a:t>
            </a:r>
            <a:endParaRPr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Chapter 12: Classes and Data Abstraction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94" name="Google Shape;194;p1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5" name="Google Shape;195;p1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Accessing Class Members</a:t>
            </a:r>
            <a:endParaRPr/>
          </a:p>
        </p:txBody>
      </p:sp>
      <p:sp>
        <p:nvSpPr>
          <p:cNvPr id="196" name="Google Shape;196;p10"/>
          <p:cNvSpPr txBox="1"/>
          <p:nvPr>
            <p:ph idx="1" type="body"/>
          </p:nvPr>
        </p:nvSpPr>
        <p:spPr>
          <a:xfrm>
            <a:off x="914400" y="18288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an object is declared, it can access the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members of the class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dot (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the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 access operator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object is declared in the definition of a member function of the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it can access the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members</a:t>
            </a:r>
            <a:endParaRPr/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381375"/>
            <a:ext cx="4424362" cy="64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" id="202" name="Google Shape;20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00" y="0"/>
            <a:ext cx="5854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1"/>
          <p:cNvSpPr txBox="1"/>
          <p:nvPr/>
        </p:nvSpPr>
        <p:spPr>
          <a:xfrm>
            <a:off x="4724400" y="5867400"/>
            <a:ext cx="990600" cy="39528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5    10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2"/>
          <p:cNvGrpSpPr/>
          <p:nvPr/>
        </p:nvGrpSpPr>
        <p:grpSpPr>
          <a:xfrm>
            <a:off x="1141412" y="696912"/>
            <a:ext cx="7011987" cy="5627687"/>
            <a:chOff x="719" y="439"/>
            <a:chExt cx="4417" cy="3545"/>
          </a:xfrm>
        </p:grpSpPr>
        <p:pic>
          <p:nvPicPr>
            <p:cNvPr id="209" name="Google Shape;209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1" y="439"/>
              <a:ext cx="4394" cy="16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0" y="2119"/>
              <a:ext cx="3192" cy="7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9" y="2935"/>
              <a:ext cx="4417" cy="10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17" name="Google Shape;217;p1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" name="Google Shape;218;p1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Operations on Classes</a:t>
            </a:r>
            <a:endParaRPr/>
          </a:p>
        </p:txBody>
      </p:sp>
      <p:sp>
        <p:nvSpPr>
          <p:cNvPr id="219" name="Google Shape;219;p13"/>
          <p:cNvSpPr txBox="1"/>
          <p:nvPr>
            <p:ph idx="1" type="body"/>
          </p:nvPr>
        </p:nvSpPr>
        <p:spPr>
          <a:xfrm>
            <a:off x="914400" y="1828800"/>
            <a:ext cx="7848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C++’s built-in operations do not apply to classes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operators cannot be used on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objects unless the operators are overloaded   //ch 15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cannot use relational operators to compare two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objects for equality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Built-in operations valid for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 access (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(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25" name="Google Shape;225;p1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6" name="Google Shape;226;p1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Operator and Classes</a:t>
            </a:r>
            <a:endParaRPr/>
          </a:p>
        </p:txBody>
      </p:sp>
      <p:grpSp>
        <p:nvGrpSpPr>
          <p:cNvPr id="227" name="Google Shape;227;p14"/>
          <p:cNvGrpSpPr/>
          <p:nvPr/>
        </p:nvGrpSpPr>
        <p:grpSpPr>
          <a:xfrm>
            <a:off x="1293812" y="1743075"/>
            <a:ext cx="7011987" cy="4762500"/>
            <a:chOff x="671" y="1077"/>
            <a:chExt cx="4417" cy="3000"/>
          </a:xfrm>
        </p:grpSpPr>
        <p:pic>
          <p:nvPicPr>
            <p:cNvPr id="228" name="Google Shape;22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1" y="1077"/>
              <a:ext cx="4417" cy="11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14"/>
            <p:cNvPicPr preferRelativeResize="0"/>
            <p:nvPr/>
          </p:nvPicPr>
          <p:blipFill rotWithShape="1">
            <a:blip r:embed="rId4">
              <a:alphaModFix/>
            </a:blip>
            <a:srcRect b="0" l="0" r="0" t="34915"/>
            <a:stretch/>
          </p:blipFill>
          <p:spPr>
            <a:xfrm>
              <a:off x="672" y="2304"/>
              <a:ext cx="2466" cy="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72" y="2784"/>
              <a:ext cx="4416" cy="129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36" name="Google Shape;236;p1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7" name="Google Shape;237;p1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Scope</a:t>
            </a:r>
            <a:endParaRPr/>
          </a:p>
        </p:txBody>
      </p:sp>
      <p:sp>
        <p:nvSpPr>
          <p:cNvPr id="238" name="Google Shape;238;p1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object can be automatic or static</a:t>
            </a:r>
            <a:endParaRPr b="0" i="0" sz="28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member of the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local to the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access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member outside the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using the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 name and the member access operator (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44" name="Google Shape;244;p1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5" name="Google Shape;245;p1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and Classes</a:t>
            </a:r>
            <a:endParaRPr/>
          </a:p>
        </p:txBody>
      </p:sp>
      <p:sp>
        <p:nvSpPr>
          <p:cNvPr id="246" name="Google Shape;246;p16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can be passed as parameters to functions and returned as function values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parameters to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can be passed by value or by reference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 object is passed by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 of data members of the actual parameter are copied into the corresponding data members of the formal parameter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52" name="Google Shape;252;p1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" name="Google Shape;253;p1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Parameters and Class Objects (Variables)</a:t>
            </a:r>
            <a:endParaRPr/>
          </a:p>
        </p:txBody>
      </p:sp>
      <p:sp>
        <p:nvSpPr>
          <p:cNvPr id="254" name="Google Shape;254;p17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Passing by value might require a large amount of storage space and a considerable amount of computer time to copy the value of the actual parameter into the formal parameter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variable is passed by reference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formal parameter receives only the address of the actual parameter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60" name="Google Shape;260;p1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1" name="Google Shape;261;p18"/>
          <p:cNvSpPr txBox="1"/>
          <p:nvPr>
            <p:ph type="title"/>
          </p:nvPr>
        </p:nvSpPr>
        <p:spPr>
          <a:xfrm>
            <a:off x="914400" y="228600"/>
            <a:ext cx="8021637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Parameters and Class Objects (Variables) (continued)</a:t>
            </a:r>
            <a:endParaRPr/>
          </a:p>
        </p:txBody>
      </p:sp>
      <p:sp>
        <p:nvSpPr>
          <p:cNvPr id="262" name="Google Shape;262;p18"/>
          <p:cNvSpPr txBox="1"/>
          <p:nvPr>
            <p:ph idx="1" type="body"/>
          </p:nvPr>
        </p:nvSpPr>
        <p:spPr>
          <a:xfrm>
            <a:off x="838200" y="1828800"/>
            <a:ext cx="8077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by reference is an efficient way to pass a variable as a parameter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 when passing by reference, the actual parameter changes when formal parameter changes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use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formal parameter declaration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/>
          <p:nvPr>
            <p:ph type="title"/>
          </p:nvPr>
        </p:nvSpPr>
        <p:spPr>
          <a:xfrm>
            <a:off x="0" y="304800"/>
            <a:ext cx="7696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</p:txBody>
      </p:sp>
      <p:pic>
        <p:nvPicPr>
          <p:cNvPr descr="untitled" id="268" name="Google Shape;268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0"/>
            <a:ext cx="6764337" cy="6858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" name="Google Shape;117;p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762000" y="17526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chapter, you will: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about classes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about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members of a class</a:t>
            </a:r>
            <a:endParaRPr b="0" i="0" sz="28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how classes are implemented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constructors and destructors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about the abstract data type (ADT)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74" name="Google Shape;274;p2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5" name="Google Shape;275;p2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Member Functions</a:t>
            </a:r>
            <a:endParaRPr/>
          </a:p>
        </p:txBody>
      </p:sp>
      <p:grpSp>
        <p:nvGrpSpPr>
          <p:cNvPr id="276" name="Google Shape;276;p20"/>
          <p:cNvGrpSpPr/>
          <p:nvPr/>
        </p:nvGrpSpPr>
        <p:grpSpPr>
          <a:xfrm>
            <a:off x="708025" y="1636712"/>
            <a:ext cx="8054975" cy="4764087"/>
            <a:chOff x="446" y="1031"/>
            <a:chExt cx="5074" cy="3001"/>
          </a:xfrm>
        </p:grpSpPr>
        <p:pic>
          <p:nvPicPr>
            <p:cNvPr id="277" name="Google Shape;277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6" y="1333"/>
              <a:ext cx="5074" cy="269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8" name="Google Shape;278;p20"/>
            <p:cNvCxnSpPr/>
            <p:nvPr/>
          </p:nvCxnSpPr>
          <p:spPr>
            <a:xfrm flipH="1">
              <a:off x="1728" y="1248"/>
              <a:ext cx="48" cy="14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79" name="Google Shape;279;p20"/>
            <p:cNvSpPr txBox="1"/>
            <p:nvPr/>
          </p:nvSpPr>
          <p:spPr>
            <a:xfrm>
              <a:off x="1382" y="1031"/>
              <a:ext cx="17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Scope resolution operator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85" name="Google Shape;285;p2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Member Functions (continued)</a:t>
            </a:r>
            <a:endParaRPr/>
          </a:p>
        </p:txBody>
      </p:sp>
      <p:grpSp>
        <p:nvGrpSpPr>
          <p:cNvPr id="287" name="Google Shape;287;p21"/>
          <p:cNvGrpSpPr/>
          <p:nvPr/>
        </p:nvGrpSpPr>
        <p:grpSpPr>
          <a:xfrm>
            <a:off x="1258887" y="1970087"/>
            <a:ext cx="7046912" cy="4278312"/>
            <a:chOff x="745" y="1145"/>
            <a:chExt cx="4439" cy="2695"/>
          </a:xfrm>
        </p:grpSpPr>
        <p:pic>
          <p:nvPicPr>
            <p:cNvPr id="288" name="Google Shape;288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5" y="1145"/>
              <a:ext cx="4439" cy="11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8" y="2368"/>
              <a:ext cx="1740" cy="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45" y="2717"/>
              <a:ext cx="4439" cy="11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650" y="636587"/>
            <a:ext cx="6615112" cy="558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6424612" cy="67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3"/>
          <p:cNvSpPr txBox="1"/>
          <p:nvPr/>
        </p:nvSpPr>
        <p:spPr>
          <a:xfrm>
            <a:off x="6858000" y="304800"/>
            <a:ext cx="2286000" cy="36671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hr= 23   then hr= 0</a:t>
            </a:r>
            <a:endParaRPr/>
          </a:p>
        </p:txBody>
      </p:sp>
      <p:sp>
        <p:nvSpPr>
          <p:cNvPr id="302" name="Google Shape;302;p23"/>
          <p:cNvSpPr txBox="1"/>
          <p:nvPr/>
        </p:nvSpPr>
        <p:spPr>
          <a:xfrm>
            <a:off x="6553200" y="1931987"/>
            <a:ext cx="2590800" cy="119221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hr= 23   min=59 then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=0     hr++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hr=0       min=0</a:t>
            </a:r>
            <a:endParaRPr/>
          </a:p>
        </p:txBody>
      </p:sp>
      <p:sp>
        <p:nvSpPr>
          <p:cNvPr id="303" name="Google Shape;303;p23"/>
          <p:cNvSpPr txBox="1"/>
          <p:nvPr/>
        </p:nvSpPr>
        <p:spPr>
          <a:xfrm>
            <a:off x="4648200" y="4572000"/>
            <a:ext cx="4495800" cy="1449387"/>
          </a:xfrm>
          <a:prstGeom prst="rect">
            <a:avLst/>
          </a:prstGeom>
          <a:solidFill>
            <a:srgbClr val="33CC3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hr= 23   min= 59    sec = 59    then  by sec++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sec=0     min++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min=0  hr++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hr= 0    min=0    sec=0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63537"/>
            <a:ext cx="7864475" cy="1541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4"/>
          <p:cNvPicPr preferRelativeResize="0"/>
          <p:nvPr/>
        </p:nvPicPr>
        <p:blipFill rotWithShape="1">
          <a:blip r:embed="rId4">
            <a:alphaModFix/>
          </a:blip>
          <a:srcRect b="71299" l="0" r="783" t="0"/>
          <a:stretch/>
        </p:blipFill>
        <p:spPr>
          <a:xfrm>
            <a:off x="838200" y="3657600"/>
            <a:ext cx="4419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5212" y="4024312"/>
            <a:ext cx="6675437" cy="268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7750" y="1695450"/>
            <a:ext cx="7046912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17" name="Google Shape;317;p2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8" name="Google Shape;318;p2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Member Functions (continued)</a:t>
            </a:r>
            <a:endParaRPr/>
          </a:p>
        </p:txBody>
      </p:sp>
      <p:sp>
        <p:nvSpPr>
          <p:cNvPr id="319" name="Google Shape;319;p2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properly defined and implemented, it can be used in a program</a:t>
            </a:r>
            <a:endParaRPr/>
          </a:p>
          <a:p>
            <a:pPr indent="-285750" lvl="1" marL="742950" rtl="0" algn="l">
              <a:lnSpc>
                <a:spcPct val="98000"/>
              </a:lnSpc>
              <a:spcBef>
                <a:spcPts val="468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program that uses/manipulates the objects of a class is called a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that class</a:t>
            </a:r>
            <a:endParaRPr/>
          </a:p>
          <a:p>
            <a:pPr indent="-342900" lvl="0" marL="342900" rtl="0" algn="l">
              <a:lnSpc>
                <a:spcPct val="98000"/>
              </a:lnSpc>
              <a:spcBef>
                <a:spcPts val="504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declare objects of the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clockType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every object has its own copy of the member variables (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98000"/>
              </a:lnSpc>
              <a:spcBef>
                <a:spcPts val="504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such as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called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 variables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class</a:t>
            </a:r>
            <a:endParaRPr/>
          </a:p>
          <a:p>
            <a:pPr indent="-285750" lvl="1" marL="742950" rtl="0" algn="l">
              <a:lnSpc>
                <a:spcPct val="98000"/>
              </a:lnSpc>
              <a:spcBef>
                <a:spcPts val="468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object has its own instance of the data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25" name="Google Shape;325;p2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6" name="Google Shape;326;p26"/>
          <p:cNvSpPr txBox="1"/>
          <p:nvPr>
            <p:ph type="title"/>
          </p:nvPr>
        </p:nvSpPr>
        <p:spPr>
          <a:xfrm>
            <a:off x="914400" y="228600"/>
            <a:ext cx="802163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Accessor and Mutator Functions</a:t>
            </a:r>
            <a:endParaRPr/>
          </a:p>
        </p:txBody>
      </p:sp>
      <p:sp>
        <p:nvSpPr>
          <p:cNvPr id="327" name="Google Shape;327;p26"/>
          <p:cNvSpPr txBox="1"/>
          <p:nvPr>
            <p:ph idx="1" type="body"/>
          </p:nvPr>
        </p:nvSpPr>
        <p:spPr>
          <a:xfrm>
            <a:off x="914400" y="1676400"/>
            <a:ext cx="7924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Accessor function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member function that only accesses the value(s) of member variable(s)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Mutator function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member function that modifies the value(s) of member variable(s)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 function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 function that cannot modify member variables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0" i="0" lang="en-US" sz="23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function heading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33" name="Google Shape;333;p2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4" name="Google Shape;334;p27"/>
          <p:cNvSpPr txBox="1"/>
          <p:nvPr>
            <p:ph type="title"/>
          </p:nvPr>
        </p:nvSpPr>
        <p:spPr>
          <a:xfrm>
            <a:off x="914400" y="304800"/>
            <a:ext cx="8021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Members of a Class</a:t>
            </a:r>
            <a:endParaRPr/>
          </a:p>
        </p:txBody>
      </p:sp>
      <p:sp>
        <p:nvSpPr>
          <p:cNvPr id="335" name="Google Shape;335;p27"/>
          <p:cNvSpPr txBox="1"/>
          <p:nvPr>
            <p:ph idx="1" type="body"/>
          </p:nvPr>
        </p:nvSpPr>
        <p:spPr>
          <a:xfrm>
            <a:off x="914400" y="1828800"/>
            <a:ext cx="784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has no fixed order in which you declare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members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default, all members of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member access specifier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make a member available for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access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41" name="Google Shape;341;p2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2" name="Google Shape;342;p2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Members of a Class (continued)</a:t>
            </a:r>
            <a:endParaRPr/>
          </a:p>
        </p:txBody>
      </p:sp>
      <p:pic>
        <p:nvPicPr>
          <p:cNvPr id="343" name="Google Shape;3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816100"/>
            <a:ext cx="7010400" cy="45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49" name="Google Shape;349;p2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0" name="Google Shape;350;p2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Members of a Class (continued)</a:t>
            </a:r>
            <a:endParaRPr/>
          </a:p>
        </p:txBody>
      </p:sp>
      <p:grpSp>
        <p:nvGrpSpPr>
          <p:cNvPr id="351" name="Google Shape;351;p29"/>
          <p:cNvGrpSpPr/>
          <p:nvPr/>
        </p:nvGrpSpPr>
        <p:grpSpPr>
          <a:xfrm>
            <a:off x="1214437" y="2128837"/>
            <a:ext cx="7015162" cy="3865562"/>
            <a:chOff x="765" y="1341"/>
            <a:chExt cx="4419" cy="2435"/>
          </a:xfrm>
        </p:grpSpPr>
        <p:pic>
          <p:nvPicPr>
            <p:cNvPr id="352" name="Google Shape;35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8" y="1344"/>
              <a:ext cx="4416" cy="2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5" y="1341"/>
              <a:ext cx="4416" cy="11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" name="Google Shape;125;p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(continued)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762000" y="17526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how classes are used to implement ADTs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about information hiding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how information hiding is implemented in C++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about the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members of a class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59" name="Google Shape;359;p3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0" name="Google Shape;360;p3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Members of a Class (continued)</a:t>
            </a:r>
            <a:endParaRPr/>
          </a:p>
        </p:txBody>
      </p:sp>
      <p:pic>
        <p:nvPicPr>
          <p:cNvPr id="361" name="Google Shape;36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133600"/>
            <a:ext cx="7010400" cy="38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67" name="Google Shape;367;p3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8" name="Google Shape;368;p3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</a:t>
            </a:r>
            <a:endParaRPr/>
          </a:p>
        </p:txBody>
      </p:sp>
      <p:sp>
        <p:nvSpPr>
          <p:cNvPr id="369" name="Google Shape;369;p3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constructors to guarantee that data members of a class are initialized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types of constructors: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parameters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parameters (default constructor)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name of a constructor is the same as the name of the class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constructor has no type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" id="374" name="Google Shape;3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85800"/>
            <a:ext cx="7315200" cy="602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80" name="Google Shape;380;p3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1" name="Google Shape;381;p3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 (continued)</a:t>
            </a:r>
            <a:endParaRPr/>
          </a:p>
        </p:txBody>
      </p:sp>
      <p:sp>
        <p:nvSpPr>
          <p:cNvPr id="382" name="Google Shape;382;p3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 can have more than one constructor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must have a different formal parameter list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 execute automatically when a class object enters its scope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cannot be called like other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constructor executes depends on the types of values passed to the class object when the class object is declared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" id="387" name="Google Shape;38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57200"/>
            <a:ext cx="6705600" cy="6353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" id="388" name="Google Shape;38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4648200"/>
            <a:ext cx="3733800" cy="1947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94" name="Google Shape;394;p3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95" name="Google Shape;3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612" y="1752600"/>
            <a:ext cx="8307387" cy="459898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 (continued)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36"/>
          <p:cNvGrpSpPr/>
          <p:nvPr/>
        </p:nvGrpSpPr>
        <p:grpSpPr>
          <a:xfrm>
            <a:off x="381000" y="381000"/>
            <a:ext cx="7315200" cy="6105525"/>
            <a:chOff x="366" y="288"/>
            <a:chExt cx="4825" cy="3846"/>
          </a:xfrm>
        </p:grpSpPr>
        <p:pic>
          <p:nvPicPr>
            <p:cNvPr id="402" name="Google Shape;402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6" y="288"/>
              <a:ext cx="4825" cy="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6" y="795"/>
              <a:ext cx="4008" cy="33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4" name="Google Shape;404;p36"/>
          <p:cNvSpPr/>
          <p:nvPr/>
        </p:nvSpPr>
        <p:spPr>
          <a:xfrm>
            <a:off x="5029200" y="762000"/>
            <a:ext cx="381000" cy="3886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Can be replaced with: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setTime(hours, minutes, seconds);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10" name="Google Shape;410;p3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1" name="Google Shape;411;p3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Invoking a Constructor</a:t>
            </a:r>
            <a:endParaRPr/>
          </a:p>
        </p:txBody>
      </p:sp>
      <p:sp>
        <p:nvSpPr>
          <p:cNvPr id="412" name="Google Shape;412;p37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constructor is automatically executed when a class variable is declared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18" name="Google Shape;418;p3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9" name="Google Shape;419;p3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Invoking the Default Constructor</a:t>
            </a:r>
            <a:endParaRPr/>
          </a:p>
        </p:txBody>
      </p:sp>
      <p:sp>
        <p:nvSpPr>
          <p:cNvPr id="420" name="Google Shape;420;p3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invoke the default constructor: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clockType yourClock;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1" name="Google Shape;42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337" y="2468562"/>
            <a:ext cx="4487862" cy="73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27" name="Google Shape;427;p3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8" name="Google Shape;428;p3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Invoking a Constructor with Parameters</a:t>
            </a:r>
            <a:endParaRPr/>
          </a:p>
        </p:txBody>
      </p:sp>
      <p:sp>
        <p:nvSpPr>
          <p:cNvPr id="429" name="Google Shape;429;p39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-1651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arguments and their type should match the formal parameters (in the order given) of one of the constructors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Otherwise, C++ uses type conversion and looks for the best match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ambiguity leads to a compile-time error</a:t>
            </a:r>
            <a:endParaRPr/>
          </a:p>
        </p:txBody>
      </p:sp>
      <p:pic>
        <p:nvPicPr>
          <p:cNvPr id="430" name="Google Shape;43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837" y="2466975"/>
            <a:ext cx="7624762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3" name="Google Shape;133;p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</a:t>
            </a:r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838200" y="17526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collection of a fixed number of components (members)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syntax: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a data type; no memory is allocated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forget the semicolon after closing brace</a:t>
            </a:r>
            <a:endParaRPr/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3187" y="3267075"/>
            <a:ext cx="3656012" cy="147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36" name="Google Shape;436;p4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7" name="Google Shape;437;p4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 and Default Parameters</a:t>
            </a:r>
            <a:endParaRPr/>
          </a:p>
        </p:txBody>
      </p:sp>
      <p:sp>
        <p:nvSpPr>
          <p:cNvPr id="438" name="Google Shape;438;p40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replace the constructors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clockType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constructor in Line 1, you can declare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clockType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objects with zero, one, two, or three arguments as follows:</a:t>
            </a:r>
            <a:endParaRPr/>
          </a:p>
          <a:p>
            <a:pPr indent="-285750" lvl="1" marL="742950" rtl="0" algn="l">
              <a:lnSpc>
                <a:spcPct val="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clockType clock1;                </a:t>
            </a:r>
            <a:r>
              <a:rPr b="0" i="0" lang="en-US" sz="2000" u="none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//Line 2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clockType clock2(5);             </a:t>
            </a:r>
            <a:r>
              <a:rPr b="0" i="0" lang="en-US" sz="2000" u="none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//Line 3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clockType clock3(12, 30);        </a:t>
            </a:r>
            <a:r>
              <a:rPr b="0" i="0" lang="en-US" sz="2000" u="none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//Line 4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clockType clock4(7, 34, 18);     </a:t>
            </a:r>
            <a:r>
              <a:rPr b="0" i="0" lang="en-US" sz="2000" u="none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//Line 5</a:t>
            </a:r>
            <a:endParaRPr/>
          </a:p>
        </p:txBody>
      </p:sp>
      <p:pic>
        <p:nvPicPr>
          <p:cNvPr id="439" name="Google Shape;4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73275"/>
            <a:ext cx="8305800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45" name="Google Shape;445;p4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6" name="Google Shape;446;p4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and Constructors:              A Precaution</a:t>
            </a:r>
            <a:endParaRPr/>
          </a:p>
        </p:txBody>
      </p:sp>
      <p:sp>
        <p:nvSpPr>
          <p:cNvPr id="447" name="Google Shape;447;p4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class has no constructor(s), C++ provides the default constructor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object declared is still uninitialized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class includes constructor(s) with parameter(s), but not the default constructor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does not provide the default constructor</a:t>
            </a:r>
            <a:endParaRPr/>
          </a:p>
        </p:txBody>
      </p:sp>
      <p:sp>
        <p:nvSpPr>
          <p:cNvPr id="448" name="Google Shape;448;p41"/>
          <p:cNvSpPr txBox="1"/>
          <p:nvPr/>
        </p:nvSpPr>
        <p:spPr>
          <a:xfrm>
            <a:off x="762000" y="4800600"/>
            <a:ext cx="8153400" cy="1479550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if you have a constructor with all default parameters you cannot declare a constructor without  parameters, they both called default constructor.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clockType  clockType(int = 0,  int = 0,  int = 0);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clockType clockType ();   //illegal in the same class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454" name="Google Shape;454;p42"/>
          <p:cNvSpPr txBox="1"/>
          <p:nvPr/>
        </p:nvSpPr>
        <p:spPr>
          <a:xfrm>
            <a:off x="0" y="1524000"/>
            <a:ext cx="2590800" cy="4919662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(int =0);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obj1();</a:t>
            </a:r>
            <a:r>
              <a:rPr b="0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//Not Correct?!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obj1; //Correct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55" name="Google Shape;455;p42"/>
          <p:cNvSpPr txBox="1"/>
          <p:nvPr/>
        </p:nvSpPr>
        <p:spPr>
          <a:xfrm>
            <a:off x="2667000" y="1524000"/>
            <a:ext cx="2057400" cy="5054600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(int =0);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obj1; </a:t>
            </a:r>
            <a:r>
              <a:rPr b="0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//illegal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2"/>
          <p:cNvSpPr txBox="1"/>
          <p:nvPr/>
        </p:nvSpPr>
        <p:spPr>
          <a:xfrm>
            <a:off x="4800600" y="1524000"/>
            <a:ext cx="1905000" cy="4094162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(int);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obj1; </a:t>
            </a:r>
            <a:r>
              <a:rPr b="0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//illegal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57" name="Google Shape;457;p42"/>
          <p:cNvSpPr txBox="1"/>
          <p:nvPr/>
        </p:nvSpPr>
        <p:spPr>
          <a:xfrm>
            <a:off x="6781800" y="1524000"/>
            <a:ext cx="2286000" cy="4919662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(int);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A(int, int=0);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obj1(3); </a:t>
            </a:r>
            <a:r>
              <a:rPr b="0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//illegal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63" name="Google Shape;463;p4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4" name="Google Shape;464;p4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 of Class Objects (Variables) and Constructors</a:t>
            </a:r>
            <a:endParaRPr/>
          </a:p>
        </p:txBody>
      </p:sp>
      <p:sp>
        <p:nvSpPr>
          <p:cNvPr id="465" name="Google Shape;465;p4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class has constructors and you declare an array of that class’s objects, the class should have the default constructor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6" name="Google Shape;466;p43"/>
          <p:cNvGrpSpPr/>
          <p:nvPr/>
        </p:nvGrpSpPr>
        <p:grpSpPr>
          <a:xfrm>
            <a:off x="1335087" y="3276600"/>
            <a:ext cx="7046912" cy="3048000"/>
            <a:chOff x="864" y="2160"/>
            <a:chExt cx="4439" cy="1920"/>
          </a:xfrm>
        </p:grpSpPr>
        <p:pic>
          <p:nvPicPr>
            <p:cNvPr id="467" name="Google Shape;467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4" y="2390"/>
              <a:ext cx="4439" cy="1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4" y="2160"/>
              <a:ext cx="2954" cy="2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74" name="Google Shape;474;p4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5" name="Google Shape;475;p44"/>
          <p:cNvSpPr txBox="1"/>
          <p:nvPr>
            <p:ph type="title"/>
          </p:nvPr>
        </p:nvSpPr>
        <p:spPr>
          <a:xfrm>
            <a:off x="9144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 of Class Objects (Variables) and Constructors (continued)</a:t>
            </a:r>
            <a:endParaRPr/>
          </a:p>
        </p:txBody>
      </p:sp>
      <p:pic>
        <p:nvPicPr>
          <p:cNvPr id="476" name="Google Shape;47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4745037"/>
            <a:ext cx="6705600" cy="1689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7" name="Google Shape;477;p44"/>
          <p:cNvGrpSpPr/>
          <p:nvPr/>
        </p:nvGrpSpPr>
        <p:grpSpPr>
          <a:xfrm>
            <a:off x="1182687" y="1600200"/>
            <a:ext cx="7046912" cy="3060700"/>
            <a:chOff x="745" y="1200"/>
            <a:chExt cx="4439" cy="1928"/>
          </a:xfrm>
        </p:grpSpPr>
        <p:pic>
          <p:nvPicPr>
            <p:cNvPr id="478" name="Google Shape;478;p44"/>
            <p:cNvPicPr preferRelativeResize="0"/>
            <p:nvPr/>
          </p:nvPicPr>
          <p:blipFill rotWithShape="1">
            <a:blip r:embed="rId4">
              <a:alphaModFix/>
            </a:blip>
            <a:srcRect b="0" l="0" r="0" t="20378"/>
            <a:stretch/>
          </p:blipFill>
          <p:spPr>
            <a:xfrm>
              <a:off x="745" y="1440"/>
              <a:ext cx="4439" cy="1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9" name="Google Shape;479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8" y="1200"/>
              <a:ext cx="3541" cy="2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85" name="Google Shape;485;p4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6" name="Google Shape;486;p4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Destructors</a:t>
            </a:r>
            <a:endParaRPr/>
          </a:p>
        </p:txBody>
      </p:sp>
      <p:sp>
        <p:nvSpPr>
          <p:cNvPr id="487" name="Google Shape;487;p45"/>
          <p:cNvSpPr txBox="1"/>
          <p:nvPr>
            <p:ph idx="1" type="body"/>
          </p:nvPr>
        </p:nvSpPr>
        <p:spPr>
          <a:xfrm>
            <a:off x="990600" y="1676400"/>
            <a:ext cx="792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Destructors are functions without any type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name of a destructor is the character '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 followed by class name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~clockType();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 can have only one destructor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destructor has no parameters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destructor is automatically executed when the class object goes out of scope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pic>
        <p:nvPicPr>
          <p:cNvPr descr="untitled" id="493" name="Google Shape;493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512" y="1941512"/>
            <a:ext cx="7377112" cy="3767137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7"/>
          <p:cNvSpPr txBox="1"/>
          <p:nvPr>
            <p:ph type="title"/>
          </p:nvPr>
        </p:nvSpPr>
        <p:spPr>
          <a:xfrm>
            <a:off x="8382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pic>
        <p:nvPicPr>
          <p:cNvPr descr="untitled" id="499" name="Google Shape;499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782637"/>
            <a:ext cx="6477000" cy="6054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" id="500" name="Google Shape;500;p4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3886200"/>
            <a:ext cx="4310062" cy="194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06" name="Google Shape;506;p4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7" name="Google Shape;507;p4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Abstraction, Classes, and Abstract Data Types</a:t>
            </a:r>
            <a:endParaRPr/>
          </a:p>
        </p:txBody>
      </p:sp>
      <p:sp>
        <p:nvSpPr>
          <p:cNvPr id="508" name="Google Shape;508;p4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Separating design details from usage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Separating the logical properties from the implementation details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 can also be applied to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data type (ADT)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data type that separates the logical properties from the implementation details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14" name="Google Shape;514;p4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5" name="Google Shape;515;p4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Abstraction, Classes, and Abstract Data Types (continued)</a:t>
            </a:r>
            <a:endParaRPr/>
          </a:p>
        </p:txBody>
      </p:sp>
      <p:pic>
        <p:nvPicPr>
          <p:cNvPr id="516" name="Google Shape;51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90675"/>
            <a:ext cx="7616825" cy="448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2" name="Google Shape;142;p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(continued)</a:t>
            </a:r>
            <a:endParaRPr/>
          </a:p>
        </p:txBody>
      </p:sp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1066800" y="1676400"/>
            <a:ext cx="784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member can be a variable or a 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member of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variable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declared like any other variable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definition of the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cannot initialize a variable when you declare it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member of a class is a function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prototype is listed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members can (directly) access any member of the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22" name="Google Shape;522;p5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3" name="Google Shape;523;p5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Abstraction, Classes, and Abstract Data Types (continued)</a:t>
            </a:r>
            <a:endParaRPr/>
          </a:p>
        </p:txBody>
      </p:sp>
      <p:pic>
        <p:nvPicPr>
          <p:cNvPr id="524" name="Google Shape;52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978025"/>
            <a:ext cx="4937125" cy="40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30" name="Google Shape;530;p5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1" name="Google Shape;531;p5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Abstraction, Classes, and Abstract Data Types (continued)</a:t>
            </a:r>
            <a:endParaRPr/>
          </a:p>
        </p:txBody>
      </p:sp>
      <p:pic>
        <p:nvPicPr>
          <p:cNvPr id="532" name="Google Shape;53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209800"/>
            <a:ext cx="7083425" cy="345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38" name="Google Shape;538;p5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9" name="Google Shape;539;p5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versus a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endParaRPr/>
          </a:p>
        </p:txBody>
      </p:sp>
      <p:sp>
        <p:nvSpPr>
          <p:cNvPr id="540" name="Google Shape;540;p52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default, members of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specifier can be used in a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make a member private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default, the members of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and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have the same capabilities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46" name="Google Shape;546;p5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7" name="Google Shape;547;p5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versus a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(continued)</a:t>
            </a:r>
            <a:endParaRPr/>
          </a:p>
        </p:txBody>
      </p:sp>
      <p:sp>
        <p:nvSpPr>
          <p:cNvPr id="548" name="Google Shape;548;p5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C++, the definition of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was expanded to include member functions, constructors, and destructors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all member variables of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there are no member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54" name="Google Shape;554;p5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5" name="Google Shape;555;p5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Hiding</a:t>
            </a:r>
            <a:endParaRPr/>
          </a:p>
        </p:txBody>
      </p:sp>
      <p:sp>
        <p:nvSpPr>
          <p:cNvPr id="556" name="Google Shape;556;p54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hiding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hiding the details of the operations on the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(header) file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contains the specification details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file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contains the implementation details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header file, include function prototypes and comments that briefly describe the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preconditions and/or postconditions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62" name="Google Shape;562;p5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3" name="Google Shape;563;p5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Hiding (continued)</a:t>
            </a:r>
            <a:endParaRPr/>
          </a:p>
        </p:txBody>
      </p:sp>
      <p:sp>
        <p:nvSpPr>
          <p:cNvPr id="564" name="Google Shape;564;p5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Precondition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statement specifying the condition(s) that must be true before the function is called</a:t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statement specifying what is true after the function call is completed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56"/>
          <p:cNvPicPr preferRelativeResize="0"/>
          <p:nvPr/>
        </p:nvPicPr>
        <p:blipFill rotWithShape="1">
          <a:blip r:embed="rId3">
            <a:alphaModFix/>
          </a:blip>
          <a:srcRect b="11184" l="0" r="0" t="0"/>
          <a:stretch/>
        </p:blipFill>
        <p:spPr>
          <a:xfrm>
            <a:off x="1676400" y="322262"/>
            <a:ext cx="5943600" cy="6230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57"/>
          <p:cNvGrpSpPr/>
          <p:nvPr/>
        </p:nvGrpSpPr>
        <p:grpSpPr>
          <a:xfrm>
            <a:off x="1477962" y="381000"/>
            <a:ext cx="6218237" cy="6229350"/>
            <a:chOff x="738" y="528"/>
            <a:chExt cx="4054" cy="3924"/>
          </a:xfrm>
        </p:grpSpPr>
        <p:pic>
          <p:nvPicPr>
            <p:cNvPr id="575" name="Google Shape;575;p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0" y="528"/>
              <a:ext cx="3759" cy="10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6" name="Google Shape;576;p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38" y="1113"/>
              <a:ext cx="4054" cy="33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58"/>
          <p:cNvGrpSpPr/>
          <p:nvPr/>
        </p:nvGrpSpPr>
        <p:grpSpPr>
          <a:xfrm>
            <a:off x="1050925" y="461962"/>
            <a:ext cx="7026275" cy="5862637"/>
            <a:chOff x="662" y="48"/>
            <a:chExt cx="4426" cy="3693"/>
          </a:xfrm>
        </p:grpSpPr>
        <p:pic>
          <p:nvPicPr>
            <p:cNvPr id="582" name="Google Shape;582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2" y="48"/>
              <a:ext cx="4416" cy="2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3" name="Google Shape;583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2" y="2602"/>
              <a:ext cx="3781" cy="11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89" name="Google Shape;589;p5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0" name="Google Shape;590;p5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Hiding (continued)</a:t>
            </a:r>
            <a:endParaRPr/>
          </a:p>
        </p:txBody>
      </p:sp>
      <p:sp>
        <p:nvSpPr>
          <p:cNvPr id="591" name="Google Shape;591;p59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file has an extension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file has an extension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.cpp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file must include header file via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User-defined header files are enclosed in double quotes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System-provided header files are enclosed between angular brackets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0" name="Google Shape;150;p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(continued)</a:t>
            </a:r>
            <a:endParaRPr/>
          </a:p>
        </p:txBody>
      </p:sp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609600" y="1641475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categories of class members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(default)</a:t>
            </a:r>
            <a:endParaRPr b="0" i="0" sz="26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 cannot be accessed outside the </a:t>
            </a:r>
            <a:r>
              <a:rPr b="0" i="0" lang="en-US" sz="23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 is accessible outside the class</a:t>
            </a:r>
            <a:endParaRPr b="0" i="0" sz="23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   </a:t>
            </a:r>
            <a:r>
              <a:rPr b="0" i="0" lang="en-US" sz="1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//will be discussed later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914400" y="4572000"/>
            <a:ext cx="1676400" cy="1624012"/>
          </a:xfrm>
          <a:prstGeom prst="rect">
            <a:avLst/>
          </a:prstGeom>
          <a:solidFill>
            <a:srgbClr val="FF9999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fun();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5867400" y="5486400"/>
            <a:ext cx="2819400" cy="928687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member (variable or function) can be public or private or protected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97" name="Google Shape;597;p6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8" name="Google Shape;598;p6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Executable Code</a:t>
            </a:r>
            <a:endParaRPr/>
          </a:p>
        </p:txBody>
      </p:sp>
      <p:sp>
        <p:nvSpPr>
          <p:cNvPr id="599" name="Google Shape;599;p60"/>
          <p:cNvSpPr txBox="1"/>
          <p:nvPr>
            <p:ph idx="1" type="body"/>
          </p:nvPr>
        </p:nvSpPr>
        <p:spPr>
          <a:xfrm>
            <a:off x="990600" y="17526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an object in a program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 must be able to access the implementation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C++, Visual Studio .NET, C++ Builder, and CodeWarrior put the editor, compiler, and linker into a package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one command, the program is compiled and linked with the other necessary files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systems also manage multiple file programs in the form of a project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05" name="Google Shape;605;p6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6" name="Google Shape;606;p6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Executable Code (continued)</a:t>
            </a:r>
            <a:endParaRPr/>
          </a:p>
        </p:txBody>
      </p:sp>
      <p:sp>
        <p:nvSpPr>
          <p:cNvPr id="607" name="Google Shape;607;p61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consists of several files, called the project files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systems usually have a command, called build, rebuild, or make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applied to a project, system compiles and links all files required to create the executable code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file(s) in the project change, use these commands to recompile and relink the files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62"/>
          <p:cNvGrpSpPr/>
          <p:nvPr/>
        </p:nvGrpSpPr>
        <p:grpSpPr>
          <a:xfrm>
            <a:off x="1066800" y="228600"/>
            <a:ext cx="7010400" cy="6324600"/>
            <a:chOff x="672" y="48"/>
            <a:chExt cx="4416" cy="3984"/>
          </a:xfrm>
        </p:grpSpPr>
        <p:pic>
          <p:nvPicPr>
            <p:cNvPr id="613" name="Google Shape;613;p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2" y="48"/>
              <a:ext cx="4416" cy="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" name="Google Shape;614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1" y="437"/>
              <a:ext cx="4258" cy="35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20" name="Google Shape;620;p6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1" name="Google Shape;621;p6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Executable Code (continued)</a:t>
            </a:r>
            <a:endParaRPr/>
          </a:p>
        </p:txBody>
      </p:sp>
      <p:pic>
        <p:nvPicPr>
          <p:cNvPr id="622" name="Google Shape;62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508250"/>
            <a:ext cx="7046912" cy="28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0" y="736600"/>
            <a:ext cx="7046912" cy="53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33" name="Google Shape;633;p6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4" name="Google Shape;634;p6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Members of a Class</a:t>
            </a:r>
            <a:endParaRPr/>
          </a:p>
        </p:txBody>
      </p:sp>
      <p:sp>
        <p:nvSpPr>
          <p:cNvPr id="635" name="Google Shape;635;p6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keyword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declare a function or variable of a class as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or member of a class can be accessed using the class name and the scope resolution operator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member variables of a class exist even if no object of that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 exists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41" name="Google Shape;641;p6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2" name="Google Shape;642;p66"/>
          <p:cNvSpPr txBox="1"/>
          <p:nvPr>
            <p:ph idx="4294967295"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Members of a Class</a:t>
            </a:r>
            <a:endParaRPr/>
          </a:p>
        </p:txBody>
      </p:sp>
      <p:sp>
        <p:nvSpPr>
          <p:cNvPr id="643" name="Google Shape;643;p66"/>
          <p:cNvSpPr txBox="1"/>
          <p:nvPr>
            <p:ph idx="4294967295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none" cap="none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member function of a class can only access a static member variable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none" cap="none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member variable should be initialized out the class braces by using the class name and the scope resolution operator(::)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 cap="none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static const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member variable should be initialized within the class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7"/>
          <p:cNvSpPr txBox="1"/>
          <p:nvPr>
            <p:ph type="title"/>
          </p:nvPr>
        </p:nvSpPr>
        <p:spPr>
          <a:xfrm>
            <a:off x="5334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pic>
        <p:nvPicPr>
          <p:cNvPr descr="untitled" id="649" name="Google Shape;649;p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65212"/>
            <a:ext cx="6705600" cy="5792787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ntitled" id="655" name="Google Shape;655;p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0"/>
            <a:ext cx="6450012" cy="670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" id="656" name="Google Shape;656;p6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800" y="4343400"/>
            <a:ext cx="38766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62" name="Google Shape;662;p6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3" name="Google Shape;663;p6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</p:txBody>
      </p:sp>
      <p:sp>
        <p:nvSpPr>
          <p:cNvPr id="664" name="Google Shape;664;p69"/>
          <p:cNvSpPr txBox="1"/>
          <p:nvPr>
            <p:ph idx="1" type="body"/>
          </p:nvPr>
        </p:nvSpPr>
        <p:spPr>
          <a:xfrm>
            <a:off x="990600" y="17526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collection of a fixed number of components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components of a 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Accessed by name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Classified into one of three categories: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Courier New"/>
              <a:buChar char="•"/>
            </a:pPr>
            <a:r>
              <a:rPr b="0" i="0" lang="en-US" sz="23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3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3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b="0" i="0" sz="2300" u="non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variables are called class objects or, simply, objects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762" y="1785950"/>
            <a:ext cx="6681787" cy="457676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(continued)</a:t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 flipH="1">
            <a:off x="3168675" y="4991100"/>
            <a:ext cx="3024300" cy="1801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members,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can’t be accessed from outside the class</a:t>
            </a:r>
            <a:endParaRPr/>
          </a:p>
        </p:txBody>
      </p:sp>
      <p:sp>
        <p:nvSpPr>
          <p:cNvPr id="163" name="Google Shape;163;p7"/>
          <p:cNvSpPr/>
          <p:nvPr/>
        </p:nvSpPr>
        <p:spPr>
          <a:xfrm rot="-5400000">
            <a:off x="5157787" y="3467100"/>
            <a:ext cx="228600" cy="2590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4442425" y="4766950"/>
            <a:ext cx="2579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formal parameter can’t modify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value of the actual parameter</a:t>
            </a:r>
            <a:endParaRPr/>
          </a:p>
        </p:txBody>
      </p:sp>
      <p:grpSp>
        <p:nvGrpSpPr>
          <p:cNvPr id="165" name="Google Shape;165;p7"/>
          <p:cNvGrpSpPr/>
          <p:nvPr/>
        </p:nvGrpSpPr>
        <p:grpSpPr>
          <a:xfrm>
            <a:off x="5029200" y="3200400"/>
            <a:ext cx="3886200" cy="923925"/>
            <a:chOff x="3168" y="2016"/>
            <a:chExt cx="2448" cy="582"/>
          </a:xfrm>
        </p:grpSpPr>
        <p:cxnSp>
          <p:nvCxnSpPr>
            <p:cNvPr id="166" name="Google Shape;166;p7"/>
            <p:cNvCxnSpPr/>
            <p:nvPr/>
          </p:nvCxnSpPr>
          <p:spPr>
            <a:xfrm rot="10800000">
              <a:off x="4224" y="2016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7" name="Google Shape;167;p7"/>
            <p:cNvCxnSpPr/>
            <p:nvPr/>
          </p:nvCxnSpPr>
          <p:spPr>
            <a:xfrm rot="10800000">
              <a:off x="3168" y="2160"/>
              <a:ext cx="1152" cy="4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68" name="Google Shape;168;p7"/>
            <p:cNvSpPr txBox="1"/>
            <p:nvPr/>
          </p:nvSpPr>
          <p:spPr>
            <a:xfrm>
              <a:off x="3984" y="2208"/>
              <a:ext cx="1632" cy="3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These functions cannot modify the member variables of a variable of type </a:t>
              </a:r>
              <a:r>
                <a:rPr b="0" i="0" lang="en-US" sz="1400" u="non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clockType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70" name="Google Shape;670;p7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1" name="Google Shape;671;p7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(continued)</a:t>
            </a:r>
            <a:endParaRPr/>
          </a:p>
        </p:txBody>
      </p:sp>
      <p:sp>
        <p:nvSpPr>
          <p:cNvPr id="672" name="Google Shape;672;p70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only built-in operations on classes are the assignment and member selection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 guarantee that data members are initialized when an object is declared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constructor has no parameters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Destructors automatically execute when a class object goes out of scope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 can have only one destructor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destructor has no parameters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78" name="Google Shape;678;p7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9" name="Google Shape;679;p7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(continued)</a:t>
            </a:r>
            <a:endParaRPr/>
          </a:p>
        </p:txBody>
      </p:sp>
      <p:sp>
        <p:nvSpPr>
          <p:cNvPr id="680" name="Google Shape;680;p71"/>
          <p:cNvSpPr txBox="1"/>
          <p:nvPr>
            <p:ph idx="1" type="body"/>
          </p:nvPr>
        </p:nvSpPr>
        <p:spPr>
          <a:xfrm>
            <a:off x="914400" y="1752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data type (ADT)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data type that separates the logical properties from the implementation details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member, function or data, of a class can be accessed using the class name and the scope resolution operator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data members of a class exist even when no object of the class type exists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 variables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non-static data members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5" name="Google Shape;175;p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Unified Modeling Language Class Diagrams</a:t>
            </a:r>
            <a:endParaRPr/>
          </a:p>
        </p:txBody>
      </p:sp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914400" y="1828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06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6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6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6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6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6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650" lvl="1" marL="742950" rtl="0" algn="l">
              <a:lnSpc>
                <a:spcPct val="14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+: member is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b="0" i="0" sz="2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-: member is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#: member is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endParaRPr/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3">
            <a:alphaModFix/>
          </a:blip>
          <a:srcRect b="0" l="0" r="0" t="7169"/>
          <a:stretch/>
        </p:blipFill>
        <p:spPr>
          <a:xfrm>
            <a:off x="685800" y="1981200"/>
            <a:ext cx="7046912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/>
          <p:nvPr/>
        </p:nvSpPr>
        <p:spPr>
          <a:xfrm>
            <a:off x="5334000" y="1524000"/>
            <a:ext cx="3581400" cy="379412"/>
          </a:xfrm>
          <a:prstGeom prst="rect">
            <a:avLst/>
          </a:prstGeom>
          <a:solidFill>
            <a:srgbClr val="B2B2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describe the class graphically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5" name="Google Shape;185;p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(Object) Declaration</a:t>
            </a:r>
            <a:endParaRPr/>
          </a:p>
        </p:txBody>
      </p:sp>
      <p:sp>
        <p:nvSpPr>
          <p:cNvPr id="186" name="Google Shape;186;p9"/>
          <p:cNvSpPr txBox="1"/>
          <p:nvPr>
            <p:ph idx="1" type="body"/>
          </p:nvPr>
        </p:nvSpPr>
        <p:spPr>
          <a:xfrm>
            <a:off x="533400" y="16002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defined, you can declare variables of that type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clockType	myClock;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clockType	yourClock;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 is called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 or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instance</a:t>
            </a:r>
            <a:endParaRPr/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114800"/>
            <a:ext cx="7011987" cy="177323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9"/>
          <p:cNvSpPr txBox="1"/>
          <p:nvPr/>
        </p:nvSpPr>
        <p:spPr>
          <a:xfrm>
            <a:off x="5029200" y="5334000"/>
            <a:ext cx="3962400" cy="1095375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OOP stands for Object Oriented Programming: encapsulates data and functions into packages called classes.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Layers">
  <a:themeElements>
    <a:clrScheme name="">
      <a:dk1>
        <a:srgbClr val="000000"/>
      </a:dk1>
      <a:lt1>
        <a:srgbClr val="FFFFFF"/>
      </a:lt1>
      <a:dk2>
        <a:srgbClr val="000066"/>
      </a:dk2>
      <a:lt2>
        <a:srgbClr val="D89F00"/>
      </a:lt2>
      <a:accent1>
        <a:srgbClr val="3366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900"/>
      </a:accent6>
      <a:hlink>
        <a:srgbClr val="990033"/>
      </a:hlink>
      <a:folHlink>
        <a:srgbClr val="FFD7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Layers">
  <a:themeElements>
    <a:clrScheme name="">
      <a:dk1>
        <a:srgbClr val="000000"/>
      </a:dk1>
      <a:lt1>
        <a:srgbClr val="FFFFFF"/>
      </a:lt1>
      <a:dk2>
        <a:srgbClr val="000066"/>
      </a:dk2>
      <a:lt2>
        <a:srgbClr val="D89F00"/>
      </a:lt2>
      <a:accent1>
        <a:srgbClr val="3366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900"/>
      </a:accent6>
      <a:hlink>
        <a:srgbClr val="990033"/>
      </a:hlink>
      <a:folHlink>
        <a:srgbClr val="FFD7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2002-08-17T01:02:10Z</dcterms:created>
  <dc:creator>Course Technology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