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5682B3F4-40CB-44A8-A77A-A941CCCB220D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B0EA0B1-80BE-4C4D-BC7F-C208CDB7B57B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F1A26DC-3239-43AB-A998-7E5B918F5405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D86F71B-D0B7-4BB4-B392-A9878AF5BE3C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0395654-AC9C-46AF-9EC5-DA0290644EFC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ABA8F51-4B34-4148-B3CC-B57FDD2AD978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B2F7224-82B8-496F-9AC1-FE07CFC942EF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5EE5D18-8687-4071-B311-9649C621E258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0c0c0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6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5485680" cy="8228880"/>
          </a:xfrm>
          <a:prstGeom prst="rect">
            <a:avLst/>
          </a:prstGeom>
          <a:ln w="0">
            <a:noFill/>
          </a:ln>
        </p:spPr>
      </p:pic>
      <p:sp>
        <p:nvSpPr>
          <p:cNvPr id="47" name="Text 2"/>
          <p:cNvSpPr/>
          <p:nvPr/>
        </p:nvSpPr>
        <p:spPr>
          <a:xfrm>
            <a:off x="6319440" y="2256840"/>
            <a:ext cx="7476840" cy="166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6562"/>
              </a:lnSpc>
              <a:tabLst>
                <a:tab algn="l" pos="0"/>
              </a:tabLst>
            </a:pPr>
            <a:r>
              <a:rPr b="1" lang="en-US" sz="5250" spc="-157" strike="noStrike">
                <a:solidFill>
                  <a:srgbClr val="ffffff"/>
                </a:solidFill>
                <a:latin typeface="Inter"/>
                <a:ea typeface="Inter"/>
              </a:rPr>
              <a:t>Machine Learning and Weather Data Analysis</a:t>
            </a:r>
            <a:endParaRPr b="0" lang="en-US" sz="52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Text 3"/>
          <p:cNvSpPr/>
          <p:nvPr/>
        </p:nvSpPr>
        <p:spPr>
          <a:xfrm>
            <a:off x="6319440" y="4256640"/>
            <a:ext cx="7476840" cy="106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35" strike="noStrike">
                <a:solidFill>
                  <a:srgbClr val="e5e0df"/>
                </a:solidFill>
                <a:latin typeface="Inter"/>
                <a:ea typeface="Inter"/>
              </a:rPr>
              <a:t>Explore the powerful combination of machine learning and weather data analysis to unlock insights, predict weather patterns, and address climate change challenges.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Text 5"/>
          <p:cNvSpPr/>
          <p:nvPr/>
        </p:nvSpPr>
        <p:spPr>
          <a:xfrm>
            <a:off x="6786000" y="5486400"/>
            <a:ext cx="3501000" cy="47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3061"/>
              </a:lnSpc>
              <a:tabLst>
                <a:tab algn="l" pos="0"/>
              </a:tabLst>
            </a:pPr>
            <a:r>
              <a:rPr b="1" lang="en-US" sz="2190" spc="-35" strike="noStrike">
                <a:solidFill>
                  <a:srgbClr val="e5e0df"/>
                </a:solidFill>
                <a:latin typeface="Inter"/>
                <a:ea typeface="Inter"/>
              </a:rPr>
              <a:t>Group Members:</a:t>
            </a:r>
            <a:br>
              <a:rPr sz="2190"/>
            </a:br>
            <a:r>
              <a:rPr b="1" lang="en-US" sz="2190" spc="-35" strike="noStrike">
                <a:solidFill>
                  <a:srgbClr val="e5e0df"/>
                </a:solidFill>
                <a:latin typeface="Inter"/>
                <a:ea typeface="Inter"/>
              </a:rPr>
              <a:t>  Shafeen Yousafzai</a:t>
            </a:r>
            <a:endParaRPr b="0" lang="en-US" sz="219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061"/>
              </a:lnSpc>
              <a:tabLst>
                <a:tab algn="l" pos="0"/>
              </a:tabLst>
            </a:pPr>
            <a:r>
              <a:rPr b="1" lang="en-US" sz="2190" spc="-35" strike="noStrike">
                <a:solidFill>
                  <a:srgbClr val="e5e0df"/>
                </a:solidFill>
                <a:latin typeface="Inter"/>
                <a:ea typeface="Inter"/>
              </a:rPr>
              <a:t>  </a:t>
            </a:r>
            <a:r>
              <a:rPr b="1" lang="en-US" sz="2190" spc="-35" strike="noStrike">
                <a:solidFill>
                  <a:srgbClr val="e5e0df"/>
                </a:solidFill>
                <a:latin typeface="Inter"/>
                <a:ea typeface="Inter"/>
              </a:rPr>
              <a:t>Humna khan</a:t>
            </a:r>
            <a:br>
              <a:rPr sz="2190"/>
            </a:br>
            <a:r>
              <a:rPr b="1" lang="en-US" sz="2190" spc="-35" strike="noStrike">
                <a:solidFill>
                  <a:srgbClr val="e5e0df"/>
                </a:solidFill>
                <a:latin typeface="Inter"/>
                <a:ea typeface="Inter"/>
              </a:rPr>
              <a:t>  Muqaddas Fatima</a:t>
            </a:r>
            <a:endParaRPr b="0" lang="en-US" sz="219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0c0c0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2" name="Image 0" descr="preencoded.png"/>
          <p:cNvPicPr/>
          <p:nvPr/>
        </p:nvPicPr>
        <p:blipFill>
          <a:blip r:embed="rId1"/>
          <a:stretch/>
        </p:blipFill>
        <p:spPr>
          <a:xfrm>
            <a:off x="10972800" y="0"/>
            <a:ext cx="3656880" cy="8228880"/>
          </a:xfrm>
          <a:prstGeom prst="rect">
            <a:avLst/>
          </a:prstGeom>
          <a:ln w="0">
            <a:noFill/>
          </a:ln>
        </p:spPr>
      </p:pic>
      <p:sp>
        <p:nvSpPr>
          <p:cNvPr id="53" name="Text 2"/>
          <p:cNvSpPr/>
          <p:nvPr/>
        </p:nvSpPr>
        <p:spPr>
          <a:xfrm>
            <a:off x="833040" y="1083600"/>
            <a:ext cx="4443120" cy="69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5468"/>
              </a:lnSpc>
              <a:tabLst>
                <a:tab algn="l" pos="0"/>
              </a:tabLst>
            </a:pPr>
            <a:r>
              <a:rPr b="1" lang="en-US" sz="4370" spc="-131" strike="noStrike">
                <a:solidFill>
                  <a:srgbClr val="ffffff"/>
                </a:solidFill>
                <a:latin typeface="Inter"/>
                <a:ea typeface="Inter"/>
              </a:rPr>
              <a:t>Introduction</a:t>
            </a:r>
            <a:endParaRPr b="0" lang="en-US" sz="43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Shape 3"/>
          <p:cNvSpPr/>
          <p:nvPr/>
        </p:nvSpPr>
        <p:spPr>
          <a:xfrm>
            <a:off x="833040" y="2284920"/>
            <a:ext cx="499320" cy="499320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Text 4"/>
          <p:cNvSpPr/>
          <p:nvPr/>
        </p:nvSpPr>
        <p:spPr>
          <a:xfrm>
            <a:off x="1004400" y="2326680"/>
            <a:ext cx="156960" cy="41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 defTabSz="914400">
              <a:lnSpc>
                <a:spcPts val="3280"/>
              </a:lnSpc>
              <a:tabLst>
                <a:tab algn="l" pos="0"/>
              </a:tabLst>
            </a:pPr>
            <a:r>
              <a:rPr b="1" lang="en-US" sz="2620" spc="-80" strike="noStrike">
                <a:solidFill>
                  <a:srgbClr val="e5e0df"/>
                </a:solidFill>
                <a:latin typeface="Inter"/>
                <a:ea typeface="Inter"/>
              </a:rPr>
              <a:t>1</a:t>
            </a:r>
            <a:endParaRPr b="0" lang="en-US" sz="26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Text 5"/>
          <p:cNvSpPr/>
          <p:nvPr/>
        </p:nvSpPr>
        <p:spPr>
          <a:xfrm>
            <a:off x="1555200" y="2361240"/>
            <a:ext cx="3530880" cy="34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1" lang="en-US" sz="2190" spc="-66" strike="noStrike">
                <a:solidFill>
                  <a:srgbClr val="e5e0df"/>
                </a:solidFill>
                <a:latin typeface="Inter"/>
                <a:ea typeface="Inter"/>
              </a:rPr>
              <a:t>Purpose of the Presentation</a:t>
            </a:r>
            <a:endParaRPr b="0" lang="en-US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Text 6"/>
          <p:cNvSpPr/>
          <p:nvPr/>
        </p:nvSpPr>
        <p:spPr>
          <a:xfrm>
            <a:off x="1555200" y="2930760"/>
            <a:ext cx="8583480" cy="70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35" strike="noStrike">
                <a:solidFill>
                  <a:srgbClr val="e5e0df"/>
                </a:solidFill>
                <a:latin typeface="Inter"/>
                <a:ea typeface="Inter"/>
              </a:rPr>
              <a:t>Discover the significance of weather data analysis and how machine learning revolutionizes its application.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Shape 7"/>
          <p:cNvSpPr/>
          <p:nvPr/>
        </p:nvSpPr>
        <p:spPr>
          <a:xfrm>
            <a:off x="833040" y="4037040"/>
            <a:ext cx="499320" cy="499320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Text 8"/>
          <p:cNvSpPr/>
          <p:nvPr/>
        </p:nvSpPr>
        <p:spPr>
          <a:xfrm>
            <a:off x="985320" y="4078800"/>
            <a:ext cx="195120" cy="41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 defTabSz="914400">
              <a:lnSpc>
                <a:spcPts val="3280"/>
              </a:lnSpc>
              <a:tabLst>
                <a:tab algn="l" pos="0"/>
              </a:tabLst>
            </a:pPr>
            <a:r>
              <a:rPr b="1" lang="en-US" sz="2620" spc="-80" strike="noStrike">
                <a:solidFill>
                  <a:srgbClr val="e5e0df"/>
                </a:solidFill>
                <a:latin typeface="Inter"/>
                <a:ea typeface="Inter"/>
              </a:rPr>
              <a:t>2</a:t>
            </a:r>
            <a:endParaRPr b="0" lang="en-US" sz="26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Text 9"/>
          <p:cNvSpPr/>
          <p:nvPr/>
        </p:nvSpPr>
        <p:spPr>
          <a:xfrm>
            <a:off x="1555200" y="4113360"/>
            <a:ext cx="4736880" cy="34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1" lang="en-US" sz="2190" spc="-66" strike="noStrike">
                <a:solidFill>
                  <a:srgbClr val="e5e0df"/>
                </a:solidFill>
                <a:latin typeface="Inter"/>
                <a:ea typeface="Inter"/>
              </a:rPr>
              <a:t>Importance of Weather Data Analysis</a:t>
            </a:r>
            <a:endParaRPr b="0" lang="en-US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Text 10"/>
          <p:cNvSpPr/>
          <p:nvPr/>
        </p:nvSpPr>
        <p:spPr>
          <a:xfrm>
            <a:off x="1555200" y="4682880"/>
            <a:ext cx="8583480" cy="70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35" strike="noStrike">
                <a:solidFill>
                  <a:srgbClr val="e5e0df"/>
                </a:solidFill>
                <a:latin typeface="Inter"/>
                <a:ea typeface="Inter"/>
              </a:rPr>
              <a:t>Learn why analyzing weather data is crucial for making informed decisions and understanding environmental impacts.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Shape 11"/>
          <p:cNvSpPr/>
          <p:nvPr/>
        </p:nvSpPr>
        <p:spPr>
          <a:xfrm>
            <a:off x="833040" y="5789520"/>
            <a:ext cx="499320" cy="499320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Text 12"/>
          <p:cNvSpPr/>
          <p:nvPr/>
        </p:nvSpPr>
        <p:spPr>
          <a:xfrm>
            <a:off x="981360" y="5830920"/>
            <a:ext cx="202680" cy="41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 defTabSz="914400">
              <a:lnSpc>
                <a:spcPts val="3280"/>
              </a:lnSpc>
              <a:tabLst>
                <a:tab algn="l" pos="0"/>
              </a:tabLst>
            </a:pPr>
            <a:r>
              <a:rPr b="1" lang="en-US" sz="2620" spc="-80" strike="noStrike">
                <a:solidFill>
                  <a:srgbClr val="e5e0df"/>
                </a:solidFill>
                <a:latin typeface="Inter"/>
                <a:ea typeface="Inter"/>
              </a:rPr>
              <a:t>3</a:t>
            </a:r>
            <a:endParaRPr b="0" lang="en-US" sz="26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Text 13"/>
          <p:cNvSpPr/>
          <p:nvPr/>
        </p:nvSpPr>
        <p:spPr>
          <a:xfrm>
            <a:off x="1555200" y="5865840"/>
            <a:ext cx="4197960" cy="34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1" lang="en-US" sz="2190" spc="-66" strike="noStrike">
                <a:solidFill>
                  <a:srgbClr val="e5e0df"/>
                </a:solidFill>
                <a:latin typeface="Inter"/>
                <a:ea typeface="Inter"/>
              </a:rPr>
              <a:t>Introduction to Machine Learning</a:t>
            </a:r>
            <a:endParaRPr b="0" lang="en-US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Text 14"/>
          <p:cNvSpPr/>
          <p:nvPr/>
        </p:nvSpPr>
        <p:spPr>
          <a:xfrm>
            <a:off x="1555200" y="6435000"/>
            <a:ext cx="8583480" cy="70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35" strike="noStrike">
                <a:solidFill>
                  <a:srgbClr val="e5e0df"/>
                </a:solidFill>
                <a:latin typeface="Inter"/>
                <a:ea typeface="Inter"/>
              </a:rPr>
              <a:t>Uncover the fundamentals of machine learning and its role in analyzing vast volumes of weather data.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0c0c0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Shape 1"/>
          <p:cNvSpPr/>
          <p:nvPr/>
        </p:nvSpPr>
        <p:spPr>
          <a:xfrm>
            <a:off x="0" y="0"/>
            <a:ext cx="14629680" cy="8232120"/>
          </a:xfrm>
          <a:prstGeom prst="rect">
            <a:avLst/>
          </a:prstGeom>
          <a:solidFill>
            <a:srgbClr val="272525"/>
          </a:solidFill>
          <a:ln w="13216">
            <a:solidFill>
              <a:srgbClr val="56515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68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3656880" cy="8232120"/>
          </a:xfrm>
          <a:prstGeom prst="rect">
            <a:avLst/>
          </a:prstGeom>
          <a:ln w="0">
            <a:noFill/>
          </a:ln>
        </p:spPr>
      </p:pic>
      <p:sp>
        <p:nvSpPr>
          <p:cNvPr id="69" name="Text 2"/>
          <p:cNvSpPr/>
          <p:nvPr/>
        </p:nvSpPr>
        <p:spPr>
          <a:xfrm>
            <a:off x="4451040" y="581760"/>
            <a:ext cx="9384840" cy="13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5207"/>
              </a:lnSpc>
              <a:tabLst>
                <a:tab algn="l" pos="0"/>
              </a:tabLst>
            </a:pPr>
            <a:r>
              <a:rPr b="1" lang="en-US" sz="4160" spc="-126" strike="noStrike">
                <a:solidFill>
                  <a:srgbClr val="ffffff"/>
                </a:solidFill>
                <a:latin typeface="Inter"/>
                <a:ea typeface="Inter"/>
              </a:rPr>
              <a:t>Machine Learning in Weather Data Analysis</a:t>
            </a:r>
            <a:endParaRPr b="0" lang="en-US" sz="41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Shape 3"/>
          <p:cNvSpPr/>
          <p:nvPr/>
        </p:nvSpPr>
        <p:spPr>
          <a:xfrm>
            <a:off x="4451040" y="2221560"/>
            <a:ext cx="9384840" cy="1668240"/>
          </a:xfrm>
          <a:prstGeom prst="roundRect">
            <a:avLst>
              <a:gd name="adj" fmla="val 5706"/>
            </a:avLst>
          </a:prstGeom>
          <a:solidFill>
            <a:srgbClr val="110080"/>
          </a:solidFill>
          <a:ln w="13216">
            <a:solidFill>
              <a:srgbClr val="140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Text 4"/>
          <p:cNvSpPr/>
          <p:nvPr/>
        </p:nvSpPr>
        <p:spPr>
          <a:xfrm>
            <a:off x="4676040" y="2446200"/>
            <a:ext cx="3647520" cy="32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605"/>
              </a:lnSpc>
              <a:tabLst>
                <a:tab algn="l" pos="0"/>
              </a:tabLst>
            </a:pPr>
            <a:r>
              <a:rPr b="1" lang="en-US" sz="2090" spc="-63" strike="noStrike">
                <a:solidFill>
                  <a:srgbClr val="e5e0df"/>
                </a:solidFill>
                <a:latin typeface="Inter"/>
                <a:ea typeface="Inter"/>
              </a:rPr>
              <a:t>Definition of Machine Learning</a:t>
            </a:r>
            <a:endParaRPr b="0" lang="en-US" sz="20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Text 5"/>
          <p:cNvSpPr/>
          <p:nvPr/>
        </p:nvSpPr>
        <p:spPr>
          <a:xfrm>
            <a:off x="4676040" y="2988720"/>
            <a:ext cx="8935560" cy="67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667"/>
              </a:lnSpc>
              <a:tabLst>
                <a:tab algn="l" pos="0"/>
              </a:tabLst>
            </a:pPr>
            <a:r>
              <a:rPr b="0" lang="en-US" sz="1660" spc="-35" strike="noStrike">
                <a:solidFill>
                  <a:srgbClr val="e5e0df"/>
                </a:solidFill>
                <a:latin typeface="Inter"/>
                <a:ea typeface="Inter"/>
              </a:rPr>
              <a:t>Explore the concept of machine learning and how it enables data-driven insights in weather analysis.</a:t>
            </a:r>
            <a:endParaRPr b="0" lang="en-US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Shape 6"/>
          <p:cNvSpPr/>
          <p:nvPr/>
        </p:nvSpPr>
        <p:spPr>
          <a:xfrm>
            <a:off x="4451040" y="4101840"/>
            <a:ext cx="9384840" cy="1668240"/>
          </a:xfrm>
          <a:prstGeom prst="roundRect">
            <a:avLst>
              <a:gd name="adj" fmla="val 5706"/>
            </a:avLst>
          </a:prstGeom>
          <a:solidFill>
            <a:srgbClr val="110080"/>
          </a:solidFill>
          <a:ln w="13216">
            <a:solidFill>
              <a:srgbClr val="140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Text 7"/>
          <p:cNvSpPr/>
          <p:nvPr/>
        </p:nvSpPr>
        <p:spPr>
          <a:xfrm>
            <a:off x="4676040" y="4326840"/>
            <a:ext cx="6019560" cy="32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605"/>
              </a:lnSpc>
              <a:tabLst>
                <a:tab algn="l" pos="0"/>
              </a:tabLst>
            </a:pPr>
            <a:r>
              <a:rPr b="1" lang="en-US" sz="2090" spc="-63" strike="noStrike">
                <a:solidFill>
                  <a:srgbClr val="e5e0df"/>
                </a:solidFill>
                <a:latin typeface="Inter"/>
                <a:ea typeface="Inter"/>
              </a:rPr>
              <a:t>How Machine Learning is Applied to Weather Data</a:t>
            </a:r>
            <a:endParaRPr b="0" lang="en-US" sz="20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Text 8"/>
          <p:cNvSpPr/>
          <p:nvPr/>
        </p:nvSpPr>
        <p:spPr>
          <a:xfrm>
            <a:off x="4676040" y="4869000"/>
            <a:ext cx="8935560" cy="67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667"/>
              </a:lnSpc>
              <a:tabLst>
                <a:tab algn="l" pos="0"/>
              </a:tabLst>
            </a:pPr>
            <a:r>
              <a:rPr b="0" lang="en-US" sz="1660" spc="-35" strike="noStrike">
                <a:solidFill>
                  <a:srgbClr val="e5e0df"/>
                </a:solidFill>
                <a:latin typeface="Inter"/>
                <a:ea typeface="Inter"/>
              </a:rPr>
              <a:t>Discover the techniques and algorithms employed to extract meaningful patterns from weather datasets.</a:t>
            </a:r>
            <a:endParaRPr b="0" lang="en-US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Shape 9"/>
          <p:cNvSpPr/>
          <p:nvPr/>
        </p:nvSpPr>
        <p:spPr>
          <a:xfrm>
            <a:off x="4451040" y="5982120"/>
            <a:ext cx="9384840" cy="1668240"/>
          </a:xfrm>
          <a:prstGeom prst="roundRect">
            <a:avLst>
              <a:gd name="adj" fmla="val 5706"/>
            </a:avLst>
          </a:prstGeom>
          <a:solidFill>
            <a:srgbClr val="110080"/>
          </a:solidFill>
          <a:ln w="13216">
            <a:solidFill>
              <a:srgbClr val="140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Text 10"/>
          <p:cNvSpPr/>
          <p:nvPr/>
        </p:nvSpPr>
        <p:spPr>
          <a:xfrm>
            <a:off x="4676040" y="6207120"/>
            <a:ext cx="7318800" cy="32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605"/>
              </a:lnSpc>
              <a:tabLst>
                <a:tab algn="l" pos="0"/>
              </a:tabLst>
            </a:pPr>
            <a:r>
              <a:rPr b="1" lang="en-US" sz="2090" spc="-63" strike="noStrike">
                <a:solidFill>
                  <a:srgbClr val="e5e0df"/>
                </a:solidFill>
                <a:latin typeface="Inter"/>
                <a:ea typeface="Inter"/>
              </a:rPr>
              <a:t>Benefits of Using Machine Learning in Weather Data Analysis</a:t>
            </a:r>
            <a:endParaRPr b="0" lang="en-US" sz="20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Text 11"/>
          <p:cNvSpPr/>
          <p:nvPr/>
        </p:nvSpPr>
        <p:spPr>
          <a:xfrm>
            <a:off x="4676040" y="6749280"/>
            <a:ext cx="8935560" cy="67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667"/>
              </a:lnSpc>
              <a:tabLst>
                <a:tab algn="l" pos="0"/>
              </a:tabLst>
            </a:pPr>
            <a:r>
              <a:rPr b="0" lang="en-US" sz="1660" spc="-35" strike="noStrike">
                <a:solidFill>
                  <a:srgbClr val="e5e0df"/>
                </a:solidFill>
                <a:latin typeface="Inter"/>
                <a:ea typeface="Inter"/>
              </a:rPr>
              <a:t>Understand the advantages of leveraging machine learning for accurate weather predictions and climate analysis.</a:t>
            </a:r>
            <a:endParaRPr b="0" lang="en-US" sz="16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0c0c0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Shape 1"/>
          <p:cNvSpPr/>
          <p:nvPr/>
        </p:nvSpPr>
        <p:spPr>
          <a:xfrm>
            <a:off x="0" y="0"/>
            <a:ext cx="14629680" cy="8232120"/>
          </a:xfrm>
          <a:prstGeom prst="rect">
            <a:avLst/>
          </a:prstGeom>
          <a:solidFill>
            <a:srgbClr val="272525"/>
          </a:solidFill>
          <a:ln w="13216">
            <a:solidFill>
              <a:srgbClr val="56515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1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3656880" cy="8232120"/>
          </a:xfrm>
          <a:prstGeom prst="rect">
            <a:avLst/>
          </a:prstGeom>
          <a:ln w="0">
            <a:noFill/>
          </a:ln>
        </p:spPr>
      </p:pic>
      <p:sp>
        <p:nvSpPr>
          <p:cNvPr id="82" name="Text 2"/>
          <p:cNvSpPr/>
          <p:nvPr/>
        </p:nvSpPr>
        <p:spPr>
          <a:xfrm>
            <a:off x="4451040" y="581760"/>
            <a:ext cx="9384840" cy="13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5207"/>
              </a:lnSpc>
              <a:tabLst>
                <a:tab algn="l" pos="0"/>
              </a:tabLst>
            </a:pPr>
            <a:r>
              <a:rPr b="1" lang="en-US" sz="4160" spc="-126" strike="noStrike">
                <a:solidFill>
                  <a:srgbClr val="ffffff"/>
                </a:solidFill>
                <a:latin typeface="Inter"/>
                <a:ea typeface="Inter"/>
              </a:rPr>
              <a:t>Examples of Machine Learning in Weather Data Analysis</a:t>
            </a:r>
            <a:endParaRPr b="0" lang="en-US" sz="41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Shape 3"/>
          <p:cNvSpPr/>
          <p:nvPr/>
        </p:nvSpPr>
        <p:spPr>
          <a:xfrm>
            <a:off x="4451040" y="2221560"/>
            <a:ext cx="9384840" cy="1668240"/>
          </a:xfrm>
          <a:prstGeom prst="roundRect">
            <a:avLst>
              <a:gd name="adj" fmla="val 5706"/>
            </a:avLst>
          </a:prstGeom>
          <a:solidFill>
            <a:srgbClr val="110080"/>
          </a:solidFill>
          <a:ln w="13216">
            <a:solidFill>
              <a:srgbClr val="140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Text 4"/>
          <p:cNvSpPr/>
          <p:nvPr/>
        </p:nvSpPr>
        <p:spPr>
          <a:xfrm>
            <a:off x="4676040" y="2446200"/>
            <a:ext cx="3396960" cy="32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605"/>
              </a:lnSpc>
              <a:tabLst>
                <a:tab algn="l" pos="0"/>
              </a:tabLst>
            </a:pPr>
            <a:r>
              <a:rPr b="1" lang="en-US" sz="2090" spc="-63" strike="noStrike">
                <a:solidFill>
                  <a:srgbClr val="e5e0df"/>
                </a:solidFill>
                <a:latin typeface="Inter"/>
                <a:ea typeface="Inter"/>
              </a:rPr>
              <a:t>Predicting Weather Patterns</a:t>
            </a:r>
            <a:endParaRPr b="0" lang="en-US" sz="20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 5"/>
          <p:cNvSpPr/>
          <p:nvPr/>
        </p:nvSpPr>
        <p:spPr>
          <a:xfrm>
            <a:off x="4676040" y="2988720"/>
            <a:ext cx="8935560" cy="67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667"/>
              </a:lnSpc>
              <a:tabLst>
                <a:tab algn="l" pos="0"/>
              </a:tabLst>
            </a:pPr>
            <a:r>
              <a:rPr b="0" lang="en-US" sz="1660" spc="-35" strike="noStrike">
                <a:solidFill>
                  <a:srgbClr val="e5e0df"/>
                </a:solidFill>
                <a:latin typeface="Inter"/>
                <a:ea typeface="Inter"/>
              </a:rPr>
              <a:t>Explore how machine learning algorithms can forecast weather conditions with higher precision and accuracy.</a:t>
            </a:r>
            <a:endParaRPr b="0" lang="en-US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Shape 6"/>
          <p:cNvSpPr/>
          <p:nvPr/>
        </p:nvSpPr>
        <p:spPr>
          <a:xfrm>
            <a:off x="4451040" y="4101840"/>
            <a:ext cx="9384840" cy="1668240"/>
          </a:xfrm>
          <a:prstGeom prst="roundRect">
            <a:avLst>
              <a:gd name="adj" fmla="val 5706"/>
            </a:avLst>
          </a:prstGeom>
          <a:solidFill>
            <a:srgbClr val="110080"/>
          </a:solidFill>
          <a:ln w="13216">
            <a:solidFill>
              <a:srgbClr val="140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Text 7"/>
          <p:cNvSpPr/>
          <p:nvPr/>
        </p:nvSpPr>
        <p:spPr>
          <a:xfrm>
            <a:off x="4676040" y="4326840"/>
            <a:ext cx="4461480" cy="32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605"/>
              </a:lnSpc>
              <a:tabLst>
                <a:tab algn="l" pos="0"/>
              </a:tabLst>
            </a:pPr>
            <a:r>
              <a:rPr b="1" lang="en-US" sz="2090" spc="-63" strike="noStrike">
                <a:solidFill>
                  <a:srgbClr val="e5e0df"/>
                </a:solidFill>
                <a:latin typeface="Inter"/>
                <a:ea typeface="Inter"/>
              </a:rPr>
              <a:t>Forecasting Extreme Weather Events</a:t>
            </a:r>
            <a:endParaRPr b="0" lang="en-US" sz="20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Text 8"/>
          <p:cNvSpPr/>
          <p:nvPr/>
        </p:nvSpPr>
        <p:spPr>
          <a:xfrm>
            <a:off x="4676040" y="4869000"/>
            <a:ext cx="8935560" cy="67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667"/>
              </a:lnSpc>
              <a:tabLst>
                <a:tab algn="l" pos="0"/>
              </a:tabLst>
            </a:pPr>
            <a:r>
              <a:rPr b="0" lang="en-US" sz="1660" spc="-35" strike="noStrike">
                <a:solidFill>
                  <a:srgbClr val="e5e0df"/>
                </a:solidFill>
                <a:latin typeface="Inter"/>
                <a:ea typeface="Inter"/>
              </a:rPr>
              <a:t>Learn how machine learning models can identify and predict severe weather events, empowering early warnings.</a:t>
            </a:r>
            <a:endParaRPr b="0" lang="en-US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Shape 9"/>
          <p:cNvSpPr/>
          <p:nvPr/>
        </p:nvSpPr>
        <p:spPr>
          <a:xfrm>
            <a:off x="4451040" y="5982120"/>
            <a:ext cx="9384840" cy="1668240"/>
          </a:xfrm>
          <a:prstGeom prst="roundRect">
            <a:avLst>
              <a:gd name="adj" fmla="val 5706"/>
            </a:avLst>
          </a:prstGeom>
          <a:solidFill>
            <a:srgbClr val="110080"/>
          </a:solidFill>
          <a:ln w="13216">
            <a:solidFill>
              <a:srgbClr val="140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Text 10"/>
          <p:cNvSpPr/>
          <p:nvPr/>
        </p:nvSpPr>
        <p:spPr>
          <a:xfrm>
            <a:off x="4676040" y="6207120"/>
            <a:ext cx="5928480" cy="32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605"/>
              </a:lnSpc>
              <a:tabLst>
                <a:tab algn="l" pos="0"/>
              </a:tabLst>
            </a:pPr>
            <a:r>
              <a:rPr b="1" lang="en-US" sz="2090" spc="-63" strike="noStrike">
                <a:solidFill>
                  <a:srgbClr val="e5e0df"/>
                </a:solidFill>
                <a:latin typeface="Inter"/>
                <a:ea typeface="Inter"/>
              </a:rPr>
              <a:t>Climate Change Analysis using Machine Learning</a:t>
            </a:r>
            <a:endParaRPr b="0" lang="en-US" sz="20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 11"/>
          <p:cNvSpPr/>
          <p:nvPr/>
        </p:nvSpPr>
        <p:spPr>
          <a:xfrm>
            <a:off x="4676040" y="6749280"/>
            <a:ext cx="8935560" cy="67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667"/>
              </a:lnSpc>
              <a:tabLst>
                <a:tab algn="l" pos="0"/>
              </a:tabLst>
            </a:pPr>
            <a:r>
              <a:rPr b="0" lang="en-US" sz="1660" spc="-35" strike="noStrike">
                <a:solidFill>
                  <a:srgbClr val="e5e0df"/>
                </a:solidFill>
                <a:latin typeface="Inter"/>
                <a:ea typeface="Inter"/>
              </a:rPr>
              <a:t>Discover how machine learning techniques aid in analyzing and understanding the impacts of climate change.</a:t>
            </a:r>
            <a:endParaRPr b="0" lang="en-US" sz="16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0c0c0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4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29680" cy="8228880"/>
          </a:xfrm>
          <a:prstGeom prst="rect">
            <a:avLst/>
          </a:prstGeom>
          <a:ln w="0">
            <a:noFill/>
          </a:ln>
        </p:spPr>
      </p:pic>
      <p:sp>
        <p:nvSpPr>
          <p:cNvPr id="95" name="Shape 2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272525">
              <a:alpha val="8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Text 3"/>
          <p:cNvSpPr/>
          <p:nvPr/>
        </p:nvSpPr>
        <p:spPr>
          <a:xfrm>
            <a:off x="2037960" y="1430640"/>
            <a:ext cx="6972480" cy="69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5468"/>
              </a:lnSpc>
              <a:tabLst>
                <a:tab algn="l" pos="0"/>
              </a:tabLst>
            </a:pPr>
            <a:r>
              <a:rPr b="1" lang="en-US" sz="4370" spc="-131" strike="noStrike">
                <a:solidFill>
                  <a:srgbClr val="ffffff"/>
                </a:solidFill>
                <a:latin typeface="Inter"/>
                <a:ea typeface="Inter"/>
              </a:rPr>
              <a:t>Challenges and Limitations</a:t>
            </a:r>
            <a:endParaRPr b="0" lang="en-US" sz="43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Shape 4"/>
          <p:cNvSpPr/>
          <p:nvPr/>
        </p:nvSpPr>
        <p:spPr>
          <a:xfrm>
            <a:off x="2037960" y="2631960"/>
            <a:ext cx="499320" cy="499320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Text 5"/>
          <p:cNvSpPr/>
          <p:nvPr/>
        </p:nvSpPr>
        <p:spPr>
          <a:xfrm>
            <a:off x="2208960" y="2673720"/>
            <a:ext cx="156960" cy="41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 defTabSz="914400">
              <a:lnSpc>
                <a:spcPts val="3280"/>
              </a:lnSpc>
              <a:tabLst>
                <a:tab algn="l" pos="0"/>
              </a:tabLst>
            </a:pPr>
            <a:r>
              <a:rPr b="1" lang="en-US" sz="2620" spc="-80" strike="noStrike">
                <a:solidFill>
                  <a:srgbClr val="e5e0df"/>
                </a:solidFill>
                <a:latin typeface="Inter"/>
                <a:ea typeface="Inter"/>
              </a:rPr>
              <a:t>1</a:t>
            </a:r>
            <a:endParaRPr b="0" lang="en-US" sz="26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 6"/>
          <p:cNvSpPr/>
          <p:nvPr/>
        </p:nvSpPr>
        <p:spPr>
          <a:xfrm>
            <a:off x="2760120" y="2708280"/>
            <a:ext cx="2647080" cy="69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1" lang="en-US" sz="2190" spc="-66" strike="noStrike">
                <a:solidFill>
                  <a:srgbClr val="e5e0df"/>
                </a:solidFill>
                <a:latin typeface="Inter"/>
                <a:ea typeface="Inter"/>
              </a:rPr>
              <a:t>Data Quality and Availability</a:t>
            </a:r>
            <a:endParaRPr b="0" lang="en-US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Text 7"/>
          <p:cNvSpPr/>
          <p:nvPr/>
        </p:nvSpPr>
        <p:spPr>
          <a:xfrm>
            <a:off x="2760120" y="3624840"/>
            <a:ext cx="2647080" cy="213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35" strike="noStrike">
                <a:solidFill>
                  <a:srgbClr val="e5e0df"/>
                </a:solidFill>
                <a:latin typeface="Inter"/>
                <a:ea typeface="Inter"/>
              </a:rPr>
              <a:t>Highlight the challenges associated with obtaining accurate and comprehensive weather datasets for machine learning analysis.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Shape 8"/>
          <p:cNvSpPr/>
          <p:nvPr/>
        </p:nvSpPr>
        <p:spPr>
          <a:xfrm>
            <a:off x="5630400" y="2631960"/>
            <a:ext cx="499320" cy="499320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Text 9"/>
          <p:cNvSpPr/>
          <p:nvPr/>
        </p:nvSpPr>
        <p:spPr>
          <a:xfrm>
            <a:off x="5782320" y="2673720"/>
            <a:ext cx="195120" cy="41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 defTabSz="914400">
              <a:lnSpc>
                <a:spcPts val="3280"/>
              </a:lnSpc>
              <a:tabLst>
                <a:tab algn="l" pos="0"/>
              </a:tabLst>
            </a:pPr>
            <a:r>
              <a:rPr b="1" lang="en-US" sz="2620" spc="-80" strike="noStrike">
                <a:solidFill>
                  <a:srgbClr val="e5e0df"/>
                </a:solidFill>
                <a:latin typeface="Inter"/>
                <a:ea typeface="Inter"/>
              </a:rPr>
              <a:t>2</a:t>
            </a:r>
            <a:endParaRPr b="0" lang="en-US" sz="26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Text 10"/>
          <p:cNvSpPr/>
          <p:nvPr/>
        </p:nvSpPr>
        <p:spPr>
          <a:xfrm>
            <a:off x="6352200" y="2708280"/>
            <a:ext cx="2647080" cy="69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1" lang="en-US" sz="2190" spc="-66" strike="noStrike">
                <a:solidFill>
                  <a:srgbClr val="e5e0df"/>
                </a:solidFill>
                <a:latin typeface="Inter"/>
                <a:ea typeface="Inter"/>
              </a:rPr>
              <a:t>Interpretation of Results</a:t>
            </a:r>
            <a:endParaRPr b="0" lang="en-US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Text 11"/>
          <p:cNvSpPr/>
          <p:nvPr/>
        </p:nvSpPr>
        <p:spPr>
          <a:xfrm>
            <a:off x="6352200" y="3624840"/>
            <a:ext cx="2647080" cy="142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35" strike="noStrike">
                <a:solidFill>
                  <a:srgbClr val="e5e0df"/>
                </a:solidFill>
                <a:latin typeface="Inter"/>
                <a:ea typeface="Inter"/>
              </a:rPr>
              <a:t>Discuss the complexities of interpreting machine learning models' outputs in weather data analysis.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Shape 12"/>
          <p:cNvSpPr/>
          <p:nvPr/>
        </p:nvSpPr>
        <p:spPr>
          <a:xfrm>
            <a:off x="9222480" y="2631960"/>
            <a:ext cx="499320" cy="499320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Text 13"/>
          <p:cNvSpPr/>
          <p:nvPr/>
        </p:nvSpPr>
        <p:spPr>
          <a:xfrm>
            <a:off x="9370800" y="2673720"/>
            <a:ext cx="202680" cy="41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 defTabSz="914400">
              <a:lnSpc>
                <a:spcPts val="3280"/>
              </a:lnSpc>
              <a:tabLst>
                <a:tab algn="l" pos="0"/>
              </a:tabLst>
            </a:pPr>
            <a:r>
              <a:rPr b="1" lang="en-US" sz="2620" spc="-80" strike="noStrike">
                <a:solidFill>
                  <a:srgbClr val="e5e0df"/>
                </a:solidFill>
                <a:latin typeface="Inter"/>
                <a:ea typeface="Inter"/>
              </a:rPr>
              <a:t>3</a:t>
            </a:r>
            <a:endParaRPr b="0" lang="en-US" sz="26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Text 14"/>
          <p:cNvSpPr/>
          <p:nvPr/>
        </p:nvSpPr>
        <p:spPr>
          <a:xfrm>
            <a:off x="9944640" y="2708280"/>
            <a:ext cx="264708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1" lang="en-US" sz="2190" spc="-66" strike="noStrike">
                <a:solidFill>
                  <a:srgbClr val="e5e0df"/>
                </a:solidFill>
                <a:latin typeface="Inter"/>
                <a:ea typeface="Inter"/>
              </a:rPr>
              <a:t>Ethical Considerations of Using Machine Learning in Weather Data Analysis</a:t>
            </a:r>
            <a:endParaRPr b="0" lang="en-US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Text 15"/>
          <p:cNvSpPr/>
          <p:nvPr/>
        </p:nvSpPr>
        <p:spPr>
          <a:xfrm>
            <a:off x="9944640" y="4666320"/>
            <a:ext cx="2647080" cy="213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35" strike="noStrike">
                <a:solidFill>
                  <a:srgbClr val="e5e0df"/>
                </a:solidFill>
                <a:latin typeface="Inter"/>
                <a:ea typeface="Inter"/>
              </a:rPr>
              <a:t>Delve into the ethical dilemmas surrounding the use of machine learning in weather data analysis and the potential need for regulation.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0c0c0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1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3656880" cy="8228880"/>
          </a:xfrm>
          <a:prstGeom prst="rect">
            <a:avLst/>
          </a:prstGeom>
          <a:ln w="0">
            <a:noFill/>
          </a:ln>
        </p:spPr>
      </p:pic>
      <p:sp>
        <p:nvSpPr>
          <p:cNvPr id="112" name="Text 2"/>
          <p:cNvSpPr/>
          <p:nvPr/>
        </p:nvSpPr>
        <p:spPr>
          <a:xfrm>
            <a:off x="4490640" y="1083600"/>
            <a:ext cx="9177480" cy="69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5468"/>
              </a:lnSpc>
              <a:tabLst>
                <a:tab algn="l" pos="0"/>
              </a:tabLst>
            </a:pPr>
            <a:r>
              <a:rPr b="1" lang="en-US" sz="4370" spc="-131" strike="noStrike">
                <a:solidFill>
                  <a:srgbClr val="ffffff"/>
                </a:solidFill>
                <a:latin typeface="Inter"/>
                <a:ea typeface="Inter"/>
              </a:rPr>
              <a:t>Future Directions and Opportunities</a:t>
            </a:r>
            <a:endParaRPr b="0" lang="en-US" sz="43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Shape 3"/>
          <p:cNvSpPr/>
          <p:nvPr/>
        </p:nvSpPr>
        <p:spPr>
          <a:xfrm>
            <a:off x="4490640" y="2284920"/>
            <a:ext cx="499320" cy="499320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Text 4"/>
          <p:cNvSpPr/>
          <p:nvPr/>
        </p:nvSpPr>
        <p:spPr>
          <a:xfrm>
            <a:off x="4662000" y="2326680"/>
            <a:ext cx="156960" cy="41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 defTabSz="914400">
              <a:lnSpc>
                <a:spcPts val="3280"/>
              </a:lnSpc>
              <a:tabLst>
                <a:tab algn="l" pos="0"/>
              </a:tabLst>
            </a:pPr>
            <a:r>
              <a:rPr b="1" lang="en-US" sz="2620" spc="-80" strike="noStrike">
                <a:solidFill>
                  <a:srgbClr val="e5e0df"/>
                </a:solidFill>
                <a:latin typeface="Inter"/>
                <a:ea typeface="Inter"/>
              </a:rPr>
              <a:t>1</a:t>
            </a:r>
            <a:endParaRPr b="0" lang="en-US" sz="26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Text 5"/>
          <p:cNvSpPr/>
          <p:nvPr/>
        </p:nvSpPr>
        <p:spPr>
          <a:xfrm>
            <a:off x="5212800" y="2361240"/>
            <a:ext cx="7913160" cy="34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1" lang="en-US" sz="2190" spc="-66" strike="noStrike">
                <a:solidFill>
                  <a:srgbClr val="e5e0df"/>
                </a:solidFill>
                <a:latin typeface="Inter"/>
                <a:ea typeface="Inter"/>
              </a:rPr>
              <a:t>Advancements in Machine Learning for Weather Data Analysis</a:t>
            </a:r>
            <a:endParaRPr b="0" lang="en-US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Text 6"/>
          <p:cNvSpPr/>
          <p:nvPr/>
        </p:nvSpPr>
        <p:spPr>
          <a:xfrm>
            <a:off x="5212800" y="2930760"/>
            <a:ext cx="8583480" cy="70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35" strike="noStrike">
                <a:solidFill>
                  <a:srgbClr val="e5e0df"/>
                </a:solidFill>
                <a:latin typeface="Inter"/>
                <a:ea typeface="Inter"/>
              </a:rPr>
              <a:t>Explore the cutting-edge developments in machine learning techniques and their potential for enhancing weather data analysis capabilities.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Shape 7"/>
          <p:cNvSpPr/>
          <p:nvPr/>
        </p:nvSpPr>
        <p:spPr>
          <a:xfrm>
            <a:off x="4490640" y="4037040"/>
            <a:ext cx="499320" cy="499320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Text 8"/>
          <p:cNvSpPr/>
          <p:nvPr/>
        </p:nvSpPr>
        <p:spPr>
          <a:xfrm>
            <a:off x="4642920" y="4078800"/>
            <a:ext cx="195120" cy="41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 defTabSz="914400">
              <a:lnSpc>
                <a:spcPts val="3280"/>
              </a:lnSpc>
              <a:tabLst>
                <a:tab algn="l" pos="0"/>
              </a:tabLst>
            </a:pPr>
            <a:r>
              <a:rPr b="1" lang="en-US" sz="2620" spc="-80" strike="noStrike">
                <a:solidFill>
                  <a:srgbClr val="e5e0df"/>
                </a:solidFill>
                <a:latin typeface="Inter"/>
                <a:ea typeface="Inter"/>
              </a:rPr>
              <a:t>2</a:t>
            </a:r>
            <a:endParaRPr b="0" lang="en-US" sz="26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Text 9"/>
          <p:cNvSpPr/>
          <p:nvPr/>
        </p:nvSpPr>
        <p:spPr>
          <a:xfrm>
            <a:off x="5212800" y="4113360"/>
            <a:ext cx="8200080" cy="34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1" lang="en-US" sz="2190" spc="-66" strike="noStrike">
                <a:solidFill>
                  <a:srgbClr val="e5e0df"/>
                </a:solidFill>
                <a:latin typeface="Inter"/>
                <a:ea typeface="Inter"/>
              </a:rPr>
              <a:t>Integration of Machine Learning in Weather Forecasting Systems</a:t>
            </a:r>
            <a:endParaRPr b="0" lang="en-US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Text 10"/>
          <p:cNvSpPr/>
          <p:nvPr/>
        </p:nvSpPr>
        <p:spPr>
          <a:xfrm>
            <a:off x="5212800" y="4682880"/>
            <a:ext cx="8583480" cy="70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35" strike="noStrike">
                <a:solidFill>
                  <a:srgbClr val="e5e0df"/>
                </a:solidFill>
                <a:latin typeface="Inter"/>
                <a:ea typeface="Inter"/>
              </a:rPr>
              <a:t>Discuss the prospects of integrating machine learning models into existing weather forecasting systems to improve accuracy and reliability.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Shape 11"/>
          <p:cNvSpPr/>
          <p:nvPr/>
        </p:nvSpPr>
        <p:spPr>
          <a:xfrm>
            <a:off x="4490640" y="5789520"/>
            <a:ext cx="499320" cy="499320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Text 12"/>
          <p:cNvSpPr/>
          <p:nvPr/>
        </p:nvSpPr>
        <p:spPr>
          <a:xfrm>
            <a:off x="4638960" y="5830920"/>
            <a:ext cx="202680" cy="41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 defTabSz="914400">
              <a:lnSpc>
                <a:spcPts val="3280"/>
              </a:lnSpc>
              <a:tabLst>
                <a:tab algn="l" pos="0"/>
              </a:tabLst>
            </a:pPr>
            <a:r>
              <a:rPr b="1" lang="en-US" sz="2620" spc="-80" strike="noStrike">
                <a:solidFill>
                  <a:srgbClr val="e5e0df"/>
                </a:solidFill>
                <a:latin typeface="Inter"/>
                <a:ea typeface="Inter"/>
              </a:rPr>
              <a:t>3</a:t>
            </a:r>
            <a:endParaRPr b="0" lang="en-US" sz="26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Text 13"/>
          <p:cNvSpPr/>
          <p:nvPr/>
        </p:nvSpPr>
        <p:spPr>
          <a:xfrm>
            <a:off x="5212800" y="5865840"/>
            <a:ext cx="7372800" cy="34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1" lang="en-US" sz="2190" spc="-66" strike="noStrike">
                <a:solidFill>
                  <a:srgbClr val="e5e0df"/>
                </a:solidFill>
                <a:latin typeface="Inter"/>
                <a:ea typeface="Inter"/>
              </a:rPr>
              <a:t>Potential Applications in Climate Modeling and Adaptation</a:t>
            </a:r>
            <a:endParaRPr b="0" lang="en-US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Text 14"/>
          <p:cNvSpPr/>
          <p:nvPr/>
        </p:nvSpPr>
        <p:spPr>
          <a:xfrm>
            <a:off x="5212800" y="6435000"/>
            <a:ext cx="8583480" cy="70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35" strike="noStrike">
                <a:solidFill>
                  <a:srgbClr val="e5e0df"/>
                </a:solidFill>
                <a:latin typeface="Inter"/>
                <a:ea typeface="Inter"/>
              </a:rPr>
              <a:t>Discover the potential for machine learning algorithms to aid in climate modeling and assist in developing effective adaptation strategies.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0c0c0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6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27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29680" cy="2776680"/>
          </a:xfrm>
          <a:prstGeom prst="rect">
            <a:avLst/>
          </a:prstGeom>
          <a:ln w="0">
            <a:noFill/>
          </a:ln>
        </p:spPr>
      </p:pic>
      <p:sp>
        <p:nvSpPr>
          <p:cNvPr id="128" name="Text 2"/>
          <p:cNvSpPr/>
          <p:nvPr/>
        </p:nvSpPr>
        <p:spPr>
          <a:xfrm>
            <a:off x="2037960" y="3522240"/>
            <a:ext cx="4443120" cy="69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5468"/>
              </a:lnSpc>
              <a:tabLst>
                <a:tab algn="l" pos="0"/>
              </a:tabLst>
            </a:pPr>
            <a:r>
              <a:rPr b="1" lang="en-US" sz="4370" spc="-131" strike="noStrike">
                <a:solidFill>
                  <a:srgbClr val="ffffff"/>
                </a:solidFill>
                <a:latin typeface="Inter"/>
                <a:ea typeface="Inter"/>
              </a:rPr>
              <a:t>Conclusion</a:t>
            </a:r>
            <a:endParaRPr b="0" lang="en-US" sz="43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Shape 3"/>
          <p:cNvSpPr/>
          <p:nvPr/>
        </p:nvSpPr>
        <p:spPr>
          <a:xfrm>
            <a:off x="2037960" y="4723200"/>
            <a:ext cx="499320" cy="499320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0" name="Text 4"/>
          <p:cNvSpPr/>
          <p:nvPr/>
        </p:nvSpPr>
        <p:spPr>
          <a:xfrm>
            <a:off x="2208960" y="4764960"/>
            <a:ext cx="156960" cy="41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 defTabSz="914400">
              <a:lnSpc>
                <a:spcPts val="3280"/>
              </a:lnSpc>
              <a:tabLst>
                <a:tab algn="l" pos="0"/>
              </a:tabLst>
            </a:pPr>
            <a:r>
              <a:rPr b="1" lang="en-US" sz="2620" spc="-80" strike="noStrike">
                <a:solidFill>
                  <a:srgbClr val="e5e0df"/>
                </a:solidFill>
                <a:latin typeface="Inter"/>
                <a:ea typeface="Inter"/>
              </a:rPr>
              <a:t>1</a:t>
            </a:r>
            <a:endParaRPr b="0" lang="en-US" sz="26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Text 5"/>
          <p:cNvSpPr/>
          <p:nvPr/>
        </p:nvSpPr>
        <p:spPr>
          <a:xfrm>
            <a:off x="2760120" y="4799520"/>
            <a:ext cx="2933280" cy="34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1" lang="en-US" sz="2190" spc="-66" strike="noStrike">
                <a:solidFill>
                  <a:srgbClr val="e5e0df"/>
                </a:solidFill>
                <a:latin typeface="Inter"/>
                <a:ea typeface="Inter"/>
              </a:rPr>
              <a:t>Summary of Key Points</a:t>
            </a:r>
            <a:endParaRPr b="0" lang="en-US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Text 6"/>
          <p:cNvSpPr/>
          <p:nvPr/>
        </p:nvSpPr>
        <p:spPr>
          <a:xfrm>
            <a:off x="2760120" y="5369040"/>
            <a:ext cx="4443120" cy="106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35" strike="noStrike">
                <a:solidFill>
                  <a:srgbClr val="e5e0df"/>
                </a:solidFill>
                <a:latin typeface="Inter"/>
                <a:ea typeface="Inter"/>
              </a:rPr>
              <a:t>Recap the main takeaways on the seamless integration of machine learning and weather data analysis.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Shape 7"/>
          <p:cNvSpPr/>
          <p:nvPr/>
        </p:nvSpPr>
        <p:spPr>
          <a:xfrm>
            <a:off x="7426440" y="4723200"/>
            <a:ext cx="499320" cy="499320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Text 8"/>
          <p:cNvSpPr/>
          <p:nvPr/>
        </p:nvSpPr>
        <p:spPr>
          <a:xfrm>
            <a:off x="7578360" y="4764960"/>
            <a:ext cx="195120" cy="41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 defTabSz="914400">
              <a:lnSpc>
                <a:spcPts val="3280"/>
              </a:lnSpc>
              <a:tabLst>
                <a:tab algn="l" pos="0"/>
              </a:tabLst>
            </a:pPr>
            <a:r>
              <a:rPr b="1" lang="en-US" sz="2620" spc="-80" strike="noStrike">
                <a:solidFill>
                  <a:srgbClr val="e5e0df"/>
                </a:solidFill>
                <a:latin typeface="Inter"/>
                <a:ea typeface="Inter"/>
              </a:rPr>
              <a:t>2</a:t>
            </a:r>
            <a:endParaRPr b="0" lang="en-US" sz="26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Text 9"/>
          <p:cNvSpPr/>
          <p:nvPr/>
        </p:nvSpPr>
        <p:spPr>
          <a:xfrm>
            <a:off x="8148240" y="4799520"/>
            <a:ext cx="4443120" cy="104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1" lang="en-US" sz="2190" spc="-66" strike="noStrike">
                <a:solidFill>
                  <a:srgbClr val="e5e0df"/>
                </a:solidFill>
                <a:latin typeface="Inter"/>
                <a:ea typeface="Inter"/>
              </a:rPr>
              <a:t>Importance of Continuing Research in Machine Learning and Weather Data Analysis</a:t>
            </a:r>
            <a:endParaRPr b="0" lang="en-US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Text 10"/>
          <p:cNvSpPr/>
          <p:nvPr/>
        </p:nvSpPr>
        <p:spPr>
          <a:xfrm>
            <a:off x="8148240" y="6063480"/>
            <a:ext cx="4443120" cy="142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35" strike="noStrike">
                <a:solidFill>
                  <a:srgbClr val="e5e0df"/>
                </a:solidFill>
                <a:latin typeface="Inter"/>
                <a:ea typeface="Inter"/>
              </a:rPr>
              <a:t>Highlight the significance of ongoing research to unlock the full potential of machine learning in understanding and predicting weather phenomena.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LibreOffice/7.6.2.1$Linux_X86_64 LibreOffice_project/60$Build-1</Application>
  <AppVersion>15.0000</AppVersion>
  <Words>0</Words>
  <Paragraphs>0</Paragraphs>
  <Company>PptxGenJS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2023-11-27T20:51:19Z</dcterms:created>
  <dc:creator>PptxGenJS</dc:creator>
  <dc:description/>
  <dc:language>en-US</dc:language>
  <cp:lastModifiedBy/>
  <dcterms:modified xsi:type="dcterms:W3CDTF">2023-11-28T01:57:08Z</dcterms:modified>
  <cp:revision>4</cp:revision>
  <dc:subject>PptxGenJS Presentation</dc:subject>
  <dc:title>PptxGenJS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On-screen Show (16:9)</vt:lpwstr>
  </property>
  <property fmtid="{D5CDD505-2E9C-101B-9397-08002B2CF9AE}" pid="4" name="Slides">
    <vt:i4>7</vt:i4>
  </property>
</Properties>
</file>