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1.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D4CB1BE-A46B-4FC5-8B83-5976CA977B0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685800" y="1143000"/>
            <a:ext cx="5486040" cy="3085920"/>
          </a:xfrm>
          <a:prstGeom prst="rect">
            <a:avLst/>
          </a:prstGeom>
          <a:ln w="0">
            <a:noFill/>
          </a:ln>
        </p:spPr>
      </p:sp>
      <p:sp>
        <p:nvSpPr>
          <p:cNvPr id="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94"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0858F3CB-A8FD-4B12-8CF4-B45C936BF71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Img"/>
          </p:nvPr>
        </p:nvSpPr>
        <p:spPr>
          <a:xfrm>
            <a:off x="685800" y="1143000"/>
            <a:ext cx="5486040" cy="3085920"/>
          </a:xfrm>
          <a:prstGeom prst="rect">
            <a:avLst/>
          </a:prstGeom>
          <a:ln w="0">
            <a:noFill/>
          </a:ln>
        </p:spPr>
      </p:sp>
      <p:sp>
        <p:nvSpPr>
          <p:cNvPr id="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97"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FC2FA025-FD12-4224-804A-AE0B0F614F6E}"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685800" y="1143000"/>
            <a:ext cx="5486040" cy="3085920"/>
          </a:xfrm>
          <a:prstGeom prst="rect">
            <a:avLst/>
          </a:prstGeom>
          <a:ln w="0">
            <a:noFill/>
          </a:ln>
        </p:spPr>
      </p:sp>
      <p:sp>
        <p:nvSpPr>
          <p:cNvPr id="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00"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5E5D391-CA3E-48F5-A828-54C8E60018E4}"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685800" y="1143000"/>
            <a:ext cx="5486040" cy="3085920"/>
          </a:xfrm>
          <a:prstGeom prst="rect">
            <a:avLst/>
          </a:prstGeom>
          <a:ln w="0">
            <a:noFill/>
          </a:ln>
        </p:spPr>
      </p:sp>
      <p:sp>
        <p:nvSpPr>
          <p:cNvPr id="1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03"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CC15E46-9A34-4E95-91A7-0DBF6F290E35}"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685800" y="1143000"/>
            <a:ext cx="5486040" cy="3085920"/>
          </a:xfrm>
          <a:prstGeom prst="rect">
            <a:avLst/>
          </a:prstGeom>
          <a:ln w="0">
            <a:noFill/>
          </a:ln>
        </p:spPr>
      </p:sp>
      <p:sp>
        <p:nvSpPr>
          <p:cNvPr id="1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06"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8AB17F9-A8FE-4577-9008-B62C214770DD}"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685800" y="1143000"/>
            <a:ext cx="5486040" cy="3085920"/>
          </a:xfrm>
          <a:prstGeom prst="rect">
            <a:avLst/>
          </a:prstGeom>
          <a:ln w="0">
            <a:noFill/>
          </a:ln>
        </p:spPr>
      </p:sp>
      <p:sp>
        <p:nvSpPr>
          <p:cNvPr id="1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09"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6FC5EE15-F3C9-4B7E-82ED-2D1B6991410E}"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685800" y="1143000"/>
            <a:ext cx="5486040" cy="3085920"/>
          </a:xfrm>
          <a:prstGeom prst="rect">
            <a:avLst/>
          </a:prstGeom>
          <a:ln w="0">
            <a:noFill/>
          </a:ln>
        </p:spPr>
      </p:sp>
      <p:sp>
        <p:nvSpPr>
          <p:cNvPr id="1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12"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05567B88-9125-4EBA-B0C9-75FE19A3306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685800" y="1143000"/>
            <a:ext cx="5486040" cy="3085920"/>
          </a:xfrm>
          <a:prstGeom prst="rect">
            <a:avLst/>
          </a:prstGeom>
          <a:ln w="0">
            <a:noFill/>
          </a:ln>
        </p:spPr>
      </p:sp>
      <p:sp>
        <p:nvSpPr>
          <p:cNvPr id="11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15"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0DF4CE6-2014-4C8A-94CD-CD3F7439E272}"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Img"/>
          </p:nvPr>
        </p:nvSpPr>
        <p:spPr>
          <a:xfrm>
            <a:off x="685800" y="1143000"/>
            <a:ext cx="5486040" cy="3085920"/>
          </a:xfrm>
          <a:prstGeom prst="rect">
            <a:avLst/>
          </a:prstGeom>
          <a:ln w="0">
            <a:noFill/>
          </a:ln>
        </p:spPr>
      </p:sp>
      <p:sp>
        <p:nvSpPr>
          <p:cNvPr id="11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
        <p:nvSpPr>
          <p:cNvPr id="118"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9B12D2FD-46AA-4BAA-BE3E-21BAA171298C}"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0" descr="preencoded.png"/>
          <p:cNvPicPr/>
          <p:nvPr/>
        </p:nvPicPr>
        <p:blipFill>
          <a:blip r:embed="rId1"/>
          <a:stretch/>
        </p:blipFill>
        <p:spPr>
          <a:xfrm>
            <a:off x="0" y="0"/>
            <a:ext cx="14630040" cy="8229240"/>
          </a:xfrm>
          <a:prstGeom prst="rect">
            <a:avLst/>
          </a:prstGeom>
          <a:ln w="0">
            <a:noFill/>
          </a:ln>
        </p:spPr>
      </p:pic>
      <p:sp>
        <p:nvSpPr>
          <p:cNvPr id="45"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46" name="Image 1" descr="preencoded.png"/>
          <p:cNvPicPr/>
          <p:nvPr/>
        </p:nvPicPr>
        <p:blipFill>
          <a:blip r:embed="rId2"/>
          <a:stretch/>
        </p:blipFill>
        <p:spPr>
          <a:xfrm>
            <a:off x="0" y="0"/>
            <a:ext cx="5486040" cy="8229240"/>
          </a:xfrm>
          <a:prstGeom prst="rect">
            <a:avLst/>
          </a:prstGeom>
          <a:ln w="0">
            <a:noFill/>
          </a:ln>
        </p:spPr>
      </p:pic>
      <p:sp>
        <p:nvSpPr>
          <p:cNvPr id="47" name="Text 1"/>
          <p:cNvSpPr/>
          <p:nvPr/>
        </p:nvSpPr>
        <p:spPr>
          <a:xfrm>
            <a:off x="6319440" y="2023560"/>
            <a:ext cx="7477200" cy="2499120"/>
          </a:xfrm>
          <a:prstGeom prst="rect">
            <a:avLst/>
          </a:prstGeom>
          <a:noFill/>
          <a:ln w="0">
            <a:noFill/>
          </a:ln>
        </p:spPr>
        <p:style>
          <a:lnRef idx="0"/>
          <a:fillRef idx="0"/>
          <a:effectRef idx="0"/>
          <a:fontRef idx="minor"/>
        </p:style>
        <p:txBody>
          <a:bodyPr lIns="90000" rIns="90000" tIns="45000" bIns="45000" anchor="t">
            <a:noAutofit/>
          </a:bodyPr>
          <a:p>
            <a:pPr defTabSz="914400">
              <a:lnSpc>
                <a:spcPts val="6562"/>
              </a:lnSpc>
              <a:tabLst>
                <a:tab algn="l" pos="0"/>
              </a:tabLst>
            </a:pPr>
            <a:r>
              <a:rPr b="0" lang="en-US" sz="5250" spc="-1" strike="noStrike">
                <a:solidFill>
                  <a:srgbClr val="312f2b"/>
                </a:solidFill>
                <a:latin typeface="Gelasio"/>
                <a:ea typeface="Gelasio"/>
              </a:rPr>
              <a:t>Weather Data Analysis: A Machine Learning Approach</a:t>
            </a:r>
            <a:endParaRPr b="0" lang="en-US" sz="5250" spc="-1" strike="noStrike">
              <a:solidFill>
                <a:srgbClr val="000000"/>
              </a:solidFill>
              <a:latin typeface="Arial"/>
            </a:endParaRPr>
          </a:p>
        </p:txBody>
      </p:sp>
      <p:sp>
        <p:nvSpPr>
          <p:cNvPr id="48" name="Text 2"/>
          <p:cNvSpPr/>
          <p:nvPr/>
        </p:nvSpPr>
        <p:spPr>
          <a:xfrm>
            <a:off x="6319440" y="4856400"/>
            <a:ext cx="7477200" cy="710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Brief introduction  of the analysis and the dataset (NOAA weather data) being used.</a:t>
            </a:r>
            <a:endParaRPr b="0" lang="en-US" sz="1750" spc="-1" strike="noStrike">
              <a:solidFill>
                <a:srgbClr val="000000"/>
              </a:solidFill>
              <a:latin typeface="Arial"/>
            </a:endParaRPr>
          </a:p>
        </p:txBody>
      </p:sp>
      <p:sp>
        <p:nvSpPr>
          <p:cNvPr id="49" name="Shape 3"/>
          <p:cNvSpPr/>
          <p:nvPr/>
        </p:nvSpPr>
        <p:spPr>
          <a:xfrm>
            <a:off x="6319440" y="5833800"/>
            <a:ext cx="354960" cy="354960"/>
          </a:xfrm>
          <a:prstGeom prst="roundRect">
            <a:avLst>
              <a:gd name="adj" fmla="val 25726039"/>
            </a:avLst>
          </a:prstGeom>
          <a:noFill/>
          <a:ln w="7620">
            <a:solidFill>
              <a:srgbClr val="ffffff"/>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0" name="Text 4"/>
          <p:cNvSpPr/>
          <p:nvPr/>
        </p:nvSpPr>
        <p:spPr>
          <a:xfrm>
            <a:off x="6786000" y="5817240"/>
            <a:ext cx="2605680" cy="3884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61"/>
              </a:lnSpc>
              <a:tabLst>
                <a:tab algn="l" pos="0"/>
              </a:tabLst>
            </a:pPr>
            <a:r>
              <a:rPr b="1" lang="en-US" sz="2190" spc="-1" strike="noStrike">
                <a:solidFill>
                  <a:srgbClr val="272525"/>
                </a:solidFill>
                <a:latin typeface="Lato"/>
                <a:ea typeface="Lato"/>
              </a:rPr>
              <a:t>By:</a:t>
            </a:r>
            <a:br>
              <a:rPr sz="2190"/>
            </a:br>
            <a:r>
              <a:rPr b="1" lang="en-US" sz="2190" spc="-1" strike="noStrike">
                <a:solidFill>
                  <a:srgbClr val="272525"/>
                </a:solidFill>
                <a:latin typeface="Lato"/>
                <a:ea typeface="Lato"/>
              </a:rPr>
              <a:t>Shafeen Yousafzai</a:t>
            </a:r>
            <a:endParaRPr b="0" lang="en-US" sz="2190" spc="-1" strike="noStrike">
              <a:solidFill>
                <a:srgbClr val="000000"/>
              </a:solidFill>
              <a:latin typeface="Arial"/>
            </a:endParaRPr>
          </a:p>
          <a:p>
            <a:pPr defTabSz="914400">
              <a:lnSpc>
                <a:spcPts val="3061"/>
              </a:lnSpc>
              <a:tabLst>
                <a:tab algn="l" pos="0"/>
              </a:tabLst>
            </a:pPr>
            <a:r>
              <a:rPr b="1" lang="en-US" sz="2190" spc="-1" strike="noStrike">
                <a:solidFill>
                  <a:srgbClr val="272525"/>
                </a:solidFill>
                <a:latin typeface="Lato"/>
                <a:ea typeface="Lato"/>
              </a:rPr>
              <a:t>Humna Khan</a:t>
            </a:r>
            <a:endParaRPr b="0" lang="en-US" sz="2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Image 0" descr="preencoded.png"/>
          <p:cNvPicPr/>
          <p:nvPr/>
        </p:nvPicPr>
        <p:blipFill>
          <a:blip r:embed="rId1"/>
          <a:stretch/>
        </p:blipFill>
        <p:spPr>
          <a:xfrm>
            <a:off x="0" y="0"/>
            <a:ext cx="14630040" cy="8229240"/>
          </a:xfrm>
          <a:prstGeom prst="rect">
            <a:avLst/>
          </a:prstGeom>
          <a:ln w="0">
            <a:noFill/>
          </a:ln>
        </p:spPr>
      </p:pic>
      <p:sp>
        <p:nvSpPr>
          <p:cNvPr id="52"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53" name="Image 1" descr="preencoded.png"/>
          <p:cNvPicPr/>
          <p:nvPr/>
        </p:nvPicPr>
        <p:blipFill>
          <a:blip r:embed="rId2"/>
          <a:stretch/>
        </p:blipFill>
        <p:spPr>
          <a:xfrm>
            <a:off x="0" y="0"/>
            <a:ext cx="5486040" cy="8229240"/>
          </a:xfrm>
          <a:prstGeom prst="rect">
            <a:avLst/>
          </a:prstGeom>
          <a:ln w="0">
            <a:noFill/>
          </a:ln>
        </p:spPr>
      </p:pic>
      <p:sp>
        <p:nvSpPr>
          <p:cNvPr id="54" name="Text 1"/>
          <p:cNvSpPr/>
          <p:nvPr/>
        </p:nvSpPr>
        <p:spPr>
          <a:xfrm>
            <a:off x="6319440" y="3067920"/>
            <a:ext cx="476964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Data Preprocessing</a:t>
            </a:r>
            <a:endParaRPr b="0" lang="en-US" sz="4370" spc="-1" strike="noStrike">
              <a:solidFill>
                <a:srgbClr val="000000"/>
              </a:solidFill>
              <a:latin typeface="Arial"/>
            </a:endParaRPr>
          </a:p>
        </p:txBody>
      </p:sp>
      <p:sp>
        <p:nvSpPr>
          <p:cNvPr id="55" name="Text 2"/>
          <p:cNvSpPr/>
          <p:nvPr/>
        </p:nvSpPr>
        <p:spPr>
          <a:xfrm>
            <a:off x="6319440" y="4095360"/>
            <a:ext cx="7477200" cy="106596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Explain the steps taken to handle null values, dropping columns with a high percentage of missing data, filling missing values using forward fill (ffill), and converting data types.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Image 0" descr="preencoded.png"/>
          <p:cNvPicPr/>
          <p:nvPr/>
        </p:nvPicPr>
        <p:blipFill>
          <a:blip r:embed="rId1"/>
          <a:stretch/>
        </p:blipFill>
        <p:spPr>
          <a:xfrm>
            <a:off x="0" y="0"/>
            <a:ext cx="14630040" cy="8229240"/>
          </a:xfrm>
          <a:prstGeom prst="rect">
            <a:avLst/>
          </a:prstGeom>
          <a:ln w="0">
            <a:noFill/>
          </a:ln>
        </p:spPr>
      </p:pic>
      <p:sp>
        <p:nvSpPr>
          <p:cNvPr id="57"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58" name="Image 1" descr="preencoded.png"/>
          <p:cNvPicPr/>
          <p:nvPr/>
        </p:nvPicPr>
        <p:blipFill>
          <a:blip r:embed="rId2"/>
          <a:stretch/>
        </p:blipFill>
        <p:spPr>
          <a:xfrm>
            <a:off x="0" y="0"/>
            <a:ext cx="14630040" cy="8229240"/>
          </a:xfrm>
          <a:prstGeom prst="rect">
            <a:avLst/>
          </a:prstGeom>
          <a:ln w="0">
            <a:noFill/>
          </a:ln>
        </p:spPr>
      </p:pic>
      <p:sp>
        <p:nvSpPr>
          <p:cNvPr id="59" name="Shape 1"/>
          <p:cNvSpPr/>
          <p:nvPr/>
        </p:nvSpPr>
        <p:spPr>
          <a:xfrm>
            <a:off x="0" y="0"/>
            <a:ext cx="14630040" cy="8229240"/>
          </a:xfrm>
          <a:prstGeom prst="rect">
            <a:avLst/>
          </a:prstGeom>
          <a:solidFill>
            <a:srgbClr val="ffffff">
              <a:alpha val="8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0" name="Text 2"/>
          <p:cNvSpPr/>
          <p:nvPr/>
        </p:nvSpPr>
        <p:spPr>
          <a:xfrm>
            <a:off x="2037960" y="3245400"/>
            <a:ext cx="444348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Data Exploration</a:t>
            </a:r>
            <a:endParaRPr b="0" lang="en-US" sz="4370" spc="-1" strike="noStrike">
              <a:solidFill>
                <a:srgbClr val="000000"/>
              </a:solidFill>
              <a:latin typeface="Arial"/>
            </a:endParaRPr>
          </a:p>
        </p:txBody>
      </p:sp>
      <p:sp>
        <p:nvSpPr>
          <p:cNvPr id="61" name="Text 3"/>
          <p:cNvSpPr/>
          <p:nvPr/>
        </p:nvSpPr>
        <p:spPr>
          <a:xfrm>
            <a:off x="2037960" y="4273200"/>
            <a:ext cx="10554120" cy="710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Discuss how you explored the data, checked for duplicates, visualized certain columns (e.g., "snwd" - snow depth), and observed patterns or trends.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Image 0" descr="preencoded.png"/>
          <p:cNvPicPr/>
          <p:nvPr/>
        </p:nvPicPr>
        <p:blipFill>
          <a:blip r:embed="rId1"/>
          <a:stretch/>
        </p:blipFill>
        <p:spPr>
          <a:xfrm>
            <a:off x="0" y="0"/>
            <a:ext cx="14630040" cy="8229240"/>
          </a:xfrm>
          <a:prstGeom prst="rect">
            <a:avLst/>
          </a:prstGeom>
          <a:ln w="0">
            <a:noFill/>
          </a:ln>
        </p:spPr>
      </p:pic>
      <p:sp>
        <p:nvSpPr>
          <p:cNvPr id="63"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64" name="Image 1" descr="preencoded.png"/>
          <p:cNvPicPr/>
          <p:nvPr/>
        </p:nvPicPr>
        <p:blipFill>
          <a:blip r:embed="rId2"/>
          <a:stretch/>
        </p:blipFill>
        <p:spPr>
          <a:xfrm>
            <a:off x="0" y="0"/>
            <a:ext cx="14630040" cy="2777040"/>
          </a:xfrm>
          <a:prstGeom prst="rect">
            <a:avLst/>
          </a:prstGeom>
          <a:ln w="0">
            <a:noFill/>
          </a:ln>
        </p:spPr>
      </p:pic>
      <p:sp>
        <p:nvSpPr>
          <p:cNvPr id="65" name="Text 1"/>
          <p:cNvSpPr/>
          <p:nvPr/>
        </p:nvSpPr>
        <p:spPr>
          <a:xfrm>
            <a:off x="2037960" y="4634280"/>
            <a:ext cx="497556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Model Development</a:t>
            </a:r>
            <a:endParaRPr b="0" lang="en-US" sz="4370" spc="-1" strike="noStrike">
              <a:solidFill>
                <a:srgbClr val="000000"/>
              </a:solidFill>
              <a:latin typeface="Arial"/>
            </a:endParaRPr>
          </a:p>
        </p:txBody>
      </p:sp>
      <p:sp>
        <p:nvSpPr>
          <p:cNvPr id="66" name="Text 2"/>
          <p:cNvSpPr/>
          <p:nvPr/>
        </p:nvSpPr>
        <p:spPr>
          <a:xfrm>
            <a:off x="2037960" y="5661720"/>
            <a:ext cx="10554120" cy="710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Describe the process of creating a predictive model for "Total max temperature for tomorrow." Discuss using Ridge Regression for modeling and features used as predictors.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Image 0" descr="preencoded.png"/>
          <p:cNvPicPr/>
          <p:nvPr/>
        </p:nvPicPr>
        <p:blipFill>
          <a:blip r:embed="rId1"/>
          <a:stretch/>
        </p:blipFill>
        <p:spPr>
          <a:xfrm>
            <a:off x="0" y="0"/>
            <a:ext cx="14630040" cy="8229240"/>
          </a:xfrm>
          <a:prstGeom prst="rect">
            <a:avLst/>
          </a:prstGeom>
          <a:ln w="0">
            <a:noFill/>
          </a:ln>
        </p:spPr>
      </p:pic>
      <p:sp>
        <p:nvSpPr>
          <p:cNvPr id="68"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9" name="Text 1"/>
          <p:cNvSpPr/>
          <p:nvPr/>
        </p:nvSpPr>
        <p:spPr>
          <a:xfrm>
            <a:off x="2037960" y="3012120"/>
            <a:ext cx="444348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Backtesting</a:t>
            </a:r>
            <a:endParaRPr b="0" lang="en-US" sz="4370" spc="-1" strike="noStrike">
              <a:solidFill>
                <a:srgbClr val="000000"/>
              </a:solidFill>
              <a:latin typeface="Arial"/>
            </a:endParaRPr>
          </a:p>
        </p:txBody>
      </p:sp>
      <p:sp>
        <p:nvSpPr>
          <p:cNvPr id="70" name="Text 2"/>
          <p:cNvSpPr/>
          <p:nvPr/>
        </p:nvSpPr>
        <p:spPr>
          <a:xfrm>
            <a:off x="2037960" y="4151160"/>
            <a:ext cx="10554120" cy="106596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Explain the backtesting process used for evaluating the model's performance over time. Describe how you split the data into training and testing sets, trained the model, made predictions, and calculated metrics like Mean Absolute Error (MAE).</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Image 0" descr="preencoded.png"/>
          <p:cNvPicPr/>
          <p:nvPr/>
        </p:nvPicPr>
        <p:blipFill>
          <a:blip r:embed="rId1"/>
          <a:stretch/>
        </p:blipFill>
        <p:spPr>
          <a:xfrm>
            <a:off x="0" y="0"/>
            <a:ext cx="14630040" cy="8229240"/>
          </a:xfrm>
          <a:prstGeom prst="rect">
            <a:avLst/>
          </a:prstGeom>
          <a:ln w="0">
            <a:noFill/>
          </a:ln>
        </p:spPr>
      </p:pic>
      <p:sp>
        <p:nvSpPr>
          <p:cNvPr id="72"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73" name="Image 1" descr="preencoded.png"/>
          <p:cNvPicPr/>
          <p:nvPr/>
        </p:nvPicPr>
        <p:blipFill>
          <a:blip r:embed="rId2"/>
          <a:stretch/>
        </p:blipFill>
        <p:spPr>
          <a:xfrm>
            <a:off x="9144000" y="0"/>
            <a:ext cx="5486040" cy="8229240"/>
          </a:xfrm>
          <a:prstGeom prst="rect">
            <a:avLst/>
          </a:prstGeom>
          <a:ln w="0">
            <a:noFill/>
          </a:ln>
        </p:spPr>
      </p:pic>
      <p:sp>
        <p:nvSpPr>
          <p:cNvPr id="74" name="Text 1"/>
          <p:cNvSpPr/>
          <p:nvPr/>
        </p:nvSpPr>
        <p:spPr>
          <a:xfrm>
            <a:off x="833040" y="3245400"/>
            <a:ext cx="564624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Functional Backtesting</a:t>
            </a:r>
            <a:endParaRPr b="0" lang="en-US" sz="4370" spc="-1" strike="noStrike">
              <a:solidFill>
                <a:srgbClr val="000000"/>
              </a:solidFill>
              <a:latin typeface="Arial"/>
            </a:endParaRPr>
          </a:p>
        </p:txBody>
      </p:sp>
      <p:sp>
        <p:nvSpPr>
          <p:cNvPr id="75" name="Text 2"/>
          <p:cNvSpPr/>
          <p:nvPr/>
        </p:nvSpPr>
        <p:spPr>
          <a:xfrm>
            <a:off x="833040" y="4273200"/>
            <a:ext cx="7477200" cy="710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Describe the functional backtesting approach used to evaluate model performance.</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Image 0" descr="preencoded.png"/>
          <p:cNvPicPr/>
          <p:nvPr/>
        </p:nvPicPr>
        <p:blipFill>
          <a:blip r:embed="rId1"/>
          <a:stretch/>
        </p:blipFill>
        <p:spPr>
          <a:xfrm>
            <a:off x="0" y="0"/>
            <a:ext cx="14630040" cy="8229240"/>
          </a:xfrm>
          <a:prstGeom prst="rect">
            <a:avLst/>
          </a:prstGeom>
          <a:ln w="0">
            <a:noFill/>
          </a:ln>
        </p:spPr>
      </p:pic>
      <p:sp>
        <p:nvSpPr>
          <p:cNvPr id="77"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78" name="Image 1" descr="preencoded.png"/>
          <p:cNvPicPr/>
          <p:nvPr/>
        </p:nvPicPr>
        <p:blipFill>
          <a:blip r:embed="rId2"/>
          <a:stretch/>
        </p:blipFill>
        <p:spPr>
          <a:xfrm>
            <a:off x="0" y="0"/>
            <a:ext cx="14630040" cy="8229240"/>
          </a:xfrm>
          <a:prstGeom prst="rect">
            <a:avLst/>
          </a:prstGeom>
          <a:ln w="0">
            <a:noFill/>
          </a:ln>
        </p:spPr>
      </p:pic>
      <p:sp>
        <p:nvSpPr>
          <p:cNvPr id="79" name="Shape 1"/>
          <p:cNvSpPr/>
          <p:nvPr/>
        </p:nvSpPr>
        <p:spPr>
          <a:xfrm>
            <a:off x="0" y="0"/>
            <a:ext cx="14630040" cy="8229240"/>
          </a:xfrm>
          <a:prstGeom prst="rect">
            <a:avLst/>
          </a:prstGeom>
          <a:solidFill>
            <a:srgbClr val="ffffff">
              <a:alpha val="85000"/>
            </a:srgb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0" name="Text 2"/>
          <p:cNvSpPr/>
          <p:nvPr/>
        </p:nvSpPr>
        <p:spPr>
          <a:xfrm>
            <a:off x="2037960" y="3245400"/>
            <a:ext cx="444348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Model Evaluation</a:t>
            </a:r>
            <a:endParaRPr b="0" lang="en-US" sz="4370" spc="-1" strike="noStrike">
              <a:solidFill>
                <a:srgbClr val="000000"/>
              </a:solidFill>
              <a:latin typeface="Arial"/>
            </a:endParaRPr>
          </a:p>
        </p:txBody>
      </p:sp>
      <p:sp>
        <p:nvSpPr>
          <p:cNvPr id="81" name="Text 3"/>
          <p:cNvSpPr/>
          <p:nvPr/>
        </p:nvSpPr>
        <p:spPr>
          <a:xfrm>
            <a:off x="2037960" y="4273200"/>
            <a:ext cx="10554120" cy="710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Share evaluation metrics such as Mean Absolute Error, Mean Squared Error, Root Mean Squared Error, and R-squared for both backtesting approaches.</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Image 0" descr="preencoded.png"/>
          <p:cNvPicPr/>
          <p:nvPr/>
        </p:nvPicPr>
        <p:blipFill>
          <a:blip r:embed="rId1"/>
          <a:stretch/>
        </p:blipFill>
        <p:spPr>
          <a:xfrm>
            <a:off x="0" y="0"/>
            <a:ext cx="14630040" cy="8229240"/>
          </a:xfrm>
          <a:prstGeom prst="rect">
            <a:avLst/>
          </a:prstGeom>
          <a:ln w="0">
            <a:noFill/>
          </a:ln>
        </p:spPr>
      </p:pic>
      <p:sp>
        <p:nvSpPr>
          <p:cNvPr id="83"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84" name="Image 1" descr="preencoded.png"/>
          <p:cNvPicPr/>
          <p:nvPr/>
        </p:nvPicPr>
        <p:blipFill>
          <a:blip r:embed="rId2"/>
          <a:stretch/>
        </p:blipFill>
        <p:spPr>
          <a:xfrm>
            <a:off x="9144000" y="0"/>
            <a:ext cx="5486040" cy="8229240"/>
          </a:xfrm>
          <a:prstGeom prst="rect">
            <a:avLst/>
          </a:prstGeom>
          <a:ln w="0">
            <a:noFill/>
          </a:ln>
        </p:spPr>
      </p:pic>
      <p:sp>
        <p:nvSpPr>
          <p:cNvPr id="85" name="Text 1"/>
          <p:cNvSpPr/>
          <p:nvPr/>
        </p:nvSpPr>
        <p:spPr>
          <a:xfrm>
            <a:off x="833040" y="3245400"/>
            <a:ext cx="451080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Data Visualization</a:t>
            </a:r>
            <a:endParaRPr b="0" lang="en-US" sz="4370" spc="-1" strike="noStrike">
              <a:solidFill>
                <a:srgbClr val="000000"/>
              </a:solidFill>
              <a:latin typeface="Arial"/>
            </a:endParaRPr>
          </a:p>
        </p:txBody>
      </p:sp>
      <p:sp>
        <p:nvSpPr>
          <p:cNvPr id="86" name="Text 2"/>
          <p:cNvSpPr/>
          <p:nvPr/>
        </p:nvSpPr>
        <p:spPr>
          <a:xfrm>
            <a:off x="833040" y="4273200"/>
            <a:ext cx="7477200" cy="710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Include visualizations of the predictions against the actual values to illustrate the model's accuracy.</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Image 0" descr="preencoded.png"/>
          <p:cNvPicPr/>
          <p:nvPr/>
        </p:nvPicPr>
        <p:blipFill>
          <a:blip r:embed="rId1"/>
          <a:stretch/>
        </p:blipFill>
        <p:spPr>
          <a:xfrm>
            <a:off x="0" y="0"/>
            <a:ext cx="14630040" cy="8229240"/>
          </a:xfrm>
          <a:prstGeom prst="rect">
            <a:avLst/>
          </a:prstGeom>
          <a:ln w="0">
            <a:noFill/>
          </a:ln>
        </p:spPr>
      </p:pic>
      <p:sp>
        <p:nvSpPr>
          <p:cNvPr id="88" name="Shape 0"/>
          <p:cNvSpPr/>
          <p:nvPr/>
        </p:nvSpPr>
        <p:spPr>
          <a:xfrm>
            <a:off x="0" y="0"/>
            <a:ext cx="14630040" cy="8229240"/>
          </a:xfrm>
          <a:prstGeom prst="rect">
            <a:avLst/>
          </a:prstGeom>
          <a:solidFill>
            <a:srgbClr val="ffffff">
              <a:alpha val="75000"/>
            </a:srgbClr>
          </a:solidFill>
          <a:ln w="13811">
            <a:solidFill>
              <a:srgbClr val="ffffff">
                <a:alpha val="64000"/>
              </a:srgbClr>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pic>
        <p:nvPicPr>
          <p:cNvPr id="89" name="Image 1" descr="preencoded.png"/>
          <p:cNvPicPr/>
          <p:nvPr/>
        </p:nvPicPr>
        <p:blipFill>
          <a:blip r:embed="rId2"/>
          <a:stretch/>
        </p:blipFill>
        <p:spPr>
          <a:xfrm>
            <a:off x="0" y="0"/>
            <a:ext cx="14630040" cy="2777040"/>
          </a:xfrm>
          <a:prstGeom prst="rect">
            <a:avLst/>
          </a:prstGeom>
          <a:ln w="0">
            <a:noFill/>
          </a:ln>
        </p:spPr>
      </p:pic>
      <p:sp>
        <p:nvSpPr>
          <p:cNvPr id="90" name="Text 1"/>
          <p:cNvSpPr/>
          <p:nvPr/>
        </p:nvSpPr>
        <p:spPr>
          <a:xfrm>
            <a:off x="2037960" y="4812120"/>
            <a:ext cx="444348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312f2b"/>
                </a:solidFill>
                <a:latin typeface="Gelasio"/>
                <a:ea typeface="Gelasio"/>
              </a:rPr>
              <a:t>Conclusion</a:t>
            </a:r>
            <a:endParaRPr b="0" lang="en-US" sz="4370" spc="-1" strike="noStrike">
              <a:solidFill>
                <a:srgbClr val="000000"/>
              </a:solidFill>
              <a:latin typeface="Arial"/>
            </a:endParaRPr>
          </a:p>
        </p:txBody>
      </p:sp>
      <p:sp>
        <p:nvSpPr>
          <p:cNvPr id="91" name="Text 2"/>
          <p:cNvSpPr/>
          <p:nvPr/>
        </p:nvSpPr>
        <p:spPr>
          <a:xfrm>
            <a:off x="2037960" y="5839560"/>
            <a:ext cx="10554120" cy="35496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8"/>
              </a:lnSpc>
              <a:tabLst>
                <a:tab algn="l" pos="0"/>
              </a:tabLst>
            </a:pPr>
            <a:r>
              <a:rPr b="0" lang="en-US" sz="1750" spc="-1" strike="noStrike">
                <a:solidFill>
                  <a:srgbClr val="272525"/>
                </a:solidFill>
                <a:latin typeface="Lato"/>
                <a:ea typeface="Lato"/>
              </a:rPr>
              <a:t>Summarize the findings, strengths, weaknesses of the model, and areas for improvement.</a:t>
            </a:r>
            <a:endParaRPr b="0" lang="en-US"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LibreOffice/7.6.2.1$Linux_X86_64 LibreOffice_project/60$Build-1</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2023-11-29T21:24:15Z</dcterms:created>
  <dc:creator>PptxGenJS</dc:creator>
  <dc:description/>
  <dc:language>en-US</dc:language>
  <cp:lastModifiedBy/>
  <dcterms:modified xsi:type="dcterms:W3CDTF">2023-11-30T02:26:22Z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