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notesSlides/notesSlide22.xml" ContentType="application/vnd.openxmlformats-officedocument.presentationml.notesSlide+xml"/>
  <Override PartName="/ppt/tags/tag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1.xml" ContentType="application/vnd.openxmlformats-officedocument.presentationml.notesSlide+xml"/>
  <Override PartName="/ppt/tags/tag5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6"/>
  </p:notesMasterIdLst>
  <p:handoutMasterIdLst>
    <p:handoutMasterId r:id="rId37"/>
  </p:handoutMasterIdLst>
  <p:sldIdLst>
    <p:sldId id="256" r:id="rId3"/>
    <p:sldId id="320" r:id="rId4"/>
    <p:sldId id="321" r:id="rId5"/>
    <p:sldId id="322" r:id="rId6"/>
    <p:sldId id="326" r:id="rId7"/>
    <p:sldId id="323" r:id="rId8"/>
    <p:sldId id="366" r:id="rId9"/>
    <p:sldId id="336" r:id="rId10"/>
    <p:sldId id="337" r:id="rId11"/>
    <p:sldId id="338" r:id="rId12"/>
    <p:sldId id="340" r:id="rId13"/>
    <p:sldId id="339" r:id="rId14"/>
    <p:sldId id="343" r:id="rId15"/>
    <p:sldId id="344" r:id="rId16"/>
    <p:sldId id="345" r:id="rId17"/>
    <p:sldId id="346" r:id="rId18"/>
    <p:sldId id="347" r:id="rId19"/>
    <p:sldId id="328" r:id="rId20"/>
    <p:sldId id="348" r:id="rId21"/>
    <p:sldId id="350" r:id="rId22"/>
    <p:sldId id="351" r:id="rId23"/>
    <p:sldId id="352" r:id="rId24"/>
    <p:sldId id="355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DC7708-3E32-4423-98D6-18A7291C4435}">
          <p14:sldIdLst>
            <p14:sldId id="256"/>
            <p14:sldId id="320"/>
            <p14:sldId id="321"/>
            <p14:sldId id="322"/>
            <p14:sldId id="326"/>
            <p14:sldId id="323"/>
            <p14:sldId id="366"/>
            <p14:sldId id="336"/>
            <p14:sldId id="337"/>
            <p14:sldId id="338"/>
            <p14:sldId id="340"/>
            <p14:sldId id="339"/>
            <p14:sldId id="343"/>
            <p14:sldId id="344"/>
            <p14:sldId id="345"/>
            <p14:sldId id="346"/>
            <p14:sldId id="347"/>
            <p14:sldId id="328"/>
            <p14:sldId id="348"/>
            <p14:sldId id="350"/>
            <p14:sldId id="351"/>
            <p14:sldId id="352"/>
            <p14:sldId id="355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9C09"/>
    <a:srgbClr val="000000"/>
    <a:srgbClr val="FFCC99"/>
    <a:srgbClr val="F5A90B"/>
    <a:srgbClr val="C88808"/>
    <a:srgbClr val="CC0000"/>
    <a:srgbClr val="E67631"/>
    <a:srgbClr val="99CC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E57280-BC65-458A-8829-E2839853EA17}" v="2532" dt="2020-09-28T10:28:40.113"/>
    <p1510:client id="{C2A017CA-7CDB-49F3-A7D9-53ED946D3C96}" v="228" dt="2020-09-28T09:22:25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62507" autoAdjust="0"/>
  </p:normalViewPr>
  <p:slideViewPr>
    <p:cSldViewPr snapToGrid="0">
      <p:cViewPr varScale="1">
        <p:scale>
          <a:sx n="58" d="100"/>
          <a:sy n="58" d="100"/>
        </p:scale>
        <p:origin x="1170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CRO2020\Micro2020\speedup_with_mean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CRO2020\Micro2020\speedup_with_mean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CRO2020\Micro2020\speedup_with_mean2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Sheet1!$U$15:$U$34</c:f>
              <c:numCache>
                <c:formatCode>General</c:formatCode>
                <c:ptCount val="20"/>
                <c:pt idx="0">
                  <c:v>68475391</c:v>
                </c:pt>
                <c:pt idx="1">
                  <c:v>68381956</c:v>
                </c:pt>
                <c:pt idx="2">
                  <c:v>67701547</c:v>
                </c:pt>
                <c:pt idx="3">
                  <c:v>67233784</c:v>
                </c:pt>
                <c:pt idx="4">
                  <c:v>66482281</c:v>
                </c:pt>
                <c:pt idx="5">
                  <c:v>65468640</c:v>
                </c:pt>
                <c:pt idx="6">
                  <c:v>64499845</c:v>
                </c:pt>
                <c:pt idx="7">
                  <c:v>63681429</c:v>
                </c:pt>
                <c:pt idx="8">
                  <c:v>62791672</c:v>
                </c:pt>
                <c:pt idx="9">
                  <c:v>61871081</c:v>
                </c:pt>
                <c:pt idx="10">
                  <c:v>60655756</c:v>
                </c:pt>
                <c:pt idx="11">
                  <c:v>59334670</c:v>
                </c:pt>
                <c:pt idx="12">
                  <c:v>57598693</c:v>
                </c:pt>
                <c:pt idx="13">
                  <c:v>54876252</c:v>
                </c:pt>
                <c:pt idx="14">
                  <c:v>50005392</c:v>
                </c:pt>
                <c:pt idx="15">
                  <c:v>42782506</c:v>
                </c:pt>
                <c:pt idx="16">
                  <c:v>34667993</c:v>
                </c:pt>
                <c:pt idx="17">
                  <c:v>23253058</c:v>
                </c:pt>
                <c:pt idx="18">
                  <c:v>8972258</c:v>
                </c:pt>
                <c:pt idx="19">
                  <c:v>1345995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AD-4C85-A26F-39AC8E161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9446912"/>
        <c:axId val="5994475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Sheet1!$V$15:$V$34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4471652</c:v>
                      </c:pt>
                      <c:pt idx="1">
                        <c:v>4461693</c:v>
                      </c:pt>
                      <c:pt idx="2">
                        <c:v>4441785</c:v>
                      </c:pt>
                      <c:pt idx="3">
                        <c:v>4433000</c:v>
                      </c:pt>
                      <c:pt idx="4">
                        <c:v>4428221</c:v>
                      </c:pt>
                      <c:pt idx="5">
                        <c:v>4407464</c:v>
                      </c:pt>
                      <c:pt idx="6">
                        <c:v>4406474</c:v>
                      </c:pt>
                      <c:pt idx="7">
                        <c:v>4381832</c:v>
                      </c:pt>
                      <c:pt idx="8">
                        <c:v>4382235</c:v>
                      </c:pt>
                      <c:pt idx="9">
                        <c:v>4347243</c:v>
                      </c:pt>
                      <c:pt idx="10">
                        <c:v>4340082</c:v>
                      </c:pt>
                      <c:pt idx="11">
                        <c:v>4283823</c:v>
                      </c:pt>
                      <c:pt idx="12">
                        <c:v>4259991</c:v>
                      </c:pt>
                      <c:pt idx="13">
                        <c:v>4146714</c:v>
                      </c:pt>
                      <c:pt idx="14">
                        <c:v>4016198</c:v>
                      </c:pt>
                      <c:pt idx="15">
                        <c:v>3680378</c:v>
                      </c:pt>
                      <c:pt idx="16">
                        <c:v>3219000</c:v>
                      </c:pt>
                      <c:pt idx="17">
                        <c:v>2454494</c:v>
                      </c:pt>
                      <c:pt idx="18">
                        <c:v>1242000</c:v>
                      </c:pt>
                      <c:pt idx="19">
                        <c:v>224260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9AD-4C85-A26F-39AC8E161829}"/>
                  </c:ext>
                </c:extLst>
              </c15:ser>
            </c15:filteredBarSeries>
          </c:ext>
        </c:extLst>
      </c:barChart>
      <c:catAx>
        <c:axId val="59944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447568"/>
        <c:crosses val="autoZero"/>
        <c:auto val="1"/>
        <c:lblAlgn val="ctr"/>
        <c:lblOffset val="100"/>
        <c:tickLblSkip val="1"/>
        <c:tickMarkSkip val="5"/>
        <c:noMultiLvlLbl val="0"/>
      </c:catAx>
      <c:valAx>
        <c:axId val="599447568"/>
        <c:scaling>
          <c:orientation val="minMax"/>
          <c:max val="7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44691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Sheet1!$V$15:$V$34</c:f>
              <c:numCache>
                <c:formatCode>General</c:formatCode>
                <c:ptCount val="20"/>
                <c:pt idx="0">
                  <c:v>4471652</c:v>
                </c:pt>
                <c:pt idx="1">
                  <c:v>4461693</c:v>
                </c:pt>
                <c:pt idx="2">
                  <c:v>4441785</c:v>
                </c:pt>
                <c:pt idx="3">
                  <c:v>4433000</c:v>
                </c:pt>
                <c:pt idx="4">
                  <c:v>4428221</c:v>
                </c:pt>
                <c:pt idx="5">
                  <c:v>4407464</c:v>
                </c:pt>
                <c:pt idx="6">
                  <c:v>4406474</c:v>
                </c:pt>
                <c:pt idx="7">
                  <c:v>4381832</c:v>
                </c:pt>
                <c:pt idx="8">
                  <c:v>4382235</c:v>
                </c:pt>
                <c:pt idx="9">
                  <c:v>4347243</c:v>
                </c:pt>
                <c:pt idx="10">
                  <c:v>4340082</c:v>
                </c:pt>
                <c:pt idx="11">
                  <c:v>4283823</c:v>
                </c:pt>
                <c:pt idx="12">
                  <c:v>4259991</c:v>
                </c:pt>
                <c:pt idx="13">
                  <c:v>4146714</c:v>
                </c:pt>
                <c:pt idx="14">
                  <c:v>4016198</c:v>
                </c:pt>
                <c:pt idx="15">
                  <c:v>3680378</c:v>
                </c:pt>
                <c:pt idx="16">
                  <c:v>3219000</c:v>
                </c:pt>
                <c:pt idx="17">
                  <c:v>2454494</c:v>
                </c:pt>
                <c:pt idx="18">
                  <c:v>1242000</c:v>
                </c:pt>
                <c:pt idx="19">
                  <c:v>224260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51B0-4E8E-9747-7925BEBC5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9446912"/>
        <c:axId val="5994475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Sheet1!$U$15:$U$34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68475391</c:v>
                      </c:pt>
                      <c:pt idx="1">
                        <c:v>68381956</c:v>
                      </c:pt>
                      <c:pt idx="2">
                        <c:v>67701547</c:v>
                      </c:pt>
                      <c:pt idx="3">
                        <c:v>67233784</c:v>
                      </c:pt>
                      <c:pt idx="4">
                        <c:v>66482281</c:v>
                      </c:pt>
                      <c:pt idx="5">
                        <c:v>65468640</c:v>
                      </c:pt>
                      <c:pt idx="6">
                        <c:v>64499845</c:v>
                      </c:pt>
                      <c:pt idx="7">
                        <c:v>63681429</c:v>
                      </c:pt>
                      <c:pt idx="8">
                        <c:v>62791672</c:v>
                      </c:pt>
                      <c:pt idx="9">
                        <c:v>61871081</c:v>
                      </c:pt>
                      <c:pt idx="10">
                        <c:v>60655756</c:v>
                      </c:pt>
                      <c:pt idx="11">
                        <c:v>59334670</c:v>
                      </c:pt>
                      <c:pt idx="12">
                        <c:v>57598693</c:v>
                      </c:pt>
                      <c:pt idx="13">
                        <c:v>54876252</c:v>
                      </c:pt>
                      <c:pt idx="14">
                        <c:v>50005392</c:v>
                      </c:pt>
                      <c:pt idx="15">
                        <c:v>42782506</c:v>
                      </c:pt>
                      <c:pt idx="16">
                        <c:v>34667993</c:v>
                      </c:pt>
                      <c:pt idx="17">
                        <c:v>23253058</c:v>
                      </c:pt>
                      <c:pt idx="18">
                        <c:v>8972258</c:v>
                      </c:pt>
                      <c:pt idx="19">
                        <c:v>1345995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1B0-4E8E-9747-7925BEBC54CF}"/>
                  </c:ext>
                </c:extLst>
              </c15:ser>
            </c15:filteredBarSeries>
          </c:ext>
        </c:extLst>
      </c:barChart>
      <c:catAx>
        <c:axId val="59944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447568"/>
        <c:crosses val="autoZero"/>
        <c:auto val="1"/>
        <c:lblAlgn val="ctr"/>
        <c:lblOffset val="100"/>
        <c:tickLblSkip val="1"/>
        <c:tickMarkSkip val="5"/>
        <c:noMultiLvlLbl val="0"/>
      </c:catAx>
      <c:valAx>
        <c:axId val="599447568"/>
        <c:scaling>
          <c:orientation val="minMax"/>
          <c:max val="7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44691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speedup_with_mean2!$Q$20</c:f>
              <c:strCache>
                <c:ptCount val="1"/>
                <c:pt idx="0">
                  <c:v>GraphPulse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speedup_with_mean2!$O$21:$P$50</c:f>
              <c:multiLvlStrCache>
                <c:ptCount val="30"/>
                <c:lvl>
                  <c:pt idx="0">
                    <c:v>WG</c:v>
                  </c:pt>
                  <c:pt idx="1">
                    <c:v>FB</c:v>
                  </c:pt>
                  <c:pt idx="2">
                    <c:v>WK</c:v>
                  </c:pt>
                  <c:pt idx="3">
                    <c:v>LJ</c:v>
                  </c:pt>
                  <c:pt idx="4">
                    <c:v>TW</c:v>
                  </c:pt>
                  <c:pt idx="5">
                    <c:v>AVG</c:v>
                  </c:pt>
                  <c:pt idx="6">
                    <c:v>WG</c:v>
                  </c:pt>
                  <c:pt idx="7">
                    <c:v>FB</c:v>
                  </c:pt>
                  <c:pt idx="8">
                    <c:v>WK</c:v>
                  </c:pt>
                  <c:pt idx="9">
                    <c:v>LJ</c:v>
                  </c:pt>
                  <c:pt idx="10">
                    <c:v>TW</c:v>
                  </c:pt>
                  <c:pt idx="11">
                    <c:v>AVG</c:v>
                  </c:pt>
                  <c:pt idx="12">
                    <c:v>WG</c:v>
                  </c:pt>
                  <c:pt idx="13">
                    <c:v>FB</c:v>
                  </c:pt>
                  <c:pt idx="14">
                    <c:v>WK</c:v>
                  </c:pt>
                  <c:pt idx="15">
                    <c:v>LJ</c:v>
                  </c:pt>
                  <c:pt idx="16">
                    <c:v>TW</c:v>
                  </c:pt>
                  <c:pt idx="17">
                    <c:v>AVG</c:v>
                  </c:pt>
                  <c:pt idx="18">
                    <c:v>WG</c:v>
                  </c:pt>
                  <c:pt idx="19">
                    <c:v>FB</c:v>
                  </c:pt>
                  <c:pt idx="20">
                    <c:v>WK</c:v>
                  </c:pt>
                  <c:pt idx="21">
                    <c:v>LJ</c:v>
                  </c:pt>
                  <c:pt idx="22">
                    <c:v>TW</c:v>
                  </c:pt>
                  <c:pt idx="23">
                    <c:v>AVG</c:v>
                  </c:pt>
                  <c:pt idx="24">
                    <c:v>WG</c:v>
                  </c:pt>
                  <c:pt idx="25">
                    <c:v>FB</c:v>
                  </c:pt>
                  <c:pt idx="26">
                    <c:v>WK</c:v>
                  </c:pt>
                  <c:pt idx="27">
                    <c:v>LJ</c:v>
                  </c:pt>
                  <c:pt idx="28">
                    <c:v>TW</c:v>
                  </c:pt>
                  <c:pt idx="29">
                    <c:v>AVG</c:v>
                  </c:pt>
                </c:lvl>
                <c:lvl>
                  <c:pt idx="0">
                    <c:v>PageRank-Delta</c:v>
                  </c:pt>
                  <c:pt idx="6">
                    <c:v>Adsorption</c:v>
                  </c:pt>
                  <c:pt idx="12">
                    <c:v>Single Source Shortest Path</c:v>
                  </c:pt>
                  <c:pt idx="18">
                    <c:v>Breadth-first Search</c:v>
                  </c:pt>
                  <c:pt idx="24">
                    <c:v>Connected Components</c:v>
                  </c:pt>
                </c:lvl>
              </c:multiLvlStrCache>
            </c:multiLvlStrRef>
          </c:cat>
          <c:val>
            <c:numRef>
              <c:f>speedup_with_mean2!$Q$21:$Q$50</c:f>
              <c:numCache>
                <c:formatCode>General</c:formatCode>
                <c:ptCount val="30"/>
                <c:pt idx="0">
                  <c:v>36.96</c:v>
                </c:pt>
                <c:pt idx="1">
                  <c:v>39.159999999999997</c:v>
                </c:pt>
                <c:pt idx="2">
                  <c:v>73.87</c:v>
                </c:pt>
                <c:pt idx="3">
                  <c:v>39.19</c:v>
                </c:pt>
                <c:pt idx="4">
                  <c:v>57.44</c:v>
                </c:pt>
                <c:pt idx="5">
                  <c:v>45.85</c:v>
                </c:pt>
                <c:pt idx="6">
                  <c:v>11.21</c:v>
                </c:pt>
                <c:pt idx="7">
                  <c:v>19.829999999999998</c:v>
                </c:pt>
                <c:pt idx="8">
                  <c:v>55.45</c:v>
                </c:pt>
                <c:pt idx="9">
                  <c:v>22.21</c:v>
                </c:pt>
                <c:pt idx="10">
                  <c:v>39.06</c:v>
                </c:pt>
                <c:pt idx="11">
                  <c:v>21.9</c:v>
                </c:pt>
                <c:pt idx="12">
                  <c:v>21.75</c:v>
                </c:pt>
                <c:pt idx="13">
                  <c:v>48.55</c:v>
                </c:pt>
                <c:pt idx="14">
                  <c:v>37.28</c:v>
                </c:pt>
                <c:pt idx="15">
                  <c:v>10.84</c:v>
                </c:pt>
                <c:pt idx="16">
                  <c:v>22.6</c:v>
                </c:pt>
                <c:pt idx="17">
                  <c:v>21.75</c:v>
                </c:pt>
                <c:pt idx="18">
                  <c:v>35.479999999999997</c:v>
                </c:pt>
                <c:pt idx="19">
                  <c:v>31.27</c:v>
                </c:pt>
                <c:pt idx="20">
                  <c:v>26.73</c:v>
                </c:pt>
                <c:pt idx="21">
                  <c:v>26.92</c:v>
                </c:pt>
                <c:pt idx="22">
                  <c:v>32</c:v>
                </c:pt>
                <c:pt idx="23">
                  <c:v>30.13</c:v>
                </c:pt>
                <c:pt idx="24">
                  <c:v>29.77</c:v>
                </c:pt>
                <c:pt idx="25">
                  <c:v>55.48</c:v>
                </c:pt>
                <c:pt idx="26">
                  <c:v>45.58</c:v>
                </c:pt>
                <c:pt idx="27">
                  <c:v>17.41</c:v>
                </c:pt>
                <c:pt idx="28">
                  <c:v>48.39</c:v>
                </c:pt>
                <c:pt idx="29">
                  <c:v>32.97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F-4C78-B12B-7543F78B26EE}"/>
            </c:ext>
          </c:extLst>
        </c:ser>
        <c:ser>
          <c:idx val="2"/>
          <c:order val="2"/>
          <c:tx>
            <c:strRef>
              <c:f>speedup_with_mean2!$S$20</c:f>
              <c:strCache>
                <c:ptCount val="1"/>
                <c:pt idx="0">
                  <c:v>Graphicionado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speedup_with_mean2!$O$21:$P$50</c:f>
              <c:multiLvlStrCache>
                <c:ptCount val="30"/>
                <c:lvl>
                  <c:pt idx="0">
                    <c:v>WG</c:v>
                  </c:pt>
                  <c:pt idx="1">
                    <c:v>FB</c:v>
                  </c:pt>
                  <c:pt idx="2">
                    <c:v>WK</c:v>
                  </c:pt>
                  <c:pt idx="3">
                    <c:v>LJ</c:v>
                  </c:pt>
                  <c:pt idx="4">
                    <c:v>TW</c:v>
                  </c:pt>
                  <c:pt idx="5">
                    <c:v>AVG</c:v>
                  </c:pt>
                  <c:pt idx="6">
                    <c:v>WG</c:v>
                  </c:pt>
                  <c:pt idx="7">
                    <c:v>FB</c:v>
                  </c:pt>
                  <c:pt idx="8">
                    <c:v>WK</c:v>
                  </c:pt>
                  <c:pt idx="9">
                    <c:v>LJ</c:v>
                  </c:pt>
                  <c:pt idx="10">
                    <c:v>TW</c:v>
                  </c:pt>
                  <c:pt idx="11">
                    <c:v>AVG</c:v>
                  </c:pt>
                  <c:pt idx="12">
                    <c:v>WG</c:v>
                  </c:pt>
                  <c:pt idx="13">
                    <c:v>FB</c:v>
                  </c:pt>
                  <c:pt idx="14">
                    <c:v>WK</c:v>
                  </c:pt>
                  <c:pt idx="15">
                    <c:v>LJ</c:v>
                  </c:pt>
                  <c:pt idx="16">
                    <c:v>TW</c:v>
                  </c:pt>
                  <c:pt idx="17">
                    <c:v>AVG</c:v>
                  </c:pt>
                  <c:pt idx="18">
                    <c:v>WG</c:v>
                  </c:pt>
                  <c:pt idx="19">
                    <c:v>FB</c:v>
                  </c:pt>
                  <c:pt idx="20">
                    <c:v>WK</c:v>
                  </c:pt>
                  <c:pt idx="21">
                    <c:v>LJ</c:v>
                  </c:pt>
                  <c:pt idx="22">
                    <c:v>TW</c:v>
                  </c:pt>
                  <c:pt idx="23">
                    <c:v>AVG</c:v>
                  </c:pt>
                  <c:pt idx="24">
                    <c:v>WG</c:v>
                  </c:pt>
                  <c:pt idx="25">
                    <c:v>FB</c:v>
                  </c:pt>
                  <c:pt idx="26">
                    <c:v>WK</c:v>
                  </c:pt>
                  <c:pt idx="27">
                    <c:v>LJ</c:v>
                  </c:pt>
                  <c:pt idx="28">
                    <c:v>TW</c:v>
                  </c:pt>
                  <c:pt idx="29">
                    <c:v>AVG</c:v>
                  </c:pt>
                </c:lvl>
                <c:lvl>
                  <c:pt idx="0">
                    <c:v>PageRank-Delta</c:v>
                  </c:pt>
                  <c:pt idx="6">
                    <c:v>Adsorption</c:v>
                  </c:pt>
                  <c:pt idx="12">
                    <c:v>Single Source Shortest Path</c:v>
                  </c:pt>
                  <c:pt idx="18">
                    <c:v>Breadth-first Search</c:v>
                  </c:pt>
                  <c:pt idx="24">
                    <c:v>Connected Components</c:v>
                  </c:pt>
                </c:lvl>
              </c:multiLvlStrCache>
            </c:multiLvlStrRef>
          </c:cat>
          <c:val>
            <c:numRef>
              <c:f>speedup_with_mean2!$S$21:$S$50</c:f>
              <c:numCache>
                <c:formatCode>General</c:formatCode>
                <c:ptCount val="30"/>
                <c:pt idx="0">
                  <c:v>6.38</c:v>
                </c:pt>
                <c:pt idx="1">
                  <c:v>13.42</c:v>
                </c:pt>
                <c:pt idx="2">
                  <c:v>4.38</c:v>
                </c:pt>
                <c:pt idx="3">
                  <c:v>7.34</c:v>
                </c:pt>
                <c:pt idx="4">
                  <c:v>6.28</c:v>
                </c:pt>
                <c:pt idx="5">
                  <c:v>6.62</c:v>
                </c:pt>
                <c:pt idx="6">
                  <c:v>1.6</c:v>
                </c:pt>
                <c:pt idx="7">
                  <c:v>3.61</c:v>
                </c:pt>
                <c:pt idx="8">
                  <c:v>14.5</c:v>
                </c:pt>
                <c:pt idx="9">
                  <c:v>3.42</c:v>
                </c:pt>
                <c:pt idx="10">
                  <c:v>3.1</c:v>
                </c:pt>
                <c:pt idx="11">
                  <c:v>3.89</c:v>
                </c:pt>
                <c:pt idx="12">
                  <c:v>4.54</c:v>
                </c:pt>
                <c:pt idx="13">
                  <c:v>10.35</c:v>
                </c:pt>
                <c:pt idx="14">
                  <c:v>7.32</c:v>
                </c:pt>
                <c:pt idx="15">
                  <c:v>1.68</c:v>
                </c:pt>
                <c:pt idx="16">
                  <c:v>4.0199999999999996</c:v>
                </c:pt>
                <c:pt idx="17">
                  <c:v>3.86</c:v>
                </c:pt>
                <c:pt idx="18">
                  <c:v>8.11</c:v>
                </c:pt>
                <c:pt idx="19">
                  <c:v>5.9</c:v>
                </c:pt>
                <c:pt idx="20">
                  <c:v>4.62</c:v>
                </c:pt>
                <c:pt idx="21">
                  <c:v>5.07</c:v>
                </c:pt>
                <c:pt idx="22">
                  <c:v>3.55</c:v>
                </c:pt>
                <c:pt idx="23">
                  <c:v>5.25</c:v>
                </c:pt>
                <c:pt idx="24">
                  <c:v>4.3499999999999996</c:v>
                </c:pt>
                <c:pt idx="25">
                  <c:v>4.51</c:v>
                </c:pt>
                <c:pt idx="26">
                  <c:v>3.54</c:v>
                </c:pt>
                <c:pt idx="27">
                  <c:v>1.62</c:v>
                </c:pt>
                <c:pt idx="28">
                  <c:v>3.48</c:v>
                </c:pt>
                <c:pt idx="29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0F-4C78-B12B-7543F78B2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4807216"/>
        <c:axId val="67480754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speedup_with_mean2!$R$20</c15:sqref>
                        </c15:formulaRef>
                      </c:ext>
                    </c:extLst>
                    <c:strCache>
                      <c:ptCount val="1"/>
                      <c:pt idx="0">
                        <c:v>GraphPulse-old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speedup_with_mean2!$O$21:$P$50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WG</c:v>
                        </c:pt>
                        <c:pt idx="1">
                          <c:v>FB</c:v>
                        </c:pt>
                        <c:pt idx="2">
                          <c:v>WK</c:v>
                        </c:pt>
                        <c:pt idx="3">
                          <c:v>LJ</c:v>
                        </c:pt>
                        <c:pt idx="4">
                          <c:v>TW</c:v>
                        </c:pt>
                        <c:pt idx="5">
                          <c:v>AVG</c:v>
                        </c:pt>
                        <c:pt idx="6">
                          <c:v>WG</c:v>
                        </c:pt>
                        <c:pt idx="7">
                          <c:v>FB</c:v>
                        </c:pt>
                        <c:pt idx="8">
                          <c:v>WK</c:v>
                        </c:pt>
                        <c:pt idx="9">
                          <c:v>LJ</c:v>
                        </c:pt>
                        <c:pt idx="10">
                          <c:v>TW</c:v>
                        </c:pt>
                        <c:pt idx="11">
                          <c:v>AVG</c:v>
                        </c:pt>
                        <c:pt idx="12">
                          <c:v>WG</c:v>
                        </c:pt>
                        <c:pt idx="13">
                          <c:v>FB</c:v>
                        </c:pt>
                        <c:pt idx="14">
                          <c:v>WK</c:v>
                        </c:pt>
                        <c:pt idx="15">
                          <c:v>LJ</c:v>
                        </c:pt>
                        <c:pt idx="16">
                          <c:v>TW</c:v>
                        </c:pt>
                        <c:pt idx="17">
                          <c:v>AVG</c:v>
                        </c:pt>
                        <c:pt idx="18">
                          <c:v>WG</c:v>
                        </c:pt>
                        <c:pt idx="19">
                          <c:v>FB</c:v>
                        </c:pt>
                        <c:pt idx="20">
                          <c:v>WK</c:v>
                        </c:pt>
                        <c:pt idx="21">
                          <c:v>LJ</c:v>
                        </c:pt>
                        <c:pt idx="22">
                          <c:v>TW</c:v>
                        </c:pt>
                        <c:pt idx="23">
                          <c:v>AVG</c:v>
                        </c:pt>
                        <c:pt idx="24">
                          <c:v>WG</c:v>
                        </c:pt>
                        <c:pt idx="25">
                          <c:v>FB</c:v>
                        </c:pt>
                        <c:pt idx="26">
                          <c:v>WK</c:v>
                        </c:pt>
                        <c:pt idx="27">
                          <c:v>LJ</c:v>
                        </c:pt>
                        <c:pt idx="28">
                          <c:v>TW</c:v>
                        </c:pt>
                        <c:pt idx="29">
                          <c:v>AVG</c:v>
                        </c:pt>
                      </c:lvl>
                      <c:lvl>
                        <c:pt idx="0">
                          <c:v>PageRank-Delta</c:v>
                        </c:pt>
                        <c:pt idx="6">
                          <c:v>Adsorption</c:v>
                        </c:pt>
                        <c:pt idx="12">
                          <c:v>Single Source Shortest Path</c:v>
                        </c:pt>
                        <c:pt idx="18">
                          <c:v>Breadth-first Search</c:v>
                        </c:pt>
                        <c:pt idx="24">
                          <c:v>Connected Components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speedup_with_mean2!$R$21:$R$50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12.51</c:v>
                      </c:pt>
                      <c:pt idx="1">
                        <c:v>2.63</c:v>
                      </c:pt>
                      <c:pt idx="2">
                        <c:v>2.75</c:v>
                      </c:pt>
                      <c:pt idx="3">
                        <c:v>4.8</c:v>
                      </c:pt>
                      <c:pt idx="4">
                        <c:v>27.55</c:v>
                      </c:pt>
                      <c:pt idx="5">
                        <c:v>4.68</c:v>
                      </c:pt>
                      <c:pt idx="6">
                        <c:v>4.17</c:v>
                      </c:pt>
                      <c:pt idx="7">
                        <c:v>1.03</c:v>
                      </c:pt>
                      <c:pt idx="8">
                        <c:v>1.6</c:v>
                      </c:pt>
                      <c:pt idx="9">
                        <c:v>4.08</c:v>
                      </c:pt>
                      <c:pt idx="10">
                        <c:v>16.3</c:v>
                      </c:pt>
                      <c:pt idx="11">
                        <c:v>3.41</c:v>
                      </c:pt>
                      <c:pt idx="12">
                        <c:v>7.82</c:v>
                      </c:pt>
                      <c:pt idx="13">
                        <c:v>8.52</c:v>
                      </c:pt>
                      <c:pt idx="14">
                        <c:v>6.04</c:v>
                      </c:pt>
                      <c:pt idx="15">
                        <c:v>2.2000000000000002</c:v>
                      </c:pt>
                      <c:pt idx="16">
                        <c:v>11.08</c:v>
                      </c:pt>
                      <c:pt idx="17">
                        <c:v>5.24</c:v>
                      </c:pt>
                      <c:pt idx="18">
                        <c:v>14.03</c:v>
                      </c:pt>
                      <c:pt idx="19">
                        <c:v>6.59</c:v>
                      </c:pt>
                      <c:pt idx="20">
                        <c:v>6.06</c:v>
                      </c:pt>
                      <c:pt idx="21">
                        <c:v>6.28</c:v>
                      </c:pt>
                      <c:pt idx="22">
                        <c:v>14.9</c:v>
                      </c:pt>
                      <c:pt idx="23">
                        <c:v>8.7899999999999991</c:v>
                      </c:pt>
                      <c:pt idx="24">
                        <c:v>10.07</c:v>
                      </c:pt>
                      <c:pt idx="25">
                        <c:v>12.02</c:v>
                      </c:pt>
                      <c:pt idx="26">
                        <c:v>8.34</c:v>
                      </c:pt>
                      <c:pt idx="27">
                        <c:v>5.04</c:v>
                      </c:pt>
                      <c:pt idx="28">
                        <c:v>11.33</c:v>
                      </c:pt>
                      <c:pt idx="29">
                        <c:v>8.49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2C0F-4C78-B12B-7543F78B26EE}"/>
                  </c:ext>
                </c:extLst>
              </c15:ser>
            </c15:filteredBarSeries>
          </c:ext>
        </c:extLst>
      </c:barChart>
      <c:catAx>
        <c:axId val="67480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807544"/>
        <c:crosses val="autoZero"/>
        <c:auto val="1"/>
        <c:lblAlgn val="ctr"/>
        <c:lblOffset val="100"/>
        <c:noMultiLvlLbl val="0"/>
      </c:catAx>
      <c:valAx>
        <c:axId val="674807544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 over </a:t>
                </a:r>
                <a:r>
                  <a:rPr lang="en-US" err="1"/>
                  <a:t>Ligra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8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381549007415884"/>
          <c:y val="3.3573550622768909E-3"/>
          <c:w val="0.24112708981803199"/>
          <c:h val="7.5408324418396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off-chip memory access normalized to Graphicionado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speedup_with_mean2!$AA$20</c:f>
              <c:strCache>
                <c:ptCount val="1"/>
                <c:pt idx="0">
                  <c:v>Off-chip access</c:v>
                </c:pt>
              </c:strCache>
              <c:extLst xmlns:c15="http://schemas.microsoft.com/office/drawing/2012/chart"/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speedup_with_mean2!$Y$21:$Z$50</c:f>
              <c:multiLvlStrCache>
                <c:ptCount val="30"/>
                <c:lvl>
                  <c:pt idx="0">
                    <c:v>WG</c:v>
                  </c:pt>
                  <c:pt idx="1">
                    <c:v>FB</c:v>
                  </c:pt>
                  <c:pt idx="2">
                    <c:v>WK</c:v>
                  </c:pt>
                  <c:pt idx="3">
                    <c:v>LJ</c:v>
                  </c:pt>
                  <c:pt idx="4">
                    <c:v>TW</c:v>
                  </c:pt>
                  <c:pt idx="5">
                    <c:v>AVG</c:v>
                  </c:pt>
                  <c:pt idx="6">
                    <c:v>WG</c:v>
                  </c:pt>
                  <c:pt idx="7">
                    <c:v>FB</c:v>
                  </c:pt>
                  <c:pt idx="8">
                    <c:v>WK</c:v>
                  </c:pt>
                  <c:pt idx="9">
                    <c:v>LJ</c:v>
                  </c:pt>
                  <c:pt idx="10">
                    <c:v>TW</c:v>
                  </c:pt>
                  <c:pt idx="11">
                    <c:v>AVG</c:v>
                  </c:pt>
                  <c:pt idx="12">
                    <c:v>WG</c:v>
                  </c:pt>
                  <c:pt idx="13">
                    <c:v>FB</c:v>
                  </c:pt>
                  <c:pt idx="14">
                    <c:v>WK</c:v>
                  </c:pt>
                  <c:pt idx="15">
                    <c:v>LJ</c:v>
                  </c:pt>
                  <c:pt idx="16">
                    <c:v>TW</c:v>
                  </c:pt>
                  <c:pt idx="17">
                    <c:v>AVG</c:v>
                  </c:pt>
                  <c:pt idx="18">
                    <c:v>WG</c:v>
                  </c:pt>
                  <c:pt idx="19">
                    <c:v>FB</c:v>
                  </c:pt>
                  <c:pt idx="20">
                    <c:v>WK</c:v>
                  </c:pt>
                  <c:pt idx="21">
                    <c:v>LJ</c:v>
                  </c:pt>
                  <c:pt idx="22">
                    <c:v>TW</c:v>
                  </c:pt>
                  <c:pt idx="23">
                    <c:v>AVG</c:v>
                  </c:pt>
                  <c:pt idx="24">
                    <c:v>WG</c:v>
                  </c:pt>
                  <c:pt idx="25">
                    <c:v>FB</c:v>
                  </c:pt>
                  <c:pt idx="26">
                    <c:v>WK</c:v>
                  </c:pt>
                  <c:pt idx="27">
                    <c:v>LJ</c:v>
                  </c:pt>
                  <c:pt idx="28">
                    <c:v>TW</c:v>
                  </c:pt>
                  <c:pt idx="29">
                    <c:v>AVG</c:v>
                  </c:pt>
                </c:lvl>
                <c:lvl>
                  <c:pt idx="0">
                    <c:v>PageRank-Delta</c:v>
                  </c:pt>
                  <c:pt idx="6">
                    <c:v>Adsorption</c:v>
                  </c:pt>
                  <c:pt idx="12">
                    <c:v>Single Source Shortest Path</c:v>
                  </c:pt>
                  <c:pt idx="18">
                    <c:v>Breadth-first Search</c:v>
                  </c:pt>
                  <c:pt idx="24">
                    <c:v>Connected Components</c:v>
                  </c:pt>
                </c:lvl>
              </c:multiLvlStrCache>
              <c:extLst xmlns:c15="http://schemas.microsoft.com/office/drawing/2012/chart"/>
            </c:multiLvlStrRef>
          </c:cat>
          <c:val>
            <c:numRef>
              <c:f>speedup_with_mean2!$AA$21:$AA$50</c:f>
              <c:numCache>
                <c:formatCode>General</c:formatCode>
                <c:ptCount val="30"/>
                <c:pt idx="0">
                  <c:v>0.39</c:v>
                </c:pt>
                <c:pt idx="1">
                  <c:v>0.35</c:v>
                </c:pt>
                <c:pt idx="2">
                  <c:v>0.53</c:v>
                </c:pt>
                <c:pt idx="3">
                  <c:v>0.65</c:v>
                </c:pt>
                <c:pt idx="4">
                  <c:v>0.53</c:v>
                </c:pt>
                <c:pt idx="5">
                  <c:v>0.48</c:v>
                </c:pt>
                <c:pt idx="6">
                  <c:v>0.35</c:v>
                </c:pt>
                <c:pt idx="7">
                  <c:v>0.4</c:v>
                </c:pt>
                <c:pt idx="8">
                  <c:v>0.48</c:v>
                </c:pt>
                <c:pt idx="9">
                  <c:v>0.62</c:v>
                </c:pt>
                <c:pt idx="10">
                  <c:v>0.54</c:v>
                </c:pt>
                <c:pt idx="11">
                  <c:v>0.47</c:v>
                </c:pt>
                <c:pt idx="12">
                  <c:v>0.53</c:v>
                </c:pt>
                <c:pt idx="13">
                  <c:v>0.59</c:v>
                </c:pt>
                <c:pt idx="14">
                  <c:v>0.59</c:v>
                </c:pt>
                <c:pt idx="15">
                  <c:v>0.64</c:v>
                </c:pt>
                <c:pt idx="16">
                  <c:v>0.54</c:v>
                </c:pt>
                <c:pt idx="17">
                  <c:v>0.57999999999999996</c:v>
                </c:pt>
                <c:pt idx="18">
                  <c:v>0.55000000000000004</c:v>
                </c:pt>
                <c:pt idx="19">
                  <c:v>0.7</c:v>
                </c:pt>
                <c:pt idx="20">
                  <c:v>0.66</c:v>
                </c:pt>
                <c:pt idx="21">
                  <c:v>0.66</c:v>
                </c:pt>
                <c:pt idx="22">
                  <c:v>0.68</c:v>
                </c:pt>
                <c:pt idx="23">
                  <c:v>0.65</c:v>
                </c:pt>
                <c:pt idx="24">
                  <c:v>0.31</c:v>
                </c:pt>
                <c:pt idx="25">
                  <c:v>0.24</c:v>
                </c:pt>
                <c:pt idx="26">
                  <c:v>0.22</c:v>
                </c:pt>
                <c:pt idx="27">
                  <c:v>0.25</c:v>
                </c:pt>
                <c:pt idx="28">
                  <c:v>0.2</c:v>
                </c:pt>
                <c:pt idx="29">
                  <c:v>0.24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1-E7D1-4F39-AADE-34DF44C24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4799016"/>
        <c:axId val="67480065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speedup_with_mean2!$AB$20</c15:sqref>
                        </c15:formulaRef>
                      </c:ext>
                    </c:extLst>
                    <c:strCache>
                      <c:ptCount val="1"/>
                      <c:pt idx="0">
                        <c:v>Utilization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speedup_with_mean2!$Y$21:$Z$50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WG</c:v>
                        </c:pt>
                        <c:pt idx="1">
                          <c:v>FB</c:v>
                        </c:pt>
                        <c:pt idx="2">
                          <c:v>WK</c:v>
                        </c:pt>
                        <c:pt idx="3">
                          <c:v>LJ</c:v>
                        </c:pt>
                        <c:pt idx="4">
                          <c:v>TW</c:v>
                        </c:pt>
                        <c:pt idx="5">
                          <c:v>AVG</c:v>
                        </c:pt>
                        <c:pt idx="6">
                          <c:v>WG</c:v>
                        </c:pt>
                        <c:pt idx="7">
                          <c:v>FB</c:v>
                        </c:pt>
                        <c:pt idx="8">
                          <c:v>WK</c:v>
                        </c:pt>
                        <c:pt idx="9">
                          <c:v>LJ</c:v>
                        </c:pt>
                        <c:pt idx="10">
                          <c:v>TW</c:v>
                        </c:pt>
                        <c:pt idx="11">
                          <c:v>AVG</c:v>
                        </c:pt>
                        <c:pt idx="12">
                          <c:v>WG</c:v>
                        </c:pt>
                        <c:pt idx="13">
                          <c:v>FB</c:v>
                        </c:pt>
                        <c:pt idx="14">
                          <c:v>WK</c:v>
                        </c:pt>
                        <c:pt idx="15">
                          <c:v>LJ</c:v>
                        </c:pt>
                        <c:pt idx="16">
                          <c:v>TW</c:v>
                        </c:pt>
                        <c:pt idx="17">
                          <c:v>AVG</c:v>
                        </c:pt>
                        <c:pt idx="18">
                          <c:v>WG</c:v>
                        </c:pt>
                        <c:pt idx="19">
                          <c:v>FB</c:v>
                        </c:pt>
                        <c:pt idx="20">
                          <c:v>WK</c:v>
                        </c:pt>
                        <c:pt idx="21">
                          <c:v>LJ</c:v>
                        </c:pt>
                        <c:pt idx="22">
                          <c:v>TW</c:v>
                        </c:pt>
                        <c:pt idx="23">
                          <c:v>AVG</c:v>
                        </c:pt>
                        <c:pt idx="24">
                          <c:v>WG</c:v>
                        </c:pt>
                        <c:pt idx="25">
                          <c:v>FB</c:v>
                        </c:pt>
                        <c:pt idx="26">
                          <c:v>WK</c:v>
                        </c:pt>
                        <c:pt idx="27">
                          <c:v>LJ</c:v>
                        </c:pt>
                        <c:pt idx="28">
                          <c:v>TW</c:v>
                        </c:pt>
                        <c:pt idx="29">
                          <c:v>AVG</c:v>
                        </c:pt>
                      </c:lvl>
                      <c:lvl>
                        <c:pt idx="0">
                          <c:v>PageRank-Delta</c:v>
                        </c:pt>
                        <c:pt idx="6">
                          <c:v>Adsorption</c:v>
                        </c:pt>
                        <c:pt idx="12">
                          <c:v>Single Source Shortest Path</c:v>
                        </c:pt>
                        <c:pt idx="18">
                          <c:v>Breadth-first Search</c:v>
                        </c:pt>
                        <c:pt idx="24">
                          <c:v>Connected Components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speedup_with_mean2!$AB$21:$AB$50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0.72</c:v>
                      </c:pt>
                      <c:pt idx="1">
                        <c:v>0.98</c:v>
                      </c:pt>
                      <c:pt idx="2">
                        <c:v>0.82</c:v>
                      </c:pt>
                      <c:pt idx="3">
                        <c:v>0.96</c:v>
                      </c:pt>
                      <c:pt idx="4">
                        <c:v>0.9</c:v>
                      </c:pt>
                      <c:pt idx="5">
                        <c:v>0.87</c:v>
                      </c:pt>
                      <c:pt idx="6">
                        <c:v>0.54</c:v>
                      </c:pt>
                      <c:pt idx="7">
                        <c:v>0.82</c:v>
                      </c:pt>
                      <c:pt idx="8">
                        <c:v>0.7</c:v>
                      </c:pt>
                      <c:pt idx="9">
                        <c:v>0.77</c:v>
                      </c:pt>
                      <c:pt idx="10">
                        <c:v>0.74</c:v>
                      </c:pt>
                      <c:pt idx="11">
                        <c:v>0.71</c:v>
                      </c:pt>
                      <c:pt idx="12">
                        <c:v>0.43</c:v>
                      </c:pt>
                      <c:pt idx="13">
                        <c:v>0.88</c:v>
                      </c:pt>
                      <c:pt idx="14">
                        <c:v>0.69</c:v>
                      </c:pt>
                      <c:pt idx="15">
                        <c:v>0.84</c:v>
                      </c:pt>
                      <c:pt idx="16">
                        <c:v>0.84</c:v>
                      </c:pt>
                      <c:pt idx="17">
                        <c:v>0.71</c:v>
                      </c:pt>
                      <c:pt idx="18">
                        <c:v>0.49</c:v>
                      </c:pt>
                      <c:pt idx="19">
                        <c:v>0.8</c:v>
                      </c:pt>
                      <c:pt idx="20">
                        <c:v>0.71</c:v>
                      </c:pt>
                      <c:pt idx="21">
                        <c:v>0.76</c:v>
                      </c:pt>
                      <c:pt idx="22">
                        <c:v>0.73</c:v>
                      </c:pt>
                      <c:pt idx="23">
                        <c:v>0.69</c:v>
                      </c:pt>
                      <c:pt idx="24">
                        <c:v>0.74</c:v>
                      </c:pt>
                      <c:pt idx="25">
                        <c:v>0.98</c:v>
                      </c:pt>
                      <c:pt idx="26">
                        <c:v>0.84</c:v>
                      </c:pt>
                      <c:pt idx="27">
                        <c:v>0.95</c:v>
                      </c:pt>
                      <c:pt idx="28">
                        <c:v>0.91</c:v>
                      </c:pt>
                      <c:pt idx="29">
                        <c:v>0.88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E7D1-4F39-AADE-34DF44C24B57}"/>
                  </c:ext>
                </c:extLst>
              </c15:ser>
            </c15:filteredBarSeries>
          </c:ext>
        </c:extLst>
      </c:barChart>
      <c:catAx>
        <c:axId val="67479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800656"/>
        <c:crosses val="autoZero"/>
        <c:auto val="1"/>
        <c:lblAlgn val="ctr"/>
        <c:lblOffset val="100"/>
        <c:noMultiLvlLbl val="0"/>
      </c:catAx>
      <c:valAx>
        <c:axId val="67480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799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Utilization</a:t>
            </a:r>
            <a:r>
              <a:rPr lang="en-US" baseline="0"/>
              <a:t> factor of off-chip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speedup_with_mean2!$AB$20</c:f>
              <c:strCache>
                <c:ptCount val="1"/>
                <c:pt idx="0">
                  <c:v>Utilization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speedup_with_mean2!$Y$21:$Z$50</c:f>
              <c:multiLvlStrCache>
                <c:ptCount val="30"/>
                <c:lvl>
                  <c:pt idx="0">
                    <c:v>WG</c:v>
                  </c:pt>
                  <c:pt idx="1">
                    <c:v>FB</c:v>
                  </c:pt>
                  <c:pt idx="2">
                    <c:v>WK</c:v>
                  </c:pt>
                  <c:pt idx="3">
                    <c:v>LJ</c:v>
                  </c:pt>
                  <c:pt idx="4">
                    <c:v>TW</c:v>
                  </c:pt>
                  <c:pt idx="5">
                    <c:v>AVG</c:v>
                  </c:pt>
                  <c:pt idx="6">
                    <c:v>WG</c:v>
                  </c:pt>
                  <c:pt idx="7">
                    <c:v>FB</c:v>
                  </c:pt>
                  <c:pt idx="8">
                    <c:v>WK</c:v>
                  </c:pt>
                  <c:pt idx="9">
                    <c:v>LJ</c:v>
                  </c:pt>
                  <c:pt idx="10">
                    <c:v>TW</c:v>
                  </c:pt>
                  <c:pt idx="11">
                    <c:v>AVG</c:v>
                  </c:pt>
                  <c:pt idx="12">
                    <c:v>WG</c:v>
                  </c:pt>
                  <c:pt idx="13">
                    <c:v>FB</c:v>
                  </c:pt>
                  <c:pt idx="14">
                    <c:v>WK</c:v>
                  </c:pt>
                  <c:pt idx="15">
                    <c:v>LJ</c:v>
                  </c:pt>
                  <c:pt idx="16">
                    <c:v>TW</c:v>
                  </c:pt>
                  <c:pt idx="17">
                    <c:v>AVG</c:v>
                  </c:pt>
                  <c:pt idx="18">
                    <c:v>WG</c:v>
                  </c:pt>
                  <c:pt idx="19">
                    <c:v>FB</c:v>
                  </c:pt>
                  <c:pt idx="20">
                    <c:v>WK</c:v>
                  </c:pt>
                  <c:pt idx="21">
                    <c:v>LJ</c:v>
                  </c:pt>
                  <c:pt idx="22">
                    <c:v>TW</c:v>
                  </c:pt>
                  <c:pt idx="23">
                    <c:v>AVG</c:v>
                  </c:pt>
                  <c:pt idx="24">
                    <c:v>WG</c:v>
                  </c:pt>
                  <c:pt idx="25">
                    <c:v>FB</c:v>
                  </c:pt>
                  <c:pt idx="26">
                    <c:v>WK</c:v>
                  </c:pt>
                  <c:pt idx="27">
                    <c:v>LJ</c:v>
                  </c:pt>
                  <c:pt idx="28">
                    <c:v>TW</c:v>
                  </c:pt>
                  <c:pt idx="29">
                    <c:v>AVG</c:v>
                  </c:pt>
                </c:lvl>
                <c:lvl>
                  <c:pt idx="0">
                    <c:v>PageRank-Delta</c:v>
                  </c:pt>
                  <c:pt idx="6">
                    <c:v>Adsorption</c:v>
                  </c:pt>
                  <c:pt idx="12">
                    <c:v>Single Source Shortest Path</c:v>
                  </c:pt>
                  <c:pt idx="18">
                    <c:v>Breadth-first Search</c:v>
                  </c:pt>
                  <c:pt idx="24">
                    <c:v>Connected Components</c:v>
                  </c:pt>
                </c:lvl>
              </c:multiLvlStrCache>
            </c:multiLvlStrRef>
          </c:cat>
          <c:val>
            <c:numRef>
              <c:f>speedup_with_mean2!$AB$21:$AB$50</c:f>
              <c:numCache>
                <c:formatCode>General</c:formatCode>
                <c:ptCount val="30"/>
                <c:pt idx="0">
                  <c:v>0.72</c:v>
                </c:pt>
                <c:pt idx="1">
                  <c:v>0.98</c:v>
                </c:pt>
                <c:pt idx="2">
                  <c:v>0.82</c:v>
                </c:pt>
                <c:pt idx="3">
                  <c:v>0.96</c:v>
                </c:pt>
                <c:pt idx="4">
                  <c:v>0.9</c:v>
                </c:pt>
                <c:pt idx="5">
                  <c:v>0.87</c:v>
                </c:pt>
                <c:pt idx="6">
                  <c:v>0.54</c:v>
                </c:pt>
                <c:pt idx="7">
                  <c:v>0.82</c:v>
                </c:pt>
                <c:pt idx="8">
                  <c:v>0.7</c:v>
                </c:pt>
                <c:pt idx="9">
                  <c:v>0.77</c:v>
                </c:pt>
                <c:pt idx="10">
                  <c:v>0.74</c:v>
                </c:pt>
                <c:pt idx="11">
                  <c:v>0.71</c:v>
                </c:pt>
                <c:pt idx="12">
                  <c:v>0.43</c:v>
                </c:pt>
                <c:pt idx="13">
                  <c:v>0.88</c:v>
                </c:pt>
                <c:pt idx="14">
                  <c:v>0.69</c:v>
                </c:pt>
                <c:pt idx="15">
                  <c:v>0.84</c:v>
                </c:pt>
                <c:pt idx="16">
                  <c:v>0.84</c:v>
                </c:pt>
                <c:pt idx="17">
                  <c:v>0.71</c:v>
                </c:pt>
                <c:pt idx="18">
                  <c:v>0.49</c:v>
                </c:pt>
                <c:pt idx="19">
                  <c:v>0.8</c:v>
                </c:pt>
                <c:pt idx="20">
                  <c:v>0.71</c:v>
                </c:pt>
                <c:pt idx="21">
                  <c:v>0.76</c:v>
                </c:pt>
                <c:pt idx="22">
                  <c:v>0.73</c:v>
                </c:pt>
                <c:pt idx="23">
                  <c:v>0.69</c:v>
                </c:pt>
                <c:pt idx="24">
                  <c:v>0.74</c:v>
                </c:pt>
                <c:pt idx="25">
                  <c:v>0.98</c:v>
                </c:pt>
                <c:pt idx="26">
                  <c:v>0.84</c:v>
                </c:pt>
                <c:pt idx="27">
                  <c:v>0.95</c:v>
                </c:pt>
                <c:pt idx="28">
                  <c:v>0.91</c:v>
                </c:pt>
                <c:pt idx="29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0C-481B-90F2-9F8296454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4799016"/>
        <c:axId val="6748006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speedup_with_mean2!$AA$20</c15:sqref>
                        </c15:formulaRef>
                      </c:ext>
                    </c:extLst>
                    <c:strCache>
                      <c:ptCount val="1"/>
                      <c:pt idx="0">
                        <c:v>Off-chip access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speedup_with_mean2!$Y$21:$Z$50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WG</c:v>
                        </c:pt>
                        <c:pt idx="1">
                          <c:v>FB</c:v>
                        </c:pt>
                        <c:pt idx="2">
                          <c:v>WK</c:v>
                        </c:pt>
                        <c:pt idx="3">
                          <c:v>LJ</c:v>
                        </c:pt>
                        <c:pt idx="4">
                          <c:v>TW</c:v>
                        </c:pt>
                        <c:pt idx="5">
                          <c:v>AVG</c:v>
                        </c:pt>
                        <c:pt idx="6">
                          <c:v>WG</c:v>
                        </c:pt>
                        <c:pt idx="7">
                          <c:v>FB</c:v>
                        </c:pt>
                        <c:pt idx="8">
                          <c:v>WK</c:v>
                        </c:pt>
                        <c:pt idx="9">
                          <c:v>LJ</c:v>
                        </c:pt>
                        <c:pt idx="10">
                          <c:v>TW</c:v>
                        </c:pt>
                        <c:pt idx="11">
                          <c:v>AVG</c:v>
                        </c:pt>
                        <c:pt idx="12">
                          <c:v>WG</c:v>
                        </c:pt>
                        <c:pt idx="13">
                          <c:v>FB</c:v>
                        </c:pt>
                        <c:pt idx="14">
                          <c:v>WK</c:v>
                        </c:pt>
                        <c:pt idx="15">
                          <c:v>LJ</c:v>
                        </c:pt>
                        <c:pt idx="16">
                          <c:v>TW</c:v>
                        </c:pt>
                        <c:pt idx="17">
                          <c:v>AVG</c:v>
                        </c:pt>
                        <c:pt idx="18">
                          <c:v>WG</c:v>
                        </c:pt>
                        <c:pt idx="19">
                          <c:v>FB</c:v>
                        </c:pt>
                        <c:pt idx="20">
                          <c:v>WK</c:v>
                        </c:pt>
                        <c:pt idx="21">
                          <c:v>LJ</c:v>
                        </c:pt>
                        <c:pt idx="22">
                          <c:v>TW</c:v>
                        </c:pt>
                        <c:pt idx="23">
                          <c:v>AVG</c:v>
                        </c:pt>
                        <c:pt idx="24">
                          <c:v>WG</c:v>
                        </c:pt>
                        <c:pt idx="25">
                          <c:v>FB</c:v>
                        </c:pt>
                        <c:pt idx="26">
                          <c:v>WK</c:v>
                        </c:pt>
                        <c:pt idx="27">
                          <c:v>LJ</c:v>
                        </c:pt>
                        <c:pt idx="28">
                          <c:v>TW</c:v>
                        </c:pt>
                        <c:pt idx="29">
                          <c:v>AVG</c:v>
                        </c:pt>
                      </c:lvl>
                      <c:lvl>
                        <c:pt idx="0">
                          <c:v>PageRank-Delta</c:v>
                        </c:pt>
                        <c:pt idx="6">
                          <c:v>Adsorption</c:v>
                        </c:pt>
                        <c:pt idx="12">
                          <c:v>Single Source Shortest Path</c:v>
                        </c:pt>
                        <c:pt idx="18">
                          <c:v>Breadth-first Search</c:v>
                        </c:pt>
                        <c:pt idx="24">
                          <c:v>Connected Components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speedup_with_mean2!$AA$21:$AA$50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0.39</c:v>
                      </c:pt>
                      <c:pt idx="1">
                        <c:v>0.35</c:v>
                      </c:pt>
                      <c:pt idx="2">
                        <c:v>0.53</c:v>
                      </c:pt>
                      <c:pt idx="3">
                        <c:v>0.65</c:v>
                      </c:pt>
                      <c:pt idx="4">
                        <c:v>0.53</c:v>
                      </c:pt>
                      <c:pt idx="5">
                        <c:v>0.48</c:v>
                      </c:pt>
                      <c:pt idx="6">
                        <c:v>0.35</c:v>
                      </c:pt>
                      <c:pt idx="7">
                        <c:v>0.4</c:v>
                      </c:pt>
                      <c:pt idx="8">
                        <c:v>0.48</c:v>
                      </c:pt>
                      <c:pt idx="9">
                        <c:v>0.62</c:v>
                      </c:pt>
                      <c:pt idx="10">
                        <c:v>0.54</c:v>
                      </c:pt>
                      <c:pt idx="11">
                        <c:v>0.47</c:v>
                      </c:pt>
                      <c:pt idx="12">
                        <c:v>0.53</c:v>
                      </c:pt>
                      <c:pt idx="13">
                        <c:v>0.59</c:v>
                      </c:pt>
                      <c:pt idx="14">
                        <c:v>0.59</c:v>
                      </c:pt>
                      <c:pt idx="15">
                        <c:v>0.64</c:v>
                      </c:pt>
                      <c:pt idx="16">
                        <c:v>0.54</c:v>
                      </c:pt>
                      <c:pt idx="17">
                        <c:v>0.57999999999999996</c:v>
                      </c:pt>
                      <c:pt idx="18">
                        <c:v>0.55000000000000004</c:v>
                      </c:pt>
                      <c:pt idx="19">
                        <c:v>0.7</c:v>
                      </c:pt>
                      <c:pt idx="20">
                        <c:v>0.66</c:v>
                      </c:pt>
                      <c:pt idx="21">
                        <c:v>0.66</c:v>
                      </c:pt>
                      <c:pt idx="22">
                        <c:v>0.68</c:v>
                      </c:pt>
                      <c:pt idx="23">
                        <c:v>0.65</c:v>
                      </c:pt>
                      <c:pt idx="24">
                        <c:v>0.31</c:v>
                      </c:pt>
                      <c:pt idx="25">
                        <c:v>0.24</c:v>
                      </c:pt>
                      <c:pt idx="26">
                        <c:v>0.22</c:v>
                      </c:pt>
                      <c:pt idx="27">
                        <c:v>0.25</c:v>
                      </c:pt>
                      <c:pt idx="28">
                        <c:v>0.2</c:v>
                      </c:pt>
                      <c:pt idx="29">
                        <c:v>0.24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A90C-481B-90F2-9F8296454CCC}"/>
                  </c:ext>
                </c:extLst>
              </c15:ser>
            </c15:filteredBarSeries>
          </c:ext>
        </c:extLst>
      </c:barChart>
      <c:catAx>
        <c:axId val="67479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800656"/>
        <c:crosses val="autoZero"/>
        <c:auto val="1"/>
        <c:lblAlgn val="ctr"/>
        <c:lblOffset val="100"/>
        <c:noMultiLvlLbl val="0"/>
      </c:catAx>
      <c:valAx>
        <c:axId val="6748006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799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E3CA89-7C42-46B1-A9C5-912ECBC594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2A22E-EBA1-47DF-8D1A-D046D350FD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F467-AA8B-4670-B3A8-AACD4D3DCDDC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AAFE3-EEE3-4870-9D0E-88B53CF84C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1ED68-21C8-4AEA-8B69-A3EBA873D2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D1EE7-57B7-42EE-B89C-739B22F7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A1C9E-A714-490D-9217-0D5F3782FA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2D23-70AB-423A-B4CA-9AC4B294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7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solidFill>
                <a:srgbClr val="235DA0"/>
              </a:solidFill>
              <a:latin typeface="HelveticaNeueLT Pro 65 Md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8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79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46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62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6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17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6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44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73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4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73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9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76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21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66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60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7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3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3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295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6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68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5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4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6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58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3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8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44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1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8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6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99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5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11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3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3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4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7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9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368" y="365127"/>
            <a:ext cx="11101137" cy="585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053" y="1070811"/>
            <a:ext cx="11405937" cy="5209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043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7231B-B860-4DDD-A8BA-691A379D41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8842" y="6356352"/>
            <a:ext cx="5502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99883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NeueLT Pro 55 Roman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1C80-A9EB-4D4D-99A8-D315E9AF5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597" y="874391"/>
            <a:ext cx="9473339" cy="196975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35DA0"/>
                </a:solidFill>
                <a:latin typeface="HelveticaNeueLT Com 65 Md" panose="020B0604020202020204" pitchFamily="34" charset="0"/>
              </a:rPr>
              <a:t>GraphPulse</a:t>
            </a:r>
            <a:br>
              <a:rPr lang="en-US" sz="4000" dirty="0">
                <a:solidFill>
                  <a:srgbClr val="235DA0"/>
                </a:solidFill>
                <a:latin typeface="HelveticaNeueLT Pro 65 Md" panose="020B0604020202020204" pitchFamily="34" charset="0"/>
              </a:rPr>
            </a:br>
            <a:r>
              <a:rPr lang="en-US" sz="4000" dirty="0">
                <a:solidFill>
                  <a:srgbClr val="235DA0"/>
                </a:solidFill>
                <a:latin typeface="HelveticaNeueLT Pro 65 Md" panose="020B0604020202020204" pitchFamily="34" charset="0"/>
              </a:rPr>
              <a:t>An Event-Driven Hardware Accelerator for Asynchronous Graph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5C4B2-9A6A-4E8A-80DE-538721BF1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240574"/>
            <a:ext cx="6858000" cy="12151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59C09"/>
                </a:solidFill>
                <a:latin typeface="HelveticaNeueLT Pro 55 Roman"/>
              </a:rPr>
              <a:t>Shafiur Rahman</a:t>
            </a:r>
            <a:br>
              <a:rPr lang="en-US">
                <a:solidFill>
                  <a:srgbClr val="E59C09"/>
                </a:solidFill>
                <a:latin typeface="HelveticaNeueLT Pro 55 Roman"/>
              </a:rPr>
            </a:br>
            <a:r>
              <a:rPr lang="en-US">
                <a:solidFill>
                  <a:srgbClr val="E59C09"/>
                </a:solidFill>
                <a:latin typeface="HelveticaNeueLT Pro 55 Roman"/>
              </a:rPr>
              <a:t>Nael Abu-</a:t>
            </a:r>
            <a:r>
              <a:rPr lang="en-US" err="1">
                <a:solidFill>
                  <a:srgbClr val="E59C09"/>
                </a:solidFill>
                <a:latin typeface="HelveticaNeueLT Pro 55 Roman"/>
              </a:rPr>
              <a:t>Ghazaleh</a:t>
            </a:r>
            <a:br>
              <a:rPr lang="en-US">
                <a:solidFill>
                  <a:srgbClr val="E59C09"/>
                </a:solidFill>
                <a:latin typeface="HelveticaNeueLT Pro 55 Roman"/>
              </a:rPr>
            </a:br>
            <a:r>
              <a:rPr lang="en-US">
                <a:solidFill>
                  <a:srgbClr val="E59C09"/>
                </a:solidFill>
                <a:latin typeface="HelveticaNeueLT Pro 55 Roman"/>
              </a:rPr>
              <a:t>Rajiv Gupta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F241D-DB2E-46A3-BEA7-B1DE1C42C1C6}"/>
              </a:ext>
            </a:extLst>
          </p:cNvPr>
          <p:cNvSpPr txBox="1"/>
          <p:nvPr/>
        </p:nvSpPr>
        <p:spPr>
          <a:xfrm>
            <a:off x="5112397" y="6063271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HelveticaNeueLT Pro 55 Roman"/>
              </a:rPr>
              <a:t>MICRO-53</a:t>
            </a:r>
          </a:p>
          <a:p>
            <a:pPr algn="ctr"/>
            <a:r>
              <a:rPr lang="en-US">
                <a:latin typeface="HelveticaNeueLT Pro 55 Roman"/>
              </a:rPr>
              <a:t>October 21, 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847A5-BD2F-4865-A5F6-75503C775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259" y="4631079"/>
            <a:ext cx="2469482" cy="5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39"/>
    </mc:Choice>
    <mc:Fallback xmlns="">
      <p:transition spd="slow" advTm="12739"/>
    </mc:Fallback>
  </mc:AlternateContent>
  <p:extLst>
    <p:ext uri="{E180D4A7-C9FB-4DFB-919C-405C955672EB}">
      <p14:showEvtLst xmlns:p14="http://schemas.microsoft.com/office/powerpoint/2010/main">
        <p14:playEvt time="150" objId="10"/>
        <p14:stopEvt time="12739" objId="10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D87A0BCA-21F2-4A53-B59A-1B2C2EE427FA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CA5AD0C-7501-4272-8501-267C3FD586C4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Temp ← V[u]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&lt; Temp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E.wgt)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78381DE-9074-4023-887D-2F2C67D31F0C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9B46387-6CB6-4008-A6A7-00DBC31FCD4B}"/>
              </a:ext>
            </a:extLst>
          </p:cNvPr>
          <p:cNvSpPr/>
          <p:nvPr/>
        </p:nvSpPr>
        <p:spPr>
          <a:xfrm>
            <a:off x="8528294" y="2564007"/>
            <a:ext cx="309421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2952E-8451-4154-8FE7-48DB96746A0F}"/>
              </a:ext>
            </a:extLst>
          </p:cNvPr>
          <p:cNvSpPr/>
          <p:nvPr/>
        </p:nvSpPr>
        <p:spPr>
          <a:xfrm>
            <a:off x="5833533" y="2573090"/>
            <a:ext cx="244078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Event-Driven Processing Example (SSSP)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908DAC-0A73-4307-86BD-D330FDD8C1E6}"/>
              </a:ext>
            </a:extLst>
          </p:cNvPr>
          <p:cNvSpPr/>
          <p:nvPr/>
        </p:nvSpPr>
        <p:spPr>
          <a:xfrm>
            <a:off x="8620914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A= ∞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9B0DF7-0A3E-4B5E-AD63-0856B5D9A7C4}"/>
              </a:ext>
            </a:extLst>
          </p:cNvPr>
          <p:cNvSpPr/>
          <p:nvPr/>
        </p:nvSpPr>
        <p:spPr>
          <a:xfrm>
            <a:off x="9181426" y="292914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B= ∞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B65152-05A2-42B9-8AEA-3C3718D35D99}"/>
              </a:ext>
            </a:extLst>
          </p:cNvPr>
          <p:cNvSpPr/>
          <p:nvPr/>
        </p:nvSpPr>
        <p:spPr>
          <a:xfrm>
            <a:off x="9741939" y="292914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C= ∞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A9E3E3-0209-46D6-830E-DD85282D9714}"/>
              </a:ext>
            </a:extLst>
          </p:cNvPr>
          <p:cNvSpPr/>
          <p:nvPr/>
        </p:nvSpPr>
        <p:spPr>
          <a:xfrm>
            <a:off x="10302451" y="292914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D= ∞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04FDA7-1BE3-453B-AABD-BB9B4B9C9469}"/>
              </a:ext>
            </a:extLst>
          </p:cNvPr>
          <p:cNvSpPr/>
          <p:nvPr/>
        </p:nvSpPr>
        <p:spPr>
          <a:xfrm>
            <a:off x="10862964" y="292914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E= ∞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06D375-C81E-41D0-9A45-57A2B4776E19}"/>
              </a:ext>
            </a:extLst>
          </p:cNvPr>
          <p:cNvSpPr/>
          <p:nvPr/>
        </p:nvSpPr>
        <p:spPr>
          <a:xfrm>
            <a:off x="8620914" y="3307307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A= 0</a:t>
            </a:r>
          </a:p>
        </p:txBody>
      </p:sp>
      <p:sp>
        <p:nvSpPr>
          <p:cNvPr id="108" name="Flowchart: Data 107">
            <a:extLst>
              <a:ext uri="{FF2B5EF4-FFF2-40B4-BE49-F238E27FC236}">
                <a16:creationId xmlns:a16="http://schemas.microsoft.com/office/drawing/2014/main" id="{EBC58FA3-425A-4C99-BE67-F5348A2756E1}"/>
              </a:ext>
            </a:extLst>
          </p:cNvPr>
          <p:cNvSpPr/>
          <p:nvPr/>
        </p:nvSpPr>
        <p:spPr>
          <a:xfrm>
            <a:off x="6008680" y="2902114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A,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2CC92-ABFC-4A1E-83F0-FDF18B27BDD0}"/>
              </a:ext>
            </a:extLst>
          </p:cNvPr>
          <p:cNvSpPr txBox="1"/>
          <p:nvPr/>
        </p:nvSpPr>
        <p:spPr>
          <a:xfrm>
            <a:off x="5908463" y="249099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5A90B"/>
                </a:solidFill>
                <a:latin typeface="HelveticaNeueLT Com 65 Md" panose="020B0604020202020204" pitchFamily="34" charset="0"/>
              </a:rPr>
              <a:t>Queue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D9BBCA-75D3-4567-AA84-7AAE98B58E43}"/>
              </a:ext>
            </a:extLst>
          </p:cNvPr>
          <p:cNvSpPr txBox="1"/>
          <p:nvPr/>
        </p:nvSpPr>
        <p:spPr>
          <a:xfrm>
            <a:off x="9512300" y="2490990"/>
            <a:ext cx="186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HelveticaNeueLT Com 65 Md" panose="020B0604020202020204" pitchFamily="34" charset="0"/>
              </a:rPr>
              <a:t>Vertex Property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86BA9C9-90AB-4A3F-A92C-AAB25D39CC6C}"/>
              </a:ext>
            </a:extLst>
          </p:cNvPr>
          <p:cNvSpPr/>
          <p:nvPr/>
        </p:nvSpPr>
        <p:spPr>
          <a:xfrm>
            <a:off x="458605" y="2316651"/>
            <a:ext cx="5130649" cy="790531"/>
          </a:xfrm>
          <a:prstGeom prst="roundRect">
            <a:avLst/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93D05E-F36E-4148-B35F-6890D2D22C5A}"/>
              </a:ext>
            </a:extLst>
          </p:cNvPr>
          <p:cNvSpPr txBox="1"/>
          <p:nvPr/>
        </p:nvSpPr>
        <p:spPr>
          <a:xfrm>
            <a:off x="4411516" y="2782901"/>
            <a:ext cx="1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5A90B"/>
                </a:solidFill>
              </a:rPr>
              <a:t>Min(x,y)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D88EBE-4F17-454B-93CA-EBD2B9500019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852333" y="2967567"/>
            <a:ext cx="559183" cy="0"/>
          </a:xfrm>
          <a:prstGeom prst="line">
            <a:avLst/>
          </a:prstGeom>
          <a:ln w="19050">
            <a:solidFill>
              <a:srgbClr val="F5A9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099104B-58C4-424D-B22D-7F678539F4A3}"/>
              </a:ext>
            </a:extLst>
          </p:cNvPr>
          <p:cNvSpPr/>
          <p:nvPr/>
        </p:nvSpPr>
        <p:spPr>
          <a:xfrm>
            <a:off x="4092833" y="1889743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79AC2B-446B-44E6-BC69-55E589EC2697}"/>
              </a:ext>
            </a:extLst>
          </p:cNvPr>
          <p:cNvCxnSpPr>
            <a:stCxn id="52" idx="2"/>
            <a:endCxn id="60" idx="0"/>
          </p:cNvCxnSpPr>
          <p:nvPr/>
        </p:nvCxnSpPr>
        <p:spPr>
          <a:xfrm>
            <a:off x="8878545" y="3148670"/>
            <a:ext cx="0" cy="15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F2FAFF-818D-4BE9-9E5F-CFC3DE6B3FD1}"/>
              </a:ext>
            </a:extLst>
          </p:cNvPr>
          <p:cNvGrpSpPr/>
          <p:nvPr/>
        </p:nvGrpSpPr>
        <p:grpSpPr>
          <a:xfrm>
            <a:off x="7452153" y="893795"/>
            <a:ext cx="1777256" cy="1579260"/>
            <a:chOff x="701040" y="1113898"/>
            <a:chExt cx="2177605" cy="193500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B3AE892-D734-4A14-A3AC-4799C76EDCB3}"/>
                </a:ext>
              </a:extLst>
            </p:cNvPr>
            <p:cNvSpPr/>
            <p:nvPr/>
          </p:nvSpPr>
          <p:spPr>
            <a:xfrm>
              <a:off x="701040" y="1844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2B2D1B8-06DC-4F4B-A4BD-0F99CB428E83}"/>
                </a:ext>
              </a:extLst>
            </p:cNvPr>
            <p:cNvSpPr/>
            <p:nvPr/>
          </p:nvSpPr>
          <p:spPr>
            <a:xfrm>
              <a:off x="132113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43F0929-0A08-4332-83E3-AF56988C1B26}"/>
                </a:ext>
              </a:extLst>
            </p:cNvPr>
            <p:cNvSpPr/>
            <p:nvPr/>
          </p:nvSpPr>
          <p:spPr>
            <a:xfrm>
              <a:off x="132113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6A1EC8-75F2-42D4-8685-961DA7D439D4}"/>
                </a:ext>
              </a:extLst>
            </p:cNvPr>
            <p:cNvCxnSpPr>
              <a:cxnSpLocks/>
              <a:stCxn id="49" idx="7"/>
              <a:endCxn id="51" idx="3"/>
            </p:cNvCxnSpPr>
            <p:nvPr/>
          </p:nvCxnSpPr>
          <p:spPr>
            <a:xfrm flipV="1">
              <a:off x="1030580" y="1538580"/>
              <a:ext cx="347090" cy="3620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355538C-335C-4BBE-B74F-0B186C0F6CE6}"/>
                </a:ext>
              </a:extLst>
            </p:cNvPr>
            <p:cNvCxnSpPr>
              <a:cxnSpLocks/>
              <a:stCxn id="49" idx="5"/>
              <a:endCxn id="57" idx="1"/>
            </p:cNvCxnSpPr>
            <p:nvPr/>
          </p:nvCxnSpPr>
          <p:spPr>
            <a:xfrm>
              <a:off x="1030580" y="2173580"/>
              <a:ext cx="347090" cy="42738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05D5E27-5D0A-4749-851C-04ED63F143B4}"/>
                </a:ext>
              </a:extLst>
            </p:cNvPr>
            <p:cNvSpPr/>
            <p:nvPr/>
          </p:nvSpPr>
          <p:spPr>
            <a:xfrm>
              <a:off x="245397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530DE83-781B-4F14-A0D2-0E8FDDB2A579}"/>
                </a:ext>
              </a:extLst>
            </p:cNvPr>
            <p:cNvSpPr/>
            <p:nvPr/>
          </p:nvSpPr>
          <p:spPr>
            <a:xfrm>
              <a:off x="245397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6C01415-EC93-461B-8322-F909CCDFB74C}"/>
                </a:ext>
              </a:extLst>
            </p:cNvPr>
            <p:cNvCxnSpPr>
              <a:cxnSpLocks/>
              <a:stCxn id="51" idx="6"/>
              <a:endCxn id="70" idx="2"/>
            </p:cNvCxnSpPr>
            <p:nvPr/>
          </p:nvCxnSpPr>
          <p:spPr>
            <a:xfrm>
              <a:off x="1707210" y="1402080"/>
              <a:ext cx="7467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4690D8-2D56-4C8B-82A4-02CBA74B4C67}"/>
                </a:ext>
              </a:extLst>
            </p:cNvPr>
            <p:cNvCxnSpPr>
              <a:cxnSpLocks/>
              <a:stCxn id="57" idx="0"/>
              <a:endCxn id="51" idx="4"/>
            </p:cNvCxnSpPr>
            <p:nvPr/>
          </p:nvCxnSpPr>
          <p:spPr>
            <a:xfrm flipV="1">
              <a:off x="151417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AED5D2F-8566-470F-A068-9FA6AA615859}"/>
                </a:ext>
              </a:extLst>
            </p:cNvPr>
            <p:cNvCxnSpPr>
              <a:cxnSpLocks/>
              <a:stCxn id="70" idx="4"/>
              <a:endCxn id="71" idx="0"/>
            </p:cNvCxnSpPr>
            <p:nvPr/>
          </p:nvCxnSpPr>
          <p:spPr>
            <a:xfrm>
              <a:off x="264701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F5A75C0-30A9-4EA1-859D-6B516C142D4B}"/>
                </a:ext>
              </a:extLst>
            </p:cNvPr>
            <p:cNvSpPr txBox="1"/>
            <p:nvPr/>
          </p:nvSpPr>
          <p:spPr>
            <a:xfrm>
              <a:off x="957143" y="1462826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C166A02-B5D8-443F-B0B8-001B89DA7DC1}"/>
                </a:ext>
              </a:extLst>
            </p:cNvPr>
            <p:cNvSpPr txBox="1"/>
            <p:nvPr/>
          </p:nvSpPr>
          <p:spPr>
            <a:xfrm>
              <a:off x="915784" y="2262407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70D70E4-E775-423D-B094-0D118A105B5E}"/>
                </a:ext>
              </a:extLst>
            </p:cNvPr>
            <p:cNvSpPr txBox="1"/>
            <p:nvPr/>
          </p:nvSpPr>
          <p:spPr>
            <a:xfrm>
              <a:off x="1457631" y="1900492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10AF637-17FA-49C6-8A5E-C2335EA70A26}"/>
                </a:ext>
              </a:extLst>
            </p:cNvPr>
            <p:cNvSpPr txBox="1"/>
            <p:nvPr/>
          </p:nvSpPr>
          <p:spPr>
            <a:xfrm>
              <a:off x="1922616" y="1113898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D405ED4-8AF6-4E7A-B6E2-052D643541E8}"/>
                </a:ext>
              </a:extLst>
            </p:cNvPr>
            <p:cNvSpPr txBox="1"/>
            <p:nvPr/>
          </p:nvSpPr>
          <p:spPr>
            <a:xfrm>
              <a:off x="2588095" y="183051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863D5A6-0C7D-4674-B799-82E4E5BB9316}"/>
                </a:ext>
              </a:extLst>
            </p:cNvPr>
            <p:cNvSpPr txBox="1"/>
            <p:nvPr/>
          </p:nvSpPr>
          <p:spPr>
            <a:xfrm>
              <a:off x="1935315" y="267179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450DDE4-FD89-45C5-B52D-16CD8EAAA680}"/>
                </a:ext>
              </a:extLst>
            </p:cNvPr>
            <p:cNvSpPr txBox="1"/>
            <p:nvPr/>
          </p:nvSpPr>
          <p:spPr>
            <a:xfrm>
              <a:off x="1904398" y="1760120"/>
              <a:ext cx="290550" cy="3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CEBE335-A969-4FB7-A99F-A12DD1B7206C}"/>
                </a:ext>
              </a:extLst>
            </p:cNvPr>
            <p:cNvCxnSpPr>
              <a:cxnSpLocks/>
              <a:stCxn id="57" idx="7"/>
              <a:endCxn id="70" idx="3"/>
            </p:cNvCxnSpPr>
            <p:nvPr/>
          </p:nvCxnSpPr>
          <p:spPr>
            <a:xfrm flipV="1">
              <a:off x="1650670" y="1538580"/>
              <a:ext cx="859840" cy="1062381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1D480C9-B7CD-4A15-9D05-9B88FC65A0C6}"/>
                </a:ext>
              </a:extLst>
            </p:cNvPr>
            <p:cNvCxnSpPr>
              <a:stCxn id="71" idx="2"/>
              <a:endCxn id="57" idx="6"/>
            </p:cNvCxnSpPr>
            <p:nvPr/>
          </p:nvCxnSpPr>
          <p:spPr>
            <a:xfrm flipH="1">
              <a:off x="1707210" y="2737461"/>
              <a:ext cx="7467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18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75"/>
    </mc:Choice>
    <mc:Fallback xmlns="">
      <p:transition spd="slow" advTm="10075"/>
    </mc:Fallback>
  </mc:AlternateContent>
  <p:extLst>
    <p:ext uri="{E180D4A7-C9FB-4DFB-919C-405C955672EB}">
      <p14:showEvtLst xmlns:p14="http://schemas.microsoft.com/office/powerpoint/2010/main">
        <p14:playEvt time="156" objId="5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A124896-384D-4328-8688-E79292C333C4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115FAA-0B51-4C9E-BA16-35CD84610A07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Temp ← V[u]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&lt; Temp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E.wgt)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42B5EEE-4EB0-4F3C-ACCB-96B3968303B4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9B46387-6CB6-4008-A6A7-00DBC31FCD4B}"/>
              </a:ext>
            </a:extLst>
          </p:cNvPr>
          <p:cNvSpPr/>
          <p:nvPr/>
        </p:nvSpPr>
        <p:spPr>
          <a:xfrm>
            <a:off x="8528294" y="2564007"/>
            <a:ext cx="309421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2952E-8451-4154-8FE7-48DB96746A0F}"/>
              </a:ext>
            </a:extLst>
          </p:cNvPr>
          <p:cNvSpPr/>
          <p:nvPr/>
        </p:nvSpPr>
        <p:spPr>
          <a:xfrm>
            <a:off x="5833533" y="2573090"/>
            <a:ext cx="244078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Event-Driven Processing Example (SSSP)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908DAC-0A73-4307-86BD-D330FDD8C1E6}"/>
              </a:ext>
            </a:extLst>
          </p:cNvPr>
          <p:cNvSpPr/>
          <p:nvPr/>
        </p:nvSpPr>
        <p:spPr>
          <a:xfrm>
            <a:off x="8620914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A= ∞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9B0DF7-0A3E-4B5E-AD63-0856B5D9A7C4}"/>
              </a:ext>
            </a:extLst>
          </p:cNvPr>
          <p:cNvSpPr/>
          <p:nvPr/>
        </p:nvSpPr>
        <p:spPr>
          <a:xfrm>
            <a:off x="9181426" y="292914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B= ∞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B65152-05A2-42B9-8AEA-3C3718D35D99}"/>
              </a:ext>
            </a:extLst>
          </p:cNvPr>
          <p:cNvSpPr/>
          <p:nvPr/>
        </p:nvSpPr>
        <p:spPr>
          <a:xfrm>
            <a:off x="9741939" y="292914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C= ∞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A9E3E3-0209-46D6-830E-DD85282D9714}"/>
              </a:ext>
            </a:extLst>
          </p:cNvPr>
          <p:cNvSpPr/>
          <p:nvPr/>
        </p:nvSpPr>
        <p:spPr>
          <a:xfrm>
            <a:off x="10302451" y="292914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D= ∞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04FDA7-1BE3-453B-AABD-BB9B4B9C9469}"/>
              </a:ext>
            </a:extLst>
          </p:cNvPr>
          <p:cNvSpPr/>
          <p:nvPr/>
        </p:nvSpPr>
        <p:spPr>
          <a:xfrm>
            <a:off x="10862964" y="292914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E= ∞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06D375-C81E-41D0-9A45-57A2B4776E19}"/>
              </a:ext>
            </a:extLst>
          </p:cNvPr>
          <p:cNvSpPr/>
          <p:nvPr/>
        </p:nvSpPr>
        <p:spPr>
          <a:xfrm>
            <a:off x="8620914" y="3307307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A= 0</a:t>
            </a:r>
          </a:p>
        </p:txBody>
      </p:sp>
      <p:sp>
        <p:nvSpPr>
          <p:cNvPr id="108" name="Flowchart: Data 107">
            <a:extLst>
              <a:ext uri="{FF2B5EF4-FFF2-40B4-BE49-F238E27FC236}">
                <a16:creationId xmlns:a16="http://schemas.microsoft.com/office/drawing/2014/main" id="{EBC58FA3-425A-4C99-BE67-F5348A2756E1}"/>
              </a:ext>
            </a:extLst>
          </p:cNvPr>
          <p:cNvSpPr/>
          <p:nvPr/>
        </p:nvSpPr>
        <p:spPr>
          <a:xfrm>
            <a:off x="6008680" y="2902114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A,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2CC92-ABFC-4A1E-83F0-FDF18B27BDD0}"/>
              </a:ext>
            </a:extLst>
          </p:cNvPr>
          <p:cNvSpPr txBox="1"/>
          <p:nvPr/>
        </p:nvSpPr>
        <p:spPr>
          <a:xfrm>
            <a:off x="5908463" y="249099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5A90B"/>
                </a:solidFill>
                <a:latin typeface="HelveticaNeueLT Com 65 Md" panose="020B0604020202020204" pitchFamily="34" charset="0"/>
              </a:rPr>
              <a:t>Queue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D9BBCA-75D3-4567-AA84-7AAE98B58E43}"/>
              </a:ext>
            </a:extLst>
          </p:cNvPr>
          <p:cNvSpPr txBox="1"/>
          <p:nvPr/>
        </p:nvSpPr>
        <p:spPr>
          <a:xfrm>
            <a:off x="9512300" y="2490990"/>
            <a:ext cx="186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HelveticaNeueLT Com 65 Md" panose="020B0604020202020204" pitchFamily="34" charset="0"/>
              </a:rPr>
              <a:t>Vertex Property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86BA9C9-90AB-4A3F-A92C-AAB25D39CC6C}"/>
              </a:ext>
            </a:extLst>
          </p:cNvPr>
          <p:cNvSpPr/>
          <p:nvPr/>
        </p:nvSpPr>
        <p:spPr>
          <a:xfrm>
            <a:off x="458605" y="3112668"/>
            <a:ext cx="5130649" cy="1556698"/>
          </a:xfrm>
          <a:prstGeom prst="roundRect">
            <a:avLst>
              <a:gd name="adj" fmla="val 10956"/>
            </a:avLst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93D05E-F36E-4148-B35F-6890D2D22C5A}"/>
              </a:ext>
            </a:extLst>
          </p:cNvPr>
          <p:cNvSpPr txBox="1"/>
          <p:nvPr/>
        </p:nvSpPr>
        <p:spPr>
          <a:xfrm>
            <a:off x="4336586" y="4243401"/>
            <a:ext cx="1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5A90B"/>
                </a:solidFill>
              </a:rPr>
              <a:t>Sum(x,y)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D88EBE-4F17-454B-93CA-EBD2B950001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4891195" y="3877733"/>
            <a:ext cx="0" cy="365668"/>
          </a:xfrm>
          <a:prstGeom prst="line">
            <a:avLst/>
          </a:prstGeom>
          <a:ln w="19050">
            <a:solidFill>
              <a:srgbClr val="F5A9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89D281DE-FE7F-47A4-8260-13D2F3DAB70A}"/>
              </a:ext>
            </a:extLst>
          </p:cNvPr>
          <p:cNvSpPr/>
          <p:nvPr/>
        </p:nvSpPr>
        <p:spPr>
          <a:xfrm>
            <a:off x="6008680" y="3298035"/>
            <a:ext cx="749765" cy="209899"/>
          </a:xfrm>
          <a:prstGeom prst="flowChartInputOutput">
            <a:avLst/>
          </a:prstGeom>
          <a:solidFill>
            <a:srgbClr val="F5A90B"/>
          </a:solidFill>
          <a:ln>
            <a:solidFill>
              <a:srgbClr val="C88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B, 5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08A4B24D-556B-4E27-8BDA-A73907BF00F6}"/>
              </a:ext>
            </a:extLst>
          </p:cNvPr>
          <p:cNvSpPr/>
          <p:nvPr/>
        </p:nvSpPr>
        <p:spPr>
          <a:xfrm>
            <a:off x="6658476" y="3298035"/>
            <a:ext cx="749765" cy="209899"/>
          </a:xfrm>
          <a:prstGeom prst="flowChartInputOutput">
            <a:avLst/>
          </a:prstGeom>
          <a:solidFill>
            <a:srgbClr val="F5A90B"/>
          </a:solidFill>
          <a:ln>
            <a:solidFill>
              <a:srgbClr val="C88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C, 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3DBBCAF-F19F-40B6-9FA4-89BFF313D56B}"/>
              </a:ext>
            </a:extLst>
          </p:cNvPr>
          <p:cNvSpPr/>
          <p:nvPr/>
        </p:nvSpPr>
        <p:spPr>
          <a:xfrm>
            <a:off x="4042419" y="2675656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Propagate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D4AB89-6FAA-4878-A39A-AB8EAAD1DCC8}"/>
              </a:ext>
            </a:extLst>
          </p:cNvPr>
          <p:cNvCxnSpPr/>
          <p:nvPr/>
        </p:nvCxnSpPr>
        <p:spPr>
          <a:xfrm>
            <a:off x="8878545" y="3148670"/>
            <a:ext cx="0" cy="15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7F61B-ABBC-4D64-9F4E-74F6AA1AFF37}"/>
              </a:ext>
            </a:extLst>
          </p:cNvPr>
          <p:cNvCxnSpPr>
            <a:cxnSpLocks/>
          </p:cNvCxnSpPr>
          <p:nvPr/>
        </p:nvCxnSpPr>
        <p:spPr>
          <a:xfrm>
            <a:off x="6380346" y="3092298"/>
            <a:ext cx="3314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164C28-AABD-4513-B4D7-E47A0DC6B8AE}"/>
              </a:ext>
            </a:extLst>
          </p:cNvPr>
          <p:cNvCxnSpPr>
            <a:cxnSpLocks/>
          </p:cNvCxnSpPr>
          <p:nvPr/>
        </p:nvCxnSpPr>
        <p:spPr>
          <a:xfrm>
            <a:off x="6393576" y="3096856"/>
            <a:ext cx="649796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9F6F833-F0B3-4459-8807-4BF03710207F}"/>
              </a:ext>
            </a:extLst>
          </p:cNvPr>
          <p:cNvGrpSpPr/>
          <p:nvPr/>
        </p:nvGrpSpPr>
        <p:grpSpPr>
          <a:xfrm>
            <a:off x="7452153" y="893795"/>
            <a:ext cx="1777256" cy="1579260"/>
            <a:chOff x="701040" y="1113898"/>
            <a:chExt cx="2177605" cy="193500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2E5ED7-F95F-4677-BC67-72DD96ED3E2D}"/>
                </a:ext>
              </a:extLst>
            </p:cNvPr>
            <p:cNvSpPr/>
            <p:nvPr/>
          </p:nvSpPr>
          <p:spPr>
            <a:xfrm>
              <a:off x="701040" y="1844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0261789-A1FA-459A-B39D-66582D65672A}"/>
                </a:ext>
              </a:extLst>
            </p:cNvPr>
            <p:cNvSpPr/>
            <p:nvPr/>
          </p:nvSpPr>
          <p:spPr>
            <a:xfrm>
              <a:off x="132113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E56D6D8-5AE1-4ADB-9294-0A595C1878EA}"/>
                </a:ext>
              </a:extLst>
            </p:cNvPr>
            <p:cNvSpPr/>
            <p:nvPr/>
          </p:nvSpPr>
          <p:spPr>
            <a:xfrm>
              <a:off x="132113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DB24AB-2A79-4C3D-918B-C2232DBBDE7E}"/>
                </a:ext>
              </a:extLst>
            </p:cNvPr>
            <p:cNvCxnSpPr>
              <a:cxnSpLocks/>
              <a:stCxn id="66" idx="7"/>
              <a:endCxn id="67" idx="3"/>
            </p:cNvCxnSpPr>
            <p:nvPr/>
          </p:nvCxnSpPr>
          <p:spPr>
            <a:xfrm flipV="1">
              <a:off x="1030580" y="1538580"/>
              <a:ext cx="347090" cy="3620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7982919-312C-4CD3-8297-66741D1E3A23}"/>
                </a:ext>
              </a:extLst>
            </p:cNvPr>
            <p:cNvCxnSpPr>
              <a:cxnSpLocks/>
              <a:stCxn id="66" idx="5"/>
              <a:endCxn id="68" idx="1"/>
            </p:cNvCxnSpPr>
            <p:nvPr/>
          </p:nvCxnSpPr>
          <p:spPr>
            <a:xfrm>
              <a:off x="1030580" y="2173580"/>
              <a:ext cx="347090" cy="42738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233160B-4632-4423-AD1F-8BC55D8296F8}"/>
                </a:ext>
              </a:extLst>
            </p:cNvPr>
            <p:cNvSpPr/>
            <p:nvPr/>
          </p:nvSpPr>
          <p:spPr>
            <a:xfrm>
              <a:off x="245397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5EB4CDD-7600-4E8A-A0F9-0E7F42599253}"/>
                </a:ext>
              </a:extLst>
            </p:cNvPr>
            <p:cNvSpPr/>
            <p:nvPr/>
          </p:nvSpPr>
          <p:spPr>
            <a:xfrm>
              <a:off x="245397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0834A60-103A-4F54-B744-FA716349D895}"/>
                </a:ext>
              </a:extLst>
            </p:cNvPr>
            <p:cNvCxnSpPr>
              <a:cxnSpLocks/>
              <a:stCxn id="67" idx="6"/>
              <a:endCxn id="71" idx="2"/>
            </p:cNvCxnSpPr>
            <p:nvPr/>
          </p:nvCxnSpPr>
          <p:spPr>
            <a:xfrm>
              <a:off x="1707210" y="1402080"/>
              <a:ext cx="7467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361C3F-CBC5-4BED-A6F3-260117D51DF0}"/>
                </a:ext>
              </a:extLst>
            </p:cNvPr>
            <p:cNvCxnSpPr>
              <a:cxnSpLocks/>
              <a:stCxn id="68" idx="0"/>
              <a:endCxn id="67" idx="4"/>
            </p:cNvCxnSpPr>
            <p:nvPr/>
          </p:nvCxnSpPr>
          <p:spPr>
            <a:xfrm flipV="1">
              <a:off x="151417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3546408-F83D-4A71-B1D1-67D22A1B6431}"/>
                </a:ext>
              </a:extLst>
            </p:cNvPr>
            <p:cNvCxnSpPr>
              <a:cxnSpLocks/>
              <a:stCxn id="71" idx="4"/>
              <a:endCxn id="72" idx="0"/>
            </p:cNvCxnSpPr>
            <p:nvPr/>
          </p:nvCxnSpPr>
          <p:spPr>
            <a:xfrm>
              <a:off x="264701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D2123F4-47C8-403A-B90D-D3210B5384DE}"/>
                </a:ext>
              </a:extLst>
            </p:cNvPr>
            <p:cNvSpPr txBox="1"/>
            <p:nvPr/>
          </p:nvSpPr>
          <p:spPr>
            <a:xfrm>
              <a:off x="957143" y="1462826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A96C0EF-5CF1-4BC5-B24B-EC44A1DEBCF7}"/>
                </a:ext>
              </a:extLst>
            </p:cNvPr>
            <p:cNvSpPr txBox="1"/>
            <p:nvPr/>
          </p:nvSpPr>
          <p:spPr>
            <a:xfrm>
              <a:off x="915784" y="2262407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DBD7A4-9170-467E-B3CE-9BE966F82933}"/>
                </a:ext>
              </a:extLst>
            </p:cNvPr>
            <p:cNvSpPr txBox="1"/>
            <p:nvPr/>
          </p:nvSpPr>
          <p:spPr>
            <a:xfrm>
              <a:off x="1457631" y="1900492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2E31040-C295-4ACC-BAA4-27E75A93E006}"/>
                </a:ext>
              </a:extLst>
            </p:cNvPr>
            <p:cNvSpPr txBox="1"/>
            <p:nvPr/>
          </p:nvSpPr>
          <p:spPr>
            <a:xfrm>
              <a:off x="1922616" y="1113898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6FA1B16-BDE5-4286-96E3-4547857F1E79}"/>
                </a:ext>
              </a:extLst>
            </p:cNvPr>
            <p:cNvSpPr txBox="1"/>
            <p:nvPr/>
          </p:nvSpPr>
          <p:spPr>
            <a:xfrm>
              <a:off x="2588095" y="183051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03A98A4-E45C-45C8-9112-CF2DE9281E87}"/>
                </a:ext>
              </a:extLst>
            </p:cNvPr>
            <p:cNvSpPr txBox="1"/>
            <p:nvPr/>
          </p:nvSpPr>
          <p:spPr>
            <a:xfrm>
              <a:off x="1935315" y="267179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CB2194-9F3E-4E9C-9EBD-472E03409D06}"/>
                </a:ext>
              </a:extLst>
            </p:cNvPr>
            <p:cNvSpPr txBox="1"/>
            <p:nvPr/>
          </p:nvSpPr>
          <p:spPr>
            <a:xfrm>
              <a:off x="1904398" y="1760120"/>
              <a:ext cx="290550" cy="3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61A0B19-AB55-4FE7-9CF8-3EF17487A40D}"/>
                </a:ext>
              </a:extLst>
            </p:cNvPr>
            <p:cNvCxnSpPr>
              <a:cxnSpLocks/>
              <a:stCxn id="68" idx="7"/>
              <a:endCxn id="71" idx="3"/>
            </p:cNvCxnSpPr>
            <p:nvPr/>
          </p:nvCxnSpPr>
          <p:spPr>
            <a:xfrm flipV="1">
              <a:off x="1650670" y="1538580"/>
              <a:ext cx="859840" cy="1062381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98BD0FE-FBD4-4C1F-B053-39FB95E77EFA}"/>
                </a:ext>
              </a:extLst>
            </p:cNvPr>
            <p:cNvCxnSpPr>
              <a:stCxn id="72" idx="2"/>
              <a:endCxn id="68" idx="6"/>
            </p:cNvCxnSpPr>
            <p:nvPr/>
          </p:nvCxnSpPr>
          <p:spPr>
            <a:xfrm flipH="1">
              <a:off x="1707210" y="2737461"/>
              <a:ext cx="7467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268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17"/>
    </mc:Choice>
    <mc:Fallback xmlns="">
      <p:transition spd="slow" advTm="1511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9B46387-6CB6-4008-A6A7-00DBC31FCD4B}"/>
              </a:ext>
            </a:extLst>
          </p:cNvPr>
          <p:cNvSpPr/>
          <p:nvPr/>
        </p:nvSpPr>
        <p:spPr>
          <a:xfrm>
            <a:off x="8528294" y="2564007"/>
            <a:ext cx="309421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2952E-8451-4154-8FE7-48DB96746A0F}"/>
              </a:ext>
            </a:extLst>
          </p:cNvPr>
          <p:cNvSpPr/>
          <p:nvPr/>
        </p:nvSpPr>
        <p:spPr>
          <a:xfrm>
            <a:off x="5833533" y="2573090"/>
            <a:ext cx="244078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Event-Driven Processing Example (SSSP)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908DAC-0A73-4307-86BD-D330FDD8C1E6}"/>
              </a:ext>
            </a:extLst>
          </p:cNvPr>
          <p:cNvSpPr/>
          <p:nvPr/>
        </p:nvSpPr>
        <p:spPr>
          <a:xfrm>
            <a:off x="8620914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A= ∞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9B0DF7-0A3E-4B5E-AD63-0856B5D9A7C4}"/>
              </a:ext>
            </a:extLst>
          </p:cNvPr>
          <p:cNvSpPr/>
          <p:nvPr/>
        </p:nvSpPr>
        <p:spPr>
          <a:xfrm>
            <a:off x="9181426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B= ∞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B65152-05A2-42B9-8AEA-3C3718D35D99}"/>
              </a:ext>
            </a:extLst>
          </p:cNvPr>
          <p:cNvSpPr/>
          <p:nvPr/>
        </p:nvSpPr>
        <p:spPr>
          <a:xfrm>
            <a:off x="9741939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C= ∞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A9E3E3-0209-46D6-830E-DD85282D9714}"/>
              </a:ext>
            </a:extLst>
          </p:cNvPr>
          <p:cNvSpPr/>
          <p:nvPr/>
        </p:nvSpPr>
        <p:spPr>
          <a:xfrm>
            <a:off x="10302451" y="292914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D= ∞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04FDA7-1BE3-453B-AABD-BB9B4B9C9469}"/>
              </a:ext>
            </a:extLst>
          </p:cNvPr>
          <p:cNvSpPr/>
          <p:nvPr/>
        </p:nvSpPr>
        <p:spPr>
          <a:xfrm>
            <a:off x="10862964" y="292914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E= ∞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06D375-C81E-41D0-9A45-57A2B4776E19}"/>
              </a:ext>
            </a:extLst>
          </p:cNvPr>
          <p:cNvSpPr/>
          <p:nvPr/>
        </p:nvSpPr>
        <p:spPr>
          <a:xfrm>
            <a:off x="8620914" y="3307307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A= 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66503-B804-4C97-ACB8-CECC31AE8A0C}"/>
              </a:ext>
            </a:extLst>
          </p:cNvPr>
          <p:cNvSpPr/>
          <p:nvPr/>
        </p:nvSpPr>
        <p:spPr>
          <a:xfrm>
            <a:off x="9181426" y="3714215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B= 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5B69BC-8C47-465E-8851-EADA4F42E6F6}"/>
              </a:ext>
            </a:extLst>
          </p:cNvPr>
          <p:cNvSpPr/>
          <p:nvPr/>
        </p:nvSpPr>
        <p:spPr>
          <a:xfrm>
            <a:off x="9741939" y="3714215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C= 2</a:t>
            </a:r>
          </a:p>
        </p:txBody>
      </p:sp>
      <p:sp>
        <p:nvSpPr>
          <p:cNvPr id="108" name="Flowchart: Data 107">
            <a:extLst>
              <a:ext uri="{FF2B5EF4-FFF2-40B4-BE49-F238E27FC236}">
                <a16:creationId xmlns:a16="http://schemas.microsoft.com/office/drawing/2014/main" id="{EBC58FA3-425A-4C99-BE67-F5348A2756E1}"/>
              </a:ext>
            </a:extLst>
          </p:cNvPr>
          <p:cNvSpPr/>
          <p:nvPr/>
        </p:nvSpPr>
        <p:spPr>
          <a:xfrm>
            <a:off x="6008680" y="2902114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A, 0</a:t>
            </a:r>
          </a:p>
        </p:txBody>
      </p:sp>
      <p:sp>
        <p:nvSpPr>
          <p:cNvPr id="109" name="Flowchart: Data 108">
            <a:extLst>
              <a:ext uri="{FF2B5EF4-FFF2-40B4-BE49-F238E27FC236}">
                <a16:creationId xmlns:a16="http://schemas.microsoft.com/office/drawing/2014/main" id="{BA349A78-1C3E-4F04-B749-E74DFD3A4A8D}"/>
              </a:ext>
            </a:extLst>
          </p:cNvPr>
          <p:cNvSpPr/>
          <p:nvPr/>
        </p:nvSpPr>
        <p:spPr>
          <a:xfrm>
            <a:off x="6008680" y="3298035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B, 5</a:t>
            </a:r>
          </a:p>
        </p:txBody>
      </p:sp>
      <p:sp>
        <p:nvSpPr>
          <p:cNvPr id="110" name="Flowchart: Data 109">
            <a:extLst>
              <a:ext uri="{FF2B5EF4-FFF2-40B4-BE49-F238E27FC236}">
                <a16:creationId xmlns:a16="http://schemas.microsoft.com/office/drawing/2014/main" id="{36F1B34F-3EF2-4813-9E43-57BDF5EE22B7}"/>
              </a:ext>
            </a:extLst>
          </p:cNvPr>
          <p:cNvSpPr/>
          <p:nvPr/>
        </p:nvSpPr>
        <p:spPr>
          <a:xfrm>
            <a:off x="6658476" y="3298035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C, 2</a:t>
            </a:r>
          </a:p>
        </p:txBody>
      </p:sp>
      <p:sp>
        <p:nvSpPr>
          <p:cNvPr id="111" name="Flowchart: Data 110">
            <a:extLst>
              <a:ext uri="{FF2B5EF4-FFF2-40B4-BE49-F238E27FC236}">
                <a16:creationId xmlns:a16="http://schemas.microsoft.com/office/drawing/2014/main" id="{BB7CD4E3-0775-4CE2-9DD0-23EBD54D400F}"/>
              </a:ext>
            </a:extLst>
          </p:cNvPr>
          <p:cNvSpPr/>
          <p:nvPr/>
        </p:nvSpPr>
        <p:spPr>
          <a:xfrm>
            <a:off x="6008680" y="3714618"/>
            <a:ext cx="749765" cy="209899"/>
          </a:xfrm>
          <a:prstGeom prst="flowChartInputOutput">
            <a:avLst/>
          </a:prstGeom>
          <a:solidFill>
            <a:srgbClr val="F5A90B"/>
          </a:solidFill>
          <a:ln>
            <a:solidFill>
              <a:srgbClr val="C88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D, 8</a:t>
            </a:r>
          </a:p>
        </p:txBody>
      </p:sp>
      <p:sp>
        <p:nvSpPr>
          <p:cNvPr id="122" name="Flowchart: Data 121">
            <a:extLst>
              <a:ext uri="{FF2B5EF4-FFF2-40B4-BE49-F238E27FC236}">
                <a16:creationId xmlns:a16="http://schemas.microsoft.com/office/drawing/2014/main" id="{46BDDD0B-4F3D-456A-AAA7-192DAB7D0435}"/>
              </a:ext>
            </a:extLst>
          </p:cNvPr>
          <p:cNvSpPr/>
          <p:nvPr/>
        </p:nvSpPr>
        <p:spPr>
          <a:xfrm>
            <a:off x="6658476" y="3711563"/>
            <a:ext cx="749765" cy="209899"/>
          </a:xfrm>
          <a:prstGeom prst="flowChartInputOutput">
            <a:avLst/>
          </a:prstGeom>
          <a:solidFill>
            <a:srgbClr val="F5A90B"/>
          </a:solidFill>
          <a:ln>
            <a:solidFill>
              <a:srgbClr val="C88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B, 4</a:t>
            </a:r>
          </a:p>
        </p:txBody>
      </p:sp>
      <p:sp>
        <p:nvSpPr>
          <p:cNvPr id="123" name="Flowchart: Data 122">
            <a:extLst>
              <a:ext uri="{FF2B5EF4-FFF2-40B4-BE49-F238E27FC236}">
                <a16:creationId xmlns:a16="http://schemas.microsoft.com/office/drawing/2014/main" id="{4F739E6A-9904-48FD-87A1-4715BA2B2384}"/>
              </a:ext>
            </a:extLst>
          </p:cNvPr>
          <p:cNvSpPr/>
          <p:nvPr/>
        </p:nvSpPr>
        <p:spPr>
          <a:xfrm>
            <a:off x="7308273" y="3711563"/>
            <a:ext cx="749765" cy="209899"/>
          </a:xfrm>
          <a:prstGeom prst="flowChartInputOutput">
            <a:avLst/>
          </a:prstGeom>
          <a:solidFill>
            <a:srgbClr val="F5A90B"/>
          </a:solidFill>
          <a:ln>
            <a:solidFill>
              <a:srgbClr val="C88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D,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2CC92-ABFC-4A1E-83F0-FDF18B27BDD0}"/>
              </a:ext>
            </a:extLst>
          </p:cNvPr>
          <p:cNvSpPr txBox="1"/>
          <p:nvPr/>
        </p:nvSpPr>
        <p:spPr>
          <a:xfrm>
            <a:off x="5908463" y="249099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5A90B"/>
                </a:solidFill>
                <a:latin typeface="HelveticaNeueLT Com 65 Md" panose="020B0604020202020204" pitchFamily="34" charset="0"/>
              </a:rPr>
              <a:t>Queue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D9BBCA-75D3-4567-AA84-7AAE98B58E43}"/>
              </a:ext>
            </a:extLst>
          </p:cNvPr>
          <p:cNvSpPr txBox="1"/>
          <p:nvPr/>
        </p:nvSpPr>
        <p:spPr>
          <a:xfrm>
            <a:off x="9512300" y="2490990"/>
            <a:ext cx="186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HelveticaNeueLT Com 65 Md" panose="020B0604020202020204" pitchFamily="34" charset="0"/>
              </a:rPr>
              <a:t>Vertex Property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CA595E-7CCC-4F06-8962-32F1FDAEEEDA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D91D1A-2152-46A0-B210-DD427A35FD59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Temp ← V[u]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&lt; Temp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E.wgt)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107EE91-C458-4DE3-B087-D566A09BD681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022E12C-04DB-4615-B3D5-8BA0F5E80D86}"/>
              </a:ext>
            </a:extLst>
          </p:cNvPr>
          <p:cNvSpPr/>
          <p:nvPr/>
        </p:nvSpPr>
        <p:spPr>
          <a:xfrm>
            <a:off x="458605" y="1985433"/>
            <a:ext cx="5130649" cy="2978309"/>
          </a:xfrm>
          <a:prstGeom prst="roundRect">
            <a:avLst>
              <a:gd name="adj" fmla="val 7570"/>
            </a:avLst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7D961C0-8F20-4864-9D45-D0176F51BECC}"/>
              </a:ext>
            </a:extLst>
          </p:cNvPr>
          <p:cNvSpPr/>
          <p:nvPr/>
        </p:nvSpPr>
        <p:spPr>
          <a:xfrm>
            <a:off x="4032718" y="5039223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Iterate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9617EC-A071-4934-B825-2258D74AA553}"/>
              </a:ext>
            </a:extLst>
          </p:cNvPr>
          <p:cNvCxnSpPr>
            <a:stCxn id="53" idx="2"/>
            <a:endCxn id="67" idx="0"/>
          </p:cNvCxnSpPr>
          <p:nvPr/>
        </p:nvCxnSpPr>
        <p:spPr>
          <a:xfrm>
            <a:off x="9439057" y="3148670"/>
            <a:ext cx="0" cy="56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5BEAC-07EE-4FE9-BD35-8F2735618D94}"/>
              </a:ext>
            </a:extLst>
          </p:cNvPr>
          <p:cNvCxnSpPr>
            <a:stCxn id="54" idx="2"/>
            <a:endCxn id="68" idx="0"/>
          </p:cNvCxnSpPr>
          <p:nvPr/>
        </p:nvCxnSpPr>
        <p:spPr>
          <a:xfrm>
            <a:off x="9999570" y="3148670"/>
            <a:ext cx="0" cy="56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D771AD-793B-4447-AD67-4ABDA9FC85AD}"/>
              </a:ext>
            </a:extLst>
          </p:cNvPr>
          <p:cNvCxnSpPr>
            <a:cxnSpLocks/>
          </p:cNvCxnSpPr>
          <p:nvPr/>
        </p:nvCxnSpPr>
        <p:spPr>
          <a:xfrm>
            <a:off x="6380551" y="3507934"/>
            <a:ext cx="3314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AA83FB-310A-4F87-B379-BCA5B2CCFF8F}"/>
              </a:ext>
            </a:extLst>
          </p:cNvPr>
          <p:cNvCxnSpPr/>
          <p:nvPr/>
        </p:nvCxnSpPr>
        <p:spPr>
          <a:xfrm>
            <a:off x="7039425" y="3526836"/>
            <a:ext cx="0" cy="181672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AF70FF-9F50-4D82-93D8-8C6027126330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7033359" y="3507934"/>
            <a:ext cx="649796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71154A-5440-43A0-90EF-60BD8186048D}"/>
              </a:ext>
            </a:extLst>
          </p:cNvPr>
          <p:cNvCxnSpPr/>
          <p:nvPr/>
        </p:nvCxnSpPr>
        <p:spPr>
          <a:xfrm>
            <a:off x="8878545" y="3148670"/>
            <a:ext cx="0" cy="15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92856F-7129-4E38-BD4F-C0968F3B10C7}"/>
              </a:ext>
            </a:extLst>
          </p:cNvPr>
          <p:cNvCxnSpPr>
            <a:cxnSpLocks/>
          </p:cNvCxnSpPr>
          <p:nvPr/>
        </p:nvCxnSpPr>
        <p:spPr>
          <a:xfrm>
            <a:off x="6380346" y="3092298"/>
            <a:ext cx="3314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E684E1-AD33-4232-A4C6-B27BAE5A3D86}"/>
              </a:ext>
            </a:extLst>
          </p:cNvPr>
          <p:cNvCxnSpPr>
            <a:cxnSpLocks/>
          </p:cNvCxnSpPr>
          <p:nvPr/>
        </p:nvCxnSpPr>
        <p:spPr>
          <a:xfrm>
            <a:off x="6393576" y="3096856"/>
            <a:ext cx="649796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03A08F9-CF64-410E-B0FF-D379EFFA9B85}"/>
              </a:ext>
            </a:extLst>
          </p:cNvPr>
          <p:cNvGrpSpPr/>
          <p:nvPr/>
        </p:nvGrpSpPr>
        <p:grpSpPr>
          <a:xfrm>
            <a:off x="7452153" y="893795"/>
            <a:ext cx="1777256" cy="1579260"/>
            <a:chOff x="701040" y="1113898"/>
            <a:chExt cx="2177605" cy="1935009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F711141-1810-4DDD-89D0-D12E85EEFB7B}"/>
                </a:ext>
              </a:extLst>
            </p:cNvPr>
            <p:cNvSpPr/>
            <p:nvPr/>
          </p:nvSpPr>
          <p:spPr>
            <a:xfrm>
              <a:off x="701040" y="1844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0D3BA3F-9CE6-4FA7-B278-151A9B3B9BFC}"/>
                </a:ext>
              </a:extLst>
            </p:cNvPr>
            <p:cNvSpPr/>
            <p:nvPr/>
          </p:nvSpPr>
          <p:spPr>
            <a:xfrm>
              <a:off x="132113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7EBB058-A60F-4E11-B45A-E751BB258205}"/>
                </a:ext>
              </a:extLst>
            </p:cNvPr>
            <p:cNvSpPr/>
            <p:nvPr/>
          </p:nvSpPr>
          <p:spPr>
            <a:xfrm>
              <a:off x="132113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BDA7165-392D-4EBC-923F-D35D51BE0F1E}"/>
                </a:ext>
              </a:extLst>
            </p:cNvPr>
            <p:cNvCxnSpPr>
              <a:cxnSpLocks/>
              <a:stCxn id="65" idx="7"/>
              <a:endCxn id="66" idx="3"/>
            </p:cNvCxnSpPr>
            <p:nvPr/>
          </p:nvCxnSpPr>
          <p:spPr>
            <a:xfrm flipV="1">
              <a:off x="1030580" y="1538580"/>
              <a:ext cx="347090" cy="3620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086FC-2A50-479A-BF53-7400808D0EBD}"/>
                </a:ext>
              </a:extLst>
            </p:cNvPr>
            <p:cNvCxnSpPr>
              <a:cxnSpLocks/>
              <a:stCxn id="65" idx="5"/>
              <a:endCxn id="69" idx="1"/>
            </p:cNvCxnSpPr>
            <p:nvPr/>
          </p:nvCxnSpPr>
          <p:spPr>
            <a:xfrm>
              <a:off x="1030580" y="2173580"/>
              <a:ext cx="347090" cy="42738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C6AACC6-6525-493F-9768-8EC5BC170A6F}"/>
                </a:ext>
              </a:extLst>
            </p:cNvPr>
            <p:cNvSpPr/>
            <p:nvPr/>
          </p:nvSpPr>
          <p:spPr>
            <a:xfrm>
              <a:off x="245397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2D47584-1E92-49E2-9C67-7B34BBC85507}"/>
                </a:ext>
              </a:extLst>
            </p:cNvPr>
            <p:cNvSpPr/>
            <p:nvPr/>
          </p:nvSpPr>
          <p:spPr>
            <a:xfrm>
              <a:off x="245397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BDB0A92-8F9C-4FD5-9B13-A08DB8E50298}"/>
                </a:ext>
              </a:extLst>
            </p:cNvPr>
            <p:cNvCxnSpPr>
              <a:cxnSpLocks/>
              <a:stCxn id="66" idx="6"/>
              <a:endCxn id="72" idx="2"/>
            </p:cNvCxnSpPr>
            <p:nvPr/>
          </p:nvCxnSpPr>
          <p:spPr>
            <a:xfrm>
              <a:off x="1707210" y="1402080"/>
              <a:ext cx="7467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A285E24-28E1-459E-A44C-DAF8E32AFA74}"/>
                </a:ext>
              </a:extLst>
            </p:cNvPr>
            <p:cNvCxnSpPr>
              <a:cxnSpLocks/>
              <a:stCxn id="69" idx="0"/>
              <a:endCxn id="66" idx="4"/>
            </p:cNvCxnSpPr>
            <p:nvPr/>
          </p:nvCxnSpPr>
          <p:spPr>
            <a:xfrm flipV="1">
              <a:off x="151417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96F487-57E0-4E06-A631-B1FB6712104A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>
              <a:off x="264701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EB9FF1-004B-409E-9AF9-D7902401C95E}"/>
                </a:ext>
              </a:extLst>
            </p:cNvPr>
            <p:cNvSpPr txBox="1"/>
            <p:nvPr/>
          </p:nvSpPr>
          <p:spPr>
            <a:xfrm>
              <a:off x="957143" y="1462826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C8F0E7F-79B7-4AE7-BB09-59CB74BE7A95}"/>
                </a:ext>
              </a:extLst>
            </p:cNvPr>
            <p:cNvSpPr txBox="1"/>
            <p:nvPr/>
          </p:nvSpPr>
          <p:spPr>
            <a:xfrm>
              <a:off x="915784" y="2262407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322C774-600C-4987-A926-129E65A2DACC}"/>
                </a:ext>
              </a:extLst>
            </p:cNvPr>
            <p:cNvSpPr txBox="1"/>
            <p:nvPr/>
          </p:nvSpPr>
          <p:spPr>
            <a:xfrm>
              <a:off x="1457631" y="1900492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31B531-DC05-47BC-95B4-50BE92AE827C}"/>
                </a:ext>
              </a:extLst>
            </p:cNvPr>
            <p:cNvSpPr txBox="1"/>
            <p:nvPr/>
          </p:nvSpPr>
          <p:spPr>
            <a:xfrm>
              <a:off x="1922616" y="1113898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83265FD-824D-49EC-8EAF-6725608BD037}"/>
                </a:ext>
              </a:extLst>
            </p:cNvPr>
            <p:cNvSpPr txBox="1"/>
            <p:nvPr/>
          </p:nvSpPr>
          <p:spPr>
            <a:xfrm>
              <a:off x="2588095" y="183051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7CC7E3-0CB0-414B-A2FC-923F89E8A991}"/>
                </a:ext>
              </a:extLst>
            </p:cNvPr>
            <p:cNvSpPr txBox="1"/>
            <p:nvPr/>
          </p:nvSpPr>
          <p:spPr>
            <a:xfrm>
              <a:off x="1935315" y="267179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ED6A358-F3D6-4026-9A7F-D72D5446EAB9}"/>
                </a:ext>
              </a:extLst>
            </p:cNvPr>
            <p:cNvSpPr txBox="1"/>
            <p:nvPr/>
          </p:nvSpPr>
          <p:spPr>
            <a:xfrm>
              <a:off x="1904398" y="1760120"/>
              <a:ext cx="290550" cy="3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BCBEE8-FEB8-4DF0-A945-18D6058F0095}"/>
                </a:ext>
              </a:extLst>
            </p:cNvPr>
            <p:cNvCxnSpPr>
              <a:cxnSpLocks/>
              <a:stCxn id="69" idx="7"/>
              <a:endCxn id="72" idx="3"/>
            </p:cNvCxnSpPr>
            <p:nvPr/>
          </p:nvCxnSpPr>
          <p:spPr>
            <a:xfrm flipV="1">
              <a:off x="1650670" y="1538580"/>
              <a:ext cx="859840" cy="1062381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F6777BC-5676-4292-9829-0B8BE6F91F9A}"/>
                </a:ext>
              </a:extLst>
            </p:cNvPr>
            <p:cNvCxnSpPr>
              <a:stCxn id="73" idx="2"/>
              <a:endCxn id="69" idx="6"/>
            </p:cNvCxnSpPr>
            <p:nvPr/>
          </p:nvCxnSpPr>
          <p:spPr>
            <a:xfrm flipH="1">
              <a:off x="1707210" y="2737461"/>
              <a:ext cx="7467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91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0"/>
    </mc:Choice>
    <mc:Fallback xmlns="">
      <p:transition spd="slow" advTm="98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9B46387-6CB6-4008-A6A7-00DBC31FCD4B}"/>
              </a:ext>
            </a:extLst>
          </p:cNvPr>
          <p:cNvSpPr/>
          <p:nvPr/>
        </p:nvSpPr>
        <p:spPr>
          <a:xfrm>
            <a:off x="8528294" y="2564007"/>
            <a:ext cx="309421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2952E-8451-4154-8FE7-48DB96746A0F}"/>
              </a:ext>
            </a:extLst>
          </p:cNvPr>
          <p:cNvSpPr/>
          <p:nvPr/>
        </p:nvSpPr>
        <p:spPr>
          <a:xfrm>
            <a:off x="5833533" y="2573090"/>
            <a:ext cx="244078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Event-Driven Processing Example (SSSP)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908DAC-0A73-4307-86BD-D330FDD8C1E6}"/>
              </a:ext>
            </a:extLst>
          </p:cNvPr>
          <p:cNvSpPr/>
          <p:nvPr/>
        </p:nvSpPr>
        <p:spPr>
          <a:xfrm>
            <a:off x="8620914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A= ∞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9B0DF7-0A3E-4B5E-AD63-0856B5D9A7C4}"/>
              </a:ext>
            </a:extLst>
          </p:cNvPr>
          <p:cNvSpPr/>
          <p:nvPr/>
        </p:nvSpPr>
        <p:spPr>
          <a:xfrm>
            <a:off x="9181426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∞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B65152-05A2-42B9-8AEA-3C3718D35D99}"/>
              </a:ext>
            </a:extLst>
          </p:cNvPr>
          <p:cNvSpPr/>
          <p:nvPr/>
        </p:nvSpPr>
        <p:spPr>
          <a:xfrm>
            <a:off x="9741939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C= ∞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A9E3E3-0209-46D6-830E-DD85282D9714}"/>
              </a:ext>
            </a:extLst>
          </p:cNvPr>
          <p:cNvSpPr/>
          <p:nvPr/>
        </p:nvSpPr>
        <p:spPr>
          <a:xfrm>
            <a:off x="10302451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D= ∞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04FDA7-1BE3-453B-AABD-BB9B4B9C9469}"/>
              </a:ext>
            </a:extLst>
          </p:cNvPr>
          <p:cNvSpPr/>
          <p:nvPr/>
        </p:nvSpPr>
        <p:spPr>
          <a:xfrm>
            <a:off x="10862964" y="292914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E= ∞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06D375-C81E-41D0-9A45-57A2B4776E19}"/>
              </a:ext>
            </a:extLst>
          </p:cNvPr>
          <p:cNvSpPr/>
          <p:nvPr/>
        </p:nvSpPr>
        <p:spPr>
          <a:xfrm>
            <a:off x="8620914" y="3307307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A= 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66503-B804-4C97-ACB8-CECC31AE8A0C}"/>
              </a:ext>
            </a:extLst>
          </p:cNvPr>
          <p:cNvSpPr/>
          <p:nvPr/>
        </p:nvSpPr>
        <p:spPr>
          <a:xfrm>
            <a:off x="9181426" y="3714215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5B69BC-8C47-465E-8851-EADA4F42E6F6}"/>
              </a:ext>
            </a:extLst>
          </p:cNvPr>
          <p:cNvSpPr/>
          <p:nvPr/>
        </p:nvSpPr>
        <p:spPr>
          <a:xfrm>
            <a:off x="9741939" y="3714215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C= 2</a:t>
            </a:r>
          </a:p>
        </p:txBody>
      </p:sp>
      <p:sp>
        <p:nvSpPr>
          <p:cNvPr id="108" name="Flowchart: Data 107">
            <a:extLst>
              <a:ext uri="{FF2B5EF4-FFF2-40B4-BE49-F238E27FC236}">
                <a16:creationId xmlns:a16="http://schemas.microsoft.com/office/drawing/2014/main" id="{EBC58FA3-425A-4C99-BE67-F5348A2756E1}"/>
              </a:ext>
            </a:extLst>
          </p:cNvPr>
          <p:cNvSpPr/>
          <p:nvPr/>
        </p:nvSpPr>
        <p:spPr>
          <a:xfrm>
            <a:off x="6008680" y="2902114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A, 0</a:t>
            </a:r>
          </a:p>
        </p:txBody>
      </p:sp>
      <p:sp>
        <p:nvSpPr>
          <p:cNvPr id="109" name="Flowchart: Data 108">
            <a:extLst>
              <a:ext uri="{FF2B5EF4-FFF2-40B4-BE49-F238E27FC236}">
                <a16:creationId xmlns:a16="http://schemas.microsoft.com/office/drawing/2014/main" id="{BA349A78-1C3E-4F04-B749-E74DFD3A4A8D}"/>
              </a:ext>
            </a:extLst>
          </p:cNvPr>
          <p:cNvSpPr/>
          <p:nvPr/>
        </p:nvSpPr>
        <p:spPr>
          <a:xfrm>
            <a:off x="6008680" y="3298035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B, 5</a:t>
            </a:r>
          </a:p>
        </p:txBody>
      </p:sp>
      <p:sp>
        <p:nvSpPr>
          <p:cNvPr id="110" name="Flowchart: Data 109">
            <a:extLst>
              <a:ext uri="{FF2B5EF4-FFF2-40B4-BE49-F238E27FC236}">
                <a16:creationId xmlns:a16="http://schemas.microsoft.com/office/drawing/2014/main" id="{36F1B34F-3EF2-4813-9E43-57BDF5EE22B7}"/>
              </a:ext>
            </a:extLst>
          </p:cNvPr>
          <p:cNvSpPr/>
          <p:nvPr/>
        </p:nvSpPr>
        <p:spPr>
          <a:xfrm>
            <a:off x="6658476" y="3298035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C, 2</a:t>
            </a:r>
          </a:p>
        </p:txBody>
      </p:sp>
      <p:sp>
        <p:nvSpPr>
          <p:cNvPr id="111" name="Flowchart: Data 110">
            <a:extLst>
              <a:ext uri="{FF2B5EF4-FFF2-40B4-BE49-F238E27FC236}">
                <a16:creationId xmlns:a16="http://schemas.microsoft.com/office/drawing/2014/main" id="{BB7CD4E3-0775-4CE2-9DD0-23EBD54D400F}"/>
              </a:ext>
            </a:extLst>
          </p:cNvPr>
          <p:cNvSpPr/>
          <p:nvPr/>
        </p:nvSpPr>
        <p:spPr>
          <a:xfrm>
            <a:off x="6008680" y="3714618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8</a:t>
            </a:r>
          </a:p>
        </p:txBody>
      </p:sp>
      <p:sp>
        <p:nvSpPr>
          <p:cNvPr id="122" name="Flowchart: Data 121">
            <a:extLst>
              <a:ext uri="{FF2B5EF4-FFF2-40B4-BE49-F238E27FC236}">
                <a16:creationId xmlns:a16="http://schemas.microsoft.com/office/drawing/2014/main" id="{46BDDD0B-4F3D-456A-AAA7-192DAB7D0435}"/>
              </a:ext>
            </a:extLst>
          </p:cNvPr>
          <p:cNvSpPr/>
          <p:nvPr/>
        </p:nvSpPr>
        <p:spPr>
          <a:xfrm>
            <a:off x="6658476" y="3711563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B, 4</a:t>
            </a:r>
          </a:p>
        </p:txBody>
      </p:sp>
      <p:sp>
        <p:nvSpPr>
          <p:cNvPr id="123" name="Flowchart: Data 122">
            <a:extLst>
              <a:ext uri="{FF2B5EF4-FFF2-40B4-BE49-F238E27FC236}">
                <a16:creationId xmlns:a16="http://schemas.microsoft.com/office/drawing/2014/main" id="{4F739E6A-9904-48FD-87A1-4715BA2B2384}"/>
              </a:ext>
            </a:extLst>
          </p:cNvPr>
          <p:cNvSpPr/>
          <p:nvPr/>
        </p:nvSpPr>
        <p:spPr>
          <a:xfrm>
            <a:off x="7308273" y="3711563"/>
            <a:ext cx="749765" cy="209899"/>
          </a:xfrm>
          <a:prstGeom prst="flowChartInputOutput">
            <a:avLst/>
          </a:prstGeom>
          <a:solidFill>
            <a:srgbClr val="F5A90B"/>
          </a:solidFill>
          <a:ln>
            <a:solidFill>
              <a:srgbClr val="C88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2CC92-ABFC-4A1E-83F0-FDF18B27BDD0}"/>
              </a:ext>
            </a:extLst>
          </p:cNvPr>
          <p:cNvSpPr txBox="1"/>
          <p:nvPr/>
        </p:nvSpPr>
        <p:spPr>
          <a:xfrm>
            <a:off x="5908463" y="249099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A90B"/>
                </a:solidFill>
                <a:latin typeface="HelveticaNeueLT Com 65 Md" panose="020B0604020202020204" pitchFamily="34" charset="0"/>
              </a:rPr>
              <a:t>Queue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D9BBCA-75D3-4567-AA84-7AAE98B58E43}"/>
              </a:ext>
            </a:extLst>
          </p:cNvPr>
          <p:cNvSpPr txBox="1"/>
          <p:nvPr/>
        </p:nvSpPr>
        <p:spPr>
          <a:xfrm>
            <a:off x="9512300" y="2490990"/>
            <a:ext cx="186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NeueLT Com 65 Md" panose="020B0604020202020204" pitchFamily="34" charset="0"/>
              </a:rPr>
              <a:t>Vertex Property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CA595E-7CCC-4F06-8962-32F1FDAEEEDA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D91D1A-2152-46A0-B210-DD427A35FD59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Temp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&lt; Temp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E.wgt)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107EE91-C458-4DE3-B087-D566A09BD681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022E12C-04DB-4615-B3D5-8BA0F5E80D86}"/>
              </a:ext>
            </a:extLst>
          </p:cNvPr>
          <p:cNvSpPr/>
          <p:nvPr/>
        </p:nvSpPr>
        <p:spPr>
          <a:xfrm>
            <a:off x="458605" y="1985433"/>
            <a:ext cx="5130649" cy="2978309"/>
          </a:xfrm>
          <a:prstGeom prst="roundRect">
            <a:avLst>
              <a:gd name="adj" fmla="val 7570"/>
            </a:avLst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7D961C0-8F20-4864-9D45-D0176F51BECC}"/>
              </a:ext>
            </a:extLst>
          </p:cNvPr>
          <p:cNvSpPr/>
          <p:nvPr/>
        </p:nvSpPr>
        <p:spPr>
          <a:xfrm>
            <a:off x="4032718" y="5039223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Iterate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9617EC-A071-4934-B825-2258D74AA553}"/>
              </a:ext>
            </a:extLst>
          </p:cNvPr>
          <p:cNvCxnSpPr>
            <a:stCxn id="53" idx="2"/>
            <a:endCxn id="67" idx="0"/>
          </p:cNvCxnSpPr>
          <p:nvPr/>
        </p:nvCxnSpPr>
        <p:spPr>
          <a:xfrm>
            <a:off x="9439057" y="3148670"/>
            <a:ext cx="0" cy="56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5BEAC-07EE-4FE9-BD35-8F2735618D94}"/>
              </a:ext>
            </a:extLst>
          </p:cNvPr>
          <p:cNvCxnSpPr>
            <a:stCxn id="54" idx="2"/>
            <a:endCxn id="68" idx="0"/>
          </p:cNvCxnSpPr>
          <p:nvPr/>
        </p:nvCxnSpPr>
        <p:spPr>
          <a:xfrm>
            <a:off x="9999570" y="3148670"/>
            <a:ext cx="0" cy="56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D771AD-793B-4447-AD67-4ABDA9FC85AD}"/>
              </a:ext>
            </a:extLst>
          </p:cNvPr>
          <p:cNvCxnSpPr>
            <a:cxnSpLocks/>
          </p:cNvCxnSpPr>
          <p:nvPr/>
        </p:nvCxnSpPr>
        <p:spPr>
          <a:xfrm>
            <a:off x="6380551" y="3507934"/>
            <a:ext cx="3314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AA83FB-310A-4F87-B379-BCA5B2CCFF8F}"/>
              </a:ext>
            </a:extLst>
          </p:cNvPr>
          <p:cNvCxnSpPr/>
          <p:nvPr/>
        </p:nvCxnSpPr>
        <p:spPr>
          <a:xfrm>
            <a:off x="7039425" y="3526836"/>
            <a:ext cx="0" cy="181672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AF70FF-9F50-4D82-93D8-8C6027126330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7033359" y="3507934"/>
            <a:ext cx="649796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502CA46-7603-4B07-9792-639CD7CB24F8}"/>
              </a:ext>
            </a:extLst>
          </p:cNvPr>
          <p:cNvSpPr/>
          <p:nvPr/>
        </p:nvSpPr>
        <p:spPr>
          <a:xfrm>
            <a:off x="10302451" y="4127855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D= 8</a:t>
            </a:r>
          </a:p>
        </p:txBody>
      </p:sp>
      <p:sp>
        <p:nvSpPr>
          <p:cNvPr id="66" name="Flowchart: Data 65">
            <a:extLst>
              <a:ext uri="{FF2B5EF4-FFF2-40B4-BE49-F238E27FC236}">
                <a16:creationId xmlns:a16="http://schemas.microsoft.com/office/drawing/2014/main" id="{D0A67A65-BCB7-4DEA-ABD4-92783F63859A}"/>
              </a:ext>
            </a:extLst>
          </p:cNvPr>
          <p:cNvSpPr/>
          <p:nvPr/>
        </p:nvSpPr>
        <p:spPr>
          <a:xfrm>
            <a:off x="6008680" y="4142711"/>
            <a:ext cx="749765" cy="209899"/>
          </a:xfrm>
          <a:prstGeom prst="flowChartInputOutput">
            <a:avLst/>
          </a:prstGeom>
          <a:solidFill>
            <a:srgbClr val="F5A90B"/>
          </a:solidFill>
          <a:ln>
            <a:solidFill>
              <a:srgbClr val="C88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E, 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79A590-D850-4740-9D37-CF0C4870A9A9}"/>
              </a:ext>
            </a:extLst>
          </p:cNvPr>
          <p:cNvCxnSpPr>
            <a:stCxn id="111" idx="4"/>
            <a:endCxn id="66" idx="1"/>
          </p:cNvCxnSpPr>
          <p:nvPr/>
        </p:nvCxnSpPr>
        <p:spPr>
          <a:xfrm>
            <a:off x="6383563" y="3924517"/>
            <a:ext cx="0" cy="218194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968AA3C-68B8-4F24-9EDD-379170207850}"/>
              </a:ext>
            </a:extLst>
          </p:cNvPr>
          <p:cNvSpPr/>
          <p:nvPr/>
        </p:nvSpPr>
        <p:spPr>
          <a:xfrm>
            <a:off x="9181426" y="413308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CCF2B12-7A1A-4AEC-84DB-3E4D44984BB0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9439057" y="3933744"/>
            <a:ext cx="0" cy="1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4593CC-3C51-4CA3-9E8A-36AF5E2D7030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>
            <a:off x="10560082" y="3148670"/>
            <a:ext cx="0" cy="97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D3FE6DD6-D03C-408A-A163-1B85F666C4C8}"/>
              </a:ext>
            </a:extLst>
          </p:cNvPr>
          <p:cNvSpPr/>
          <p:nvPr/>
        </p:nvSpPr>
        <p:spPr>
          <a:xfrm>
            <a:off x="6695382" y="4139656"/>
            <a:ext cx="749765" cy="209899"/>
          </a:xfrm>
          <a:prstGeom prst="flowChartInputOutput">
            <a:avLst/>
          </a:prstGeom>
          <a:solidFill>
            <a:srgbClr val="F5A90B"/>
          </a:solidFill>
          <a:ln>
            <a:solidFill>
              <a:srgbClr val="C88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7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27411B-3A54-43A3-B79F-18AC0777445B}"/>
              </a:ext>
            </a:extLst>
          </p:cNvPr>
          <p:cNvCxnSpPr>
            <a:cxnSpLocks/>
            <a:stCxn id="122" idx="4"/>
          </p:cNvCxnSpPr>
          <p:nvPr/>
        </p:nvCxnSpPr>
        <p:spPr>
          <a:xfrm flipH="1">
            <a:off x="7027292" y="3921462"/>
            <a:ext cx="6067" cy="21161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577812-B775-468A-B5AD-A353BE60C4C3}"/>
              </a:ext>
            </a:extLst>
          </p:cNvPr>
          <p:cNvCxnSpPr/>
          <p:nvPr/>
        </p:nvCxnSpPr>
        <p:spPr>
          <a:xfrm>
            <a:off x="8878545" y="3148670"/>
            <a:ext cx="0" cy="15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6DFEF2-AA3A-4028-95B5-F72FBB76FDE7}"/>
              </a:ext>
            </a:extLst>
          </p:cNvPr>
          <p:cNvCxnSpPr>
            <a:cxnSpLocks/>
          </p:cNvCxnSpPr>
          <p:nvPr/>
        </p:nvCxnSpPr>
        <p:spPr>
          <a:xfrm>
            <a:off x="6380346" y="3092298"/>
            <a:ext cx="3314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31C8D5-012D-4A98-A688-EC2EDDFDC0B9}"/>
              </a:ext>
            </a:extLst>
          </p:cNvPr>
          <p:cNvCxnSpPr>
            <a:cxnSpLocks/>
          </p:cNvCxnSpPr>
          <p:nvPr/>
        </p:nvCxnSpPr>
        <p:spPr>
          <a:xfrm>
            <a:off x="6393576" y="3096856"/>
            <a:ext cx="649796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354F1C2-9033-47E1-97E5-0DD17401379C}"/>
              </a:ext>
            </a:extLst>
          </p:cNvPr>
          <p:cNvGrpSpPr/>
          <p:nvPr/>
        </p:nvGrpSpPr>
        <p:grpSpPr>
          <a:xfrm>
            <a:off x="7452153" y="893795"/>
            <a:ext cx="1777256" cy="1579260"/>
            <a:chOff x="701040" y="1113898"/>
            <a:chExt cx="2177605" cy="193500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542BFCC-4255-42C7-ADAC-211957D7D2A8}"/>
                </a:ext>
              </a:extLst>
            </p:cNvPr>
            <p:cNvSpPr/>
            <p:nvPr/>
          </p:nvSpPr>
          <p:spPr>
            <a:xfrm>
              <a:off x="701040" y="1844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4D58A92-131F-4B99-9F6A-1AFC8759093C}"/>
                </a:ext>
              </a:extLst>
            </p:cNvPr>
            <p:cNvSpPr/>
            <p:nvPr/>
          </p:nvSpPr>
          <p:spPr>
            <a:xfrm>
              <a:off x="132113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D1956EE-E534-431D-B0AE-48C3D0D53C4D}"/>
                </a:ext>
              </a:extLst>
            </p:cNvPr>
            <p:cNvSpPr/>
            <p:nvPr/>
          </p:nvSpPr>
          <p:spPr>
            <a:xfrm>
              <a:off x="132113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6C41400-C2A3-409B-8B9A-EC92B6AAB3EA}"/>
                </a:ext>
              </a:extLst>
            </p:cNvPr>
            <p:cNvCxnSpPr>
              <a:cxnSpLocks/>
              <a:stCxn id="77" idx="7"/>
              <a:endCxn id="78" idx="3"/>
            </p:cNvCxnSpPr>
            <p:nvPr/>
          </p:nvCxnSpPr>
          <p:spPr>
            <a:xfrm flipV="1">
              <a:off x="1030580" y="1538580"/>
              <a:ext cx="347090" cy="3620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42092E-0308-4427-84F4-ADB087749492}"/>
                </a:ext>
              </a:extLst>
            </p:cNvPr>
            <p:cNvCxnSpPr>
              <a:cxnSpLocks/>
              <a:stCxn id="77" idx="5"/>
              <a:endCxn id="79" idx="1"/>
            </p:cNvCxnSpPr>
            <p:nvPr/>
          </p:nvCxnSpPr>
          <p:spPr>
            <a:xfrm>
              <a:off x="1030580" y="2173580"/>
              <a:ext cx="347090" cy="42738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F5B9E93-5F55-4E32-8B45-99B270C8233D}"/>
                </a:ext>
              </a:extLst>
            </p:cNvPr>
            <p:cNvSpPr/>
            <p:nvPr/>
          </p:nvSpPr>
          <p:spPr>
            <a:xfrm>
              <a:off x="245397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C3AF27A-B71E-4870-B56D-FF93617E925A}"/>
                </a:ext>
              </a:extLst>
            </p:cNvPr>
            <p:cNvSpPr/>
            <p:nvPr/>
          </p:nvSpPr>
          <p:spPr>
            <a:xfrm>
              <a:off x="245397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0952613-0312-4E8F-922A-C93E311ED142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1707210" y="1402080"/>
              <a:ext cx="7467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902F70-B70C-4E09-89A0-499B7D145113}"/>
                </a:ext>
              </a:extLst>
            </p:cNvPr>
            <p:cNvCxnSpPr>
              <a:cxnSpLocks/>
              <a:stCxn id="79" idx="0"/>
              <a:endCxn id="78" idx="4"/>
            </p:cNvCxnSpPr>
            <p:nvPr/>
          </p:nvCxnSpPr>
          <p:spPr>
            <a:xfrm flipV="1">
              <a:off x="151417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B7608DD-9911-4E28-AF04-EF40B35333EB}"/>
                </a:ext>
              </a:extLst>
            </p:cNvPr>
            <p:cNvCxnSpPr>
              <a:cxnSpLocks/>
              <a:stCxn id="82" idx="4"/>
              <a:endCxn id="83" idx="0"/>
            </p:cNvCxnSpPr>
            <p:nvPr/>
          </p:nvCxnSpPr>
          <p:spPr>
            <a:xfrm>
              <a:off x="264701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8FEE501-6F16-48B1-9A6D-38584289644F}"/>
                </a:ext>
              </a:extLst>
            </p:cNvPr>
            <p:cNvSpPr txBox="1"/>
            <p:nvPr/>
          </p:nvSpPr>
          <p:spPr>
            <a:xfrm>
              <a:off x="957143" y="1462826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1A26C79-3C0B-45DB-B35A-13DCB65DDE46}"/>
                </a:ext>
              </a:extLst>
            </p:cNvPr>
            <p:cNvSpPr txBox="1"/>
            <p:nvPr/>
          </p:nvSpPr>
          <p:spPr>
            <a:xfrm>
              <a:off x="915784" y="2262407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30146D0-0B3E-43A4-B275-0C67691CAF0E}"/>
                </a:ext>
              </a:extLst>
            </p:cNvPr>
            <p:cNvSpPr txBox="1"/>
            <p:nvPr/>
          </p:nvSpPr>
          <p:spPr>
            <a:xfrm>
              <a:off x="1457631" y="1900492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D536157-9308-45B4-81F2-979474DCC388}"/>
                </a:ext>
              </a:extLst>
            </p:cNvPr>
            <p:cNvSpPr txBox="1"/>
            <p:nvPr/>
          </p:nvSpPr>
          <p:spPr>
            <a:xfrm>
              <a:off x="1922616" y="1113898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276D10-6C14-4453-A5FA-53B7707CC173}"/>
                </a:ext>
              </a:extLst>
            </p:cNvPr>
            <p:cNvSpPr txBox="1"/>
            <p:nvPr/>
          </p:nvSpPr>
          <p:spPr>
            <a:xfrm>
              <a:off x="2588095" y="183051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442BDF6-0C82-4D69-BF24-203865D1A50C}"/>
                </a:ext>
              </a:extLst>
            </p:cNvPr>
            <p:cNvSpPr txBox="1"/>
            <p:nvPr/>
          </p:nvSpPr>
          <p:spPr>
            <a:xfrm>
              <a:off x="1935315" y="267179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4AF7F54-19A6-4BA0-B84E-FAF1AF2EE7DB}"/>
                </a:ext>
              </a:extLst>
            </p:cNvPr>
            <p:cNvSpPr txBox="1"/>
            <p:nvPr/>
          </p:nvSpPr>
          <p:spPr>
            <a:xfrm>
              <a:off x="1904398" y="1760120"/>
              <a:ext cx="290550" cy="3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5831DC0-10F2-4D56-91B5-5AF380ADBE42}"/>
                </a:ext>
              </a:extLst>
            </p:cNvPr>
            <p:cNvCxnSpPr>
              <a:cxnSpLocks/>
              <a:stCxn id="79" idx="7"/>
              <a:endCxn id="82" idx="3"/>
            </p:cNvCxnSpPr>
            <p:nvPr/>
          </p:nvCxnSpPr>
          <p:spPr>
            <a:xfrm flipV="1">
              <a:off x="1650670" y="1538580"/>
              <a:ext cx="859840" cy="1062381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E897AD4-C47F-4723-A532-8076B89BEE55}"/>
                </a:ext>
              </a:extLst>
            </p:cNvPr>
            <p:cNvCxnSpPr>
              <a:stCxn id="83" idx="2"/>
              <a:endCxn id="79" idx="6"/>
            </p:cNvCxnSpPr>
            <p:nvPr/>
          </p:nvCxnSpPr>
          <p:spPr>
            <a:xfrm flipH="1">
              <a:off x="1707210" y="2737461"/>
              <a:ext cx="7467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712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72"/>
    </mc:Choice>
    <mc:Fallback xmlns="">
      <p:transition spd="slow" advTm="10072"/>
    </mc:Fallback>
  </mc:AlternateContent>
  <p:extLst>
    <p:ext uri="{E180D4A7-C9FB-4DFB-919C-405C955672EB}">
      <p14:showEvtLst xmlns:p14="http://schemas.microsoft.com/office/powerpoint/2010/main">
        <p14:playEvt time="150" objId="5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9B46387-6CB6-4008-A6A7-00DBC31FCD4B}"/>
              </a:ext>
            </a:extLst>
          </p:cNvPr>
          <p:cNvSpPr/>
          <p:nvPr/>
        </p:nvSpPr>
        <p:spPr>
          <a:xfrm>
            <a:off x="8528294" y="2564007"/>
            <a:ext cx="309421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2952E-8451-4154-8FE7-48DB96746A0F}"/>
              </a:ext>
            </a:extLst>
          </p:cNvPr>
          <p:cNvSpPr/>
          <p:nvPr/>
        </p:nvSpPr>
        <p:spPr>
          <a:xfrm>
            <a:off x="5833533" y="2573090"/>
            <a:ext cx="244078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Event-Driven Processing Example (SSSP)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908DAC-0A73-4307-86BD-D330FDD8C1E6}"/>
              </a:ext>
            </a:extLst>
          </p:cNvPr>
          <p:cNvSpPr/>
          <p:nvPr/>
        </p:nvSpPr>
        <p:spPr>
          <a:xfrm>
            <a:off x="8620914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A= ∞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9B0DF7-0A3E-4B5E-AD63-0856B5D9A7C4}"/>
              </a:ext>
            </a:extLst>
          </p:cNvPr>
          <p:cNvSpPr/>
          <p:nvPr/>
        </p:nvSpPr>
        <p:spPr>
          <a:xfrm>
            <a:off x="9181426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∞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B65152-05A2-42B9-8AEA-3C3718D35D99}"/>
              </a:ext>
            </a:extLst>
          </p:cNvPr>
          <p:cNvSpPr/>
          <p:nvPr/>
        </p:nvSpPr>
        <p:spPr>
          <a:xfrm>
            <a:off x="9741939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C= ∞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A9E3E3-0209-46D6-830E-DD85282D9714}"/>
              </a:ext>
            </a:extLst>
          </p:cNvPr>
          <p:cNvSpPr/>
          <p:nvPr/>
        </p:nvSpPr>
        <p:spPr>
          <a:xfrm>
            <a:off x="10302451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D= ∞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04FDA7-1BE3-453B-AABD-BB9B4B9C9469}"/>
              </a:ext>
            </a:extLst>
          </p:cNvPr>
          <p:cNvSpPr/>
          <p:nvPr/>
        </p:nvSpPr>
        <p:spPr>
          <a:xfrm>
            <a:off x="10862964" y="292914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E= ∞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06D375-C81E-41D0-9A45-57A2B4776E19}"/>
              </a:ext>
            </a:extLst>
          </p:cNvPr>
          <p:cNvSpPr/>
          <p:nvPr/>
        </p:nvSpPr>
        <p:spPr>
          <a:xfrm>
            <a:off x="8620914" y="3307307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A= 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66503-B804-4C97-ACB8-CECC31AE8A0C}"/>
              </a:ext>
            </a:extLst>
          </p:cNvPr>
          <p:cNvSpPr/>
          <p:nvPr/>
        </p:nvSpPr>
        <p:spPr>
          <a:xfrm>
            <a:off x="9181426" y="3714215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5B69BC-8C47-465E-8851-EADA4F42E6F6}"/>
              </a:ext>
            </a:extLst>
          </p:cNvPr>
          <p:cNvSpPr/>
          <p:nvPr/>
        </p:nvSpPr>
        <p:spPr>
          <a:xfrm>
            <a:off x="9741939" y="3714215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C= 2</a:t>
            </a:r>
          </a:p>
        </p:txBody>
      </p:sp>
      <p:sp>
        <p:nvSpPr>
          <p:cNvPr id="108" name="Flowchart: Data 107">
            <a:extLst>
              <a:ext uri="{FF2B5EF4-FFF2-40B4-BE49-F238E27FC236}">
                <a16:creationId xmlns:a16="http://schemas.microsoft.com/office/drawing/2014/main" id="{EBC58FA3-425A-4C99-BE67-F5348A2756E1}"/>
              </a:ext>
            </a:extLst>
          </p:cNvPr>
          <p:cNvSpPr/>
          <p:nvPr/>
        </p:nvSpPr>
        <p:spPr>
          <a:xfrm>
            <a:off x="6008680" y="2902114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A, 0</a:t>
            </a:r>
          </a:p>
        </p:txBody>
      </p:sp>
      <p:sp>
        <p:nvSpPr>
          <p:cNvPr id="109" name="Flowchart: Data 108">
            <a:extLst>
              <a:ext uri="{FF2B5EF4-FFF2-40B4-BE49-F238E27FC236}">
                <a16:creationId xmlns:a16="http://schemas.microsoft.com/office/drawing/2014/main" id="{BA349A78-1C3E-4F04-B749-E74DFD3A4A8D}"/>
              </a:ext>
            </a:extLst>
          </p:cNvPr>
          <p:cNvSpPr/>
          <p:nvPr/>
        </p:nvSpPr>
        <p:spPr>
          <a:xfrm>
            <a:off x="6008680" y="3298035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B, 5</a:t>
            </a:r>
          </a:p>
        </p:txBody>
      </p:sp>
      <p:sp>
        <p:nvSpPr>
          <p:cNvPr id="110" name="Flowchart: Data 109">
            <a:extLst>
              <a:ext uri="{FF2B5EF4-FFF2-40B4-BE49-F238E27FC236}">
                <a16:creationId xmlns:a16="http://schemas.microsoft.com/office/drawing/2014/main" id="{36F1B34F-3EF2-4813-9E43-57BDF5EE22B7}"/>
              </a:ext>
            </a:extLst>
          </p:cNvPr>
          <p:cNvSpPr/>
          <p:nvPr/>
        </p:nvSpPr>
        <p:spPr>
          <a:xfrm>
            <a:off x="6658476" y="3298035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C, 2</a:t>
            </a:r>
          </a:p>
        </p:txBody>
      </p:sp>
      <p:sp>
        <p:nvSpPr>
          <p:cNvPr id="111" name="Flowchart: Data 110">
            <a:extLst>
              <a:ext uri="{FF2B5EF4-FFF2-40B4-BE49-F238E27FC236}">
                <a16:creationId xmlns:a16="http://schemas.microsoft.com/office/drawing/2014/main" id="{BB7CD4E3-0775-4CE2-9DD0-23EBD54D400F}"/>
              </a:ext>
            </a:extLst>
          </p:cNvPr>
          <p:cNvSpPr/>
          <p:nvPr/>
        </p:nvSpPr>
        <p:spPr>
          <a:xfrm>
            <a:off x="6008680" y="3714618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8</a:t>
            </a:r>
          </a:p>
        </p:txBody>
      </p:sp>
      <p:sp>
        <p:nvSpPr>
          <p:cNvPr id="122" name="Flowchart: Data 121">
            <a:extLst>
              <a:ext uri="{FF2B5EF4-FFF2-40B4-BE49-F238E27FC236}">
                <a16:creationId xmlns:a16="http://schemas.microsoft.com/office/drawing/2014/main" id="{46BDDD0B-4F3D-456A-AAA7-192DAB7D0435}"/>
              </a:ext>
            </a:extLst>
          </p:cNvPr>
          <p:cNvSpPr/>
          <p:nvPr/>
        </p:nvSpPr>
        <p:spPr>
          <a:xfrm>
            <a:off x="6658476" y="3711563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B, 4</a:t>
            </a:r>
          </a:p>
        </p:txBody>
      </p:sp>
      <p:sp>
        <p:nvSpPr>
          <p:cNvPr id="123" name="Flowchart: Data 122">
            <a:extLst>
              <a:ext uri="{FF2B5EF4-FFF2-40B4-BE49-F238E27FC236}">
                <a16:creationId xmlns:a16="http://schemas.microsoft.com/office/drawing/2014/main" id="{4F739E6A-9904-48FD-87A1-4715BA2B2384}"/>
              </a:ext>
            </a:extLst>
          </p:cNvPr>
          <p:cNvSpPr/>
          <p:nvPr/>
        </p:nvSpPr>
        <p:spPr>
          <a:xfrm>
            <a:off x="7308273" y="3711563"/>
            <a:ext cx="749765" cy="209899"/>
          </a:xfrm>
          <a:prstGeom prst="flowChartInputOutput">
            <a:avLst/>
          </a:prstGeom>
          <a:solidFill>
            <a:srgbClr val="FFCC99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2CC92-ABFC-4A1E-83F0-FDF18B27BDD0}"/>
              </a:ext>
            </a:extLst>
          </p:cNvPr>
          <p:cNvSpPr txBox="1"/>
          <p:nvPr/>
        </p:nvSpPr>
        <p:spPr>
          <a:xfrm>
            <a:off x="5908463" y="249099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A90B"/>
                </a:solidFill>
                <a:latin typeface="HelveticaNeueLT Com 65 Md" panose="020B0604020202020204" pitchFamily="34" charset="0"/>
              </a:rPr>
              <a:t>Queue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D9BBCA-75D3-4567-AA84-7AAE98B58E43}"/>
              </a:ext>
            </a:extLst>
          </p:cNvPr>
          <p:cNvSpPr txBox="1"/>
          <p:nvPr/>
        </p:nvSpPr>
        <p:spPr>
          <a:xfrm>
            <a:off x="9512300" y="2490990"/>
            <a:ext cx="186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NeueLT Com 65 Md" panose="020B0604020202020204" pitchFamily="34" charset="0"/>
              </a:rPr>
              <a:t>Vertex Property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CA595E-7CCC-4F06-8962-32F1FDAEEEDA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D91D1A-2152-46A0-B210-DD427A35FD59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Temp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&lt; Temp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E.wgt)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107EE91-C458-4DE3-B087-D566A09BD681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022E12C-04DB-4615-B3D5-8BA0F5E80D86}"/>
              </a:ext>
            </a:extLst>
          </p:cNvPr>
          <p:cNvSpPr/>
          <p:nvPr/>
        </p:nvSpPr>
        <p:spPr>
          <a:xfrm>
            <a:off x="458605" y="3112013"/>
            <a:ext cx="5130649" cy="272567"/>
          </a:xfrm>
          <a:prstGeom prst="roundRect">
            <a:avLst>
              <a:gd name="adj" fmla="val 7570"/>
            </a:avLst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7D961C0-8F20-4864-9D45-D0176F51BECC}"/>
              </a:ext>
            </a:extLst>
          </p:cNvPr>
          <p:cNvSpPr/>
          <p:nvPr/>
        </p:nvSpPr>
        <p:spPr>
          <a:xfrm>
            <a:off x="4025773" y="2550832"/>
            <a:ext cx="1546835" cy="4795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Propagation</a:t>
            </a:r>
            <a:br>
              <a:rPr lang="en-US" dirty="0"/>
            </a:br>
            <a:r>
              <a:rPr lang="en-US" dirty="0"/>
              <a:t>Stops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9617EC-A071-4934-B825-2258D74AA553}"/>
              </a:ext>
            </a:extLst>
          </p:cNvPr>
          <p:cNvCxnSpPr>
            <a:stCxn id="53" idx="2"/>
            <a:endCxn id="67" idx="0"/>
          </p:cNvCxnSpPr>
          <p:nvPr/>
        </p:nvCxnSpPr>
        <p:spPr>
          <a:xfrm>
            <a:off x="9439057" y="3148670"/>
            <a:ext cx="0" cy="56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5BEAC-07EE-4FE9-BD35-8F2735618D94}"/>
              </a:ext>
            </a:extLst>
          </p:cNvPr>
          <p:cNvCxnSpPr>
            <a:stCxn id="54" idx="2"/>
            <a:endCxn id="68" idx="0"/>
          </p:cNvCxnSpPr>
          <p:nvPr/>
        </p:nvCxnSpPr>
        <p:spPr>
          <a:xfrm>
            <a:off x="9999570" y="3148670"/>
            <a:ext cx="0" cy="56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D771AD-793B-4447-AD67-4ABDA9FC85AD}"/>
              </a:ext>
            </a:extLst>
          </p:cNvPr>
          <p:cNvCxnSpPr>
            <a:cxnSpLocks/>
          </p:cNvCxnSpPr>
          <p:nvPr/>
        </p:nvCxnSpPr>
        <p:spPr>
          <a:xfrm>
            <a:off x="6380551" y="3507934"/>
            <a:ext cx="3314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AA83FB-310A-4F87-B379-BCA5B2CCFF8F}"/>
              </a:ext>
            </a:extLst>
          </p:cNvPr>
          <p:cNvCxnSpPr/>
          <p:nvPr/>
        </p:nvCxnSpPr>
        <p:spPr>
          <a:xfrm>
            <a:off x="7039425" y="3526836"/>
            <a:ext cx="0" cy="181672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AF70FF-9F50-4D82-93D8-8C6027126330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7033359" y="3507934"/>
            <a:ext cx="649796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502CA46-7603-4B07-9792-639CD7CB24F8}"/>
              </a:ext>
            </a:extLst>
          </p:cNvPr>
          <p:cNvSpPr/>
          <p:nvPr/>
        </p:nvSpPr>
        <p:spPr>
          <a:xfrm>
            <a:off x="10302451" y="4127855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D= 8</a:t>
            </a:r>
          </a:p>
        </p:txBody>
      </p:sp>
      <p:sp>
        <p:nvSpPr>
          <p:cNvPr id="66" name="Flowchart: Data 65">
            <a:extLst>
              <a:ext uri="{FF2B5EF4-FFF2-40B4-BE49-F238E27FC236}">
                <a16:creationId xmlns:a16="http://schemas.microsoft.com/office/drawing/2014/main" id="{D0A67A65-BCB7-4DEA-ABD4-92783F63859A}"/>
              </a:ext>
            </a:extLst>
          </p:cNvPr>
          <p:cNvSpPr/>
          <p:nvPr/>
        </p:nvSpPr>
        <p:spPr>
          <a:xfrm>
            <a:off x="6008680" y="4142711"/>
            <a:ext cx="749765" cy="209899"/>
          </a:xfrm>
          <a:prstGeom prst="flowChartInputOutput">
            <a:avLst/>
          </a:prstGeom>
          <a:solidFill>
            <a:srgbClr val="F5A90B"/>
          </a:solidFill>
          <a:ln>
            <a:solidFill>
              <a:srgbClr val="C88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E, 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79A590-D850-4740-9D37-CF0C4870A9A9}"/>
              </a:ext>
            </a:extLst>
          </p:cNvPr>
          <p:cNvCxnSpPr>
            <a:stCxn id="111" idx="4"/>
            <a:endCxn id="66" idx="1"/>
          </p:cNvCxnSpPr>
          <p:nvPr/>
        </p:nvCxnSpPr>
        <p:spPr>
          <a:xfrm>
            <a:off x="6383563" y="3924517"/>
            <a:ext cx="0" cy="218194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968AA3C-68B8-4F24-9EDD-379170207850}"/>
              </a:ext>
            </a:extLst>
          </p:cNvPr>
          <p:cNvSpPr/>
          <p:nvPr/>
        </p:nvSpPr>
        <p:spPr>
          <a:xfrm>
            <a:off x="9181426" y="413308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CCF2B12-7A1A-4AEC-84DB-3E4D44984BB0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9439057" y="3933744"/>
            <a:ext cx="0" cy="1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4593CC-3C51-4CA3-9E8A-36AF5E2D7030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>
            <a:off x="10560082" y="3148670"/>
            <a:ext cx="0" cy="97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D3FE6DD6-D03C-408A-A163-1B85F666C4C8}"/>
              </a:ext>
            </a:extLst>
          </p:cNvPr>
          <p:cNvSpPr/>
          <p:nvPr/>
        </p:nvSpPr>
        <p:spPr>
          <a:xfrm>
            <a:off x="6695382" y="4139656"/>
            <a:ext cx="749765" cy="209899"/>
          </a:xfrm>
          <a:prstGeom prst="flowChartInputOutput">
            <a:avLst/>
          </a:prstGeom>
          <a:solidFill>
            <a:srgbClr val="F5A90B"/>
          </a:solidFill>
          <a:ln>
            <a:solidFill>
              <a:srgbClr val="C88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7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27411B-3A54-43A3-B79F-18AC0777445B}"/>
              </a:ext>
            </a:extLst>
          </p:cNvPr>
          <p:cNvCxnSpPr>
            <a:cxnSpLocks/>
            <a:stCxn id="122" idx="4"/>
          </p:cNvCxnSpPr>
          <p:nvPr/>
        </p:nvCxnSpPr>
        <p:spPr>
          <a:xfrm flipH="1">
            <a:off x="7027292" y="3921462"/>
            <a:ext cx="6067" cy="21161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4EA2523-1AFB-43FC-8E03-4D1CF340B39D}"/>
              </a:ext>
            </a:extLst>
          </p:cNvPr>
          <p:cNvCxnSpPr/>
          <p:nvPr/>
        </p:nvCxnSpPr>
        <p:spPr>
          <a:xfrm>
            <a:off x="8878545" y="3148670"/>
            <a:ext cx="0" cy="15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726A79-300C-4C1F-B5E0-D096378EAD6A}"/>
              </a:ext>
            </a:extLst>
          </p:cNvPr>
          <p:cNvCxnSpPr>
            <a:cxnSpLocks/>
          </p:cNvCxnSpPr>
          <p:nvPr/>
        </p:nvCxnSpPr>
        <p:spPr>
          <a:xfrm>
            <a:off x="6380346" y="3092298"/>
            <a:ext cx="3314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62911AF-C6B6-4818-BD92-5DE098A1C966}"/>
              </a:ext>
            </a:extLst>
          </p:cNvPr>
          <p:cNvCxnSpPr>
            <a:cxnSpLocks/>
          </p:cNvCxnSpPr>
          <p:nvPr/>
        </p:nvCxnSpPr>
        <p:spPr>
          <a:xfrm>
            <a:off x="6393576" y="3096856"/>
            <a:ext cx="649796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2D843F-43D9-4084-BA3F-DF796194323B}"/>
              </a:ext>
            </a:extLst>
          </p:cNvPr>
          <p:cNvGrpSpPr/>
          <p:nvPr/>
        </p:nvGrpSpPr>
        <p:grpSpPr>
          <a:xfrm>
            <a:off x="7452153" y="893795"/>
            <a:ext cx="1777256" cy="1579260"/>
            <a:chOff x="701040" y="1113898"/>
            <a:chExt cx="2177605" cy="193500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57B6AC3-169C-4F14-BC6C-E9315E90FD2B}"/>
                </a:ext>
              </a:extLst>
            </p:cNvPr>
            <p:cNvSpPr/>
            <p:nvPr/>
          </p:nvSpPr>
          <p:spPr>
            <a:xfrm>
              <a:off x="701040" y="1844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DC3221F-74C8-4C12-B762-891F7C22FEC0}"/>
                </a:ext>
              </a:extLst>
            </p:cNvPr>
            <p:cNvSpPr/>
            <p:nvPr/>
          </p:nvSpPr>
          <p:spPr>
            <a:xfrm>
              <a:off x="132113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CBAC119-8245-476B-AA1F-46847CBEBA45}"/>
                </a:ext>
              </a:extLst>
            </p:cNvPr>
            <p:cNvSpPr/>
            <p:nvPr/>
          </p:nvSpPr>
          <p:spPr>
            <a:xfrm>
              <a:off x="132113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66AC1DE-8894-4A91-9EBC-FFAD3674784E}"/>
                </a:ext>
              </a:extLst>
            </p:cNvPr>
            <p:cNvCxnSpPr>
              <a:cxnSpLocks/>
              <a:stCxn id="77" idx="7"/>
              <a:endCxn id="78" idx="3"/>
            </p:cNvCxnSpPr>
            <p:nvPr/>
          </p:nvCxnSpPr>
          <p:spPr>
            <a:xfrm flipV="1">
              <a:off x="1030580" y="1538580"/>
              <a:ext cx="347090" cy="3620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7561FC6-AF46-412F-9882-6A6280981594}"/>
                </a:ext>
              </a:extLst>
            </p:cNvPr>
            <p:cNvCxnSpPr>
              <a:cxnSpLocks/>
              <a:stCxn id="77" idx="5"/>
              <a:endCxn id="79" idx="1"/>
            </p:cNvCxnSpPr>
            <p:nvPr/>
          </p:nvCxnSpPr>
          <p:spPr>
            <a:xfrm>
              <a:off x="1030580" y="2173580"/>
              <a:ext cx="347090" cy="42738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34DBE01-9D0C-4574-B458-1B347A163696}"/>
                </a:ext>
              </a:extLst>
            </p:cNvPr>
            <p:cNvSpPr/>
            <p:nvPr/>
          </p:nvSpPr>
          <p:spPr>
            <a:xfrm>
              <a:off x="245397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B5D3F71-BB91-41E7-9706-8A0FC17837F0}"/>
                </a:ext>
              </a:extLst>
            </p:cNvPr>
            <p:cNvSpPr/>
            <p:nvPr/>
          </p:nvSpPr>
          <p:spPr>
            <a:xfrm>
              <a:off x="245397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8BE347-0D6D-4F6F-9B48-9D22DE500681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1707210" y="1402080"/>
              <a:ext cx="7467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926E63B-BBCC-47E3-BC3A-AEBF44A5E4AA}"/>
                </a:ext>
              </a:extLst>
            </p:cNvPr>
            <p:cNvCxnSpPr>
              <a:cxnSpLocks/>
              <a:stCxn id="79" idx="0"/>
              <a:endCxn id="78" idx="4"/>
            </p:cNvCxnSpPr>
            <p:nvPr/>
          </p:nvCxnSpPr>
          <p:spPr>
            <a:xfrm flipV="1">
              <a:off x="151417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465581C-EB1A-44AE-8E76-C5AFA4B61233}"/>
                </a:ext>
              </a:extLst>
            </p:cNvPr>
            <p:cNvCxnSpPr>
              <a:cxnSpLocks/>
              <a:stCxn id="82" idx="4"/>
              <a:endCxn id="83" idx="0"/>
            </p:cNvCxnSpPr>
            <p:nvPr/>
          </p:nvCxnSpPr>
          <p:spPr>
            <a:xfrm>
              <a:off x="264701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4192F01-4F3A-4FBC-B88C-5513352FF5C1}"/>
                </a:ext>
              </a:extLst>
            </p:cNvPr>
            <p:cNvSpPr txBox="1"/>
            <p:nvPr/>
          </p:nvSpPr>
          <p:spPr>
            <a:xfrm>
              <a:off x="957143" y="1462826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8233FBB-28A5-4531-A725-EA3AD6F35901}"/>
                </a:ext>
              </a:extLst>
            </p:cNvPr>
            <p:cNvSpPr txBox="1"/>
            <p:nvPr/>
          </p:nvSpPr>
          <p:spPr>
            <a:xfrm>
              <a:off x="915784" y="2262407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9EF67D-8664-4843-88EB-ABAA1D33AE4A}"/>
                </a:ext>
              </a:extLst>
            </p:cNvPr>
            <p:cNvSpPr txBox="1"/>
            <p:nvPr/>
          </p:nvSpPr>
          <p:spPr>
            <a:xfrm>
              <a:off x="1457631" y="1900492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CD604EB-B604-4929-85C9-D2D41E67B222}"/>
                </a:ext>
              </a:extLst>
            </p:cNvPr>
            <p:cNvSpPr txBox="1"/>
            <p:nvPr/>
          </p:nvSpPr>
          <p:spPr>
            <a:xfrm>
              <a:off x="1922616" y="1113898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1F1D82D-C098-415A-BC1B-19EE74ECCFD5}"/>
                </a:ext>
              </a:extLst>
            </p:cNvPr>
            <p:cNvSpPr txBox="1"/>
            <p:nvPr/>
          </p:nvSpPr>
          <p:spPr>
            <a:xfrm>
              <a:off x="2588095" y="183051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85C1DC8-EAA4-4D5A-BED9-CDBF45932B34}"/>
                </a:ext>
              </a:extLst>
            </p:cNvPr>
            <p:cNvSpPr txBox="1"/>
            <p:nvPr/>
          </p:nvSpPr>
          <p:spPr>
            <a:xfrm>
              <a:off x="1935315" y="267179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83A6DE0-E1C0-41E7-8322-EEB65666ED66}"/>
                </a:ext>
              </a:extLst>
            </p:cNvPr>
            <p:cNvSpPr txBox="1"/>
            <p:nvPr/>
          </p:nvSpPr>
          <p:spPr>
            <a:xfrm>
              <a:off x="1904398" y="1760120"/>
              <a:ext cx="290550" cy="3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1C36C2A-D19A-48F8-A2F9-634D0DF5BFD4}"/>
                </a:ext>
              </a:extLst>
            </p:cNvPr>
            <p:cNvCxnSpPr>
              <a:cxnSpLocks/>
              <a:stCxn id="79" idx="7"/>
              <a:endCxn id="82" idx="3"/>
            </p:cNvCxnSpPr>
            <p:nvPr/>
          </p:nvCxnSpPr>
          <p:spPr>
            <a:xfrm flipV="1">
              <a:off x="1650670" y="1538580"/>
              <a:ext cx="859840" cy="1062381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24253E2-71AF-4765-9CB1-5B5F2DD9F9E9}"/>
                </a:ext>
              </a:extLst>
            </p:cNvPr>
            <p:cNvCxnSpPr>
              <a:stCxn id="83" idx="2"/>
              <a:endCxn id="79" idx="6"/>
            </p:cNvCxnSpPr>
            <p:nvPr/>
          </p:nvCxnSpPr>
          <p:spPr>
            <a:xfrm flipH="1">
              <a:off x="1707210" y="2737461"/>
              <a:ext cx="7467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564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5"/>
    </mc:Choice>
    <mc:Fallback xmlns="">
      <p:transition spd="slow" advTm="432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9B46387-6CB6-4008-A6A7-00DBC31FCD4B}"/>
              </a:ext>
            </a:extLst>
          </p:cNvPr>
          <p:cNvSpPr/>
          <p:nvPr/>
        </p:nvSpPr>
        <p:spPr>
          <a:xfrm>
            <a:off x="8528294" y="2564007"/>
            <a:ext cx="309421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2952E-8451-4154-8FE7-48DB96746A0F}"/>
              </a:ext>
            </a:extLst>
          </p:cNvPr>
          <p:cNvSpPr/>
          <p:nvPr/>
        </p:nvSpPr>
        <p:spPr>
          <a:xfrm>
            <a:off x="5833533" y="2573090"/>
            <a:ext cx="244078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Event-Driven Processing Example (SSSP)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908DAC-0A73-4307-86BD-D330FDD8C1E6}"/>
              </a:ext>
            </a:extLst>
          </p:cNvPr>
          <p:cNvSpPr/>
          <p:nvPr/>
        </p:nvSpPr>
        <p:spPr>
          <a:xfrm>
            <a:off x="8620914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A= ∞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9B0DF7-0A3E-4B5E-AD63-0856B5D9A7C4}"/>
              </a:ext>
            </a:extLst>
          </p:cNvPr>
          <p:cNvSpPr/>
          <p:nvPr/>
        </p:nvSpPr>
        <p:spPr>
          <a:xfrm>
            <a:off x="9181426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∞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B65152-05A2-42B9-8AEA-3C3718D35D99}"/>
              </a:ext>
            </a:extLst>
          </p:cNvPr>
          <p:cNvSpPr/>
          <p:nvPr/>
        </p:nvSpPr>
        <p:spPr>
          <a:xfrm>
            <a:off x="9741939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C= ∞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A9E3E3-0209-46D6-830E-DD85282D9714}"/>
              </a:ext>
            </a:extLst>
          </p:cNvPr>
          <p:cNvSpPr/>
          <p:nvPr/>
        </p:nvSpPr>
        <p:spPr>
          <a:xfrm>
            <a:off x="10302451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D= ∞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04FDA7-1BE3-453B-AABD-BB9B4B9C9469}"/>
              </a:ext>
            </a:extLst>
          </p:cNvPr>
          <p:cNvSpPr/>
          <p:nvPr/>
        </p:nvSpPr>
        <p:spPr>
          <a:xfrm>
            <a:off x="10862964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E= ∞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06D375-C81E-41D0-9A45-57A2B4776E19}"/>
              </a:ext>
            </a:extLst>
          </p:cNvPr>
          <p:cNvSpPr/>
          <p:nvPr/>
        </p:nvSpPr>
        <p:spPr>
          <a:xfrm>
            <a:off x="8620914" y="3307307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A= 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66503-B804-4C97-ACB8-CECC31AE8A0C}"/>
              </a:ext>
            </a:extLst>
          </p:cNvPr>
          <p:cNvSpPr/>
          <p:nvPr/>
        </p:nvSpPr>
        <p:spPr>
          <a:xfrm>
            <a:off x="9181426" y="3714215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5B69BC-8C47-465E-8851-EADA4F42E6F6}"/>
              </a:ext>
            </a:extLst>
          </p:cNvPr>
          <p:cNvSpPr/>
          <p:nvPr/>
        </p:nvSpPr>
        <p:spPr>
          <a:xfrm>
            <a:off x="9741939" y="3714215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C= 2</a:t>
            </a:r>
          </a:p>
        </p:txBody>
      </p:sp>
      <p:sp>
        <p:nvSpPr>
          <p:cNvPr id="108" name="Flowchart: Data 107">
            <a:extLst>
              <a:ext uri="{FF2B5EF4-FFF2-40B4-BE49-F238E27FC236}">
                <a16:creationId xmlns:a16="http://schemas.microsoft.com/office/drawing/2014/main" id="{EBC58FA3-425A-4C99-BE67-F5348A2756E1}"/>
              </a:ext>
            </a:extLst>
          </p:cNvPr>
          <p:cNvSpPr/>
          <p:nvPr/>
        </p:nvSpPr>
        <p:spPr>
          <a:xfrm>
            <a:off x="6008680" y="2902114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A, 0</a:t>
            </a:r>
          </a:p>
        </p:txBody>
      </p:sp>
      <p:sp>
        <p:nvSpPr>
          <p:cNvPr id="109" name="Flowchart: Data 108">
            <a:extLst>
              <a:ext uri="{FF2B5EF4-FFF2-40B4-BE49-F238E27FC236}">
                <a16:creationId xmlns:a16="http://schemas.microsoft.com/office/drawing/2014/main" id="{BA349A78-1C3E-4F04-B749-E74DFD3A4A8D}"/>
              </a:ext>
            </a:extLst>
          </p:cNvPr>
          <p:cNvSpPr/>
          <p:nvPr/>
        </p:nvSpPr>
        <p:spPr>
          <a:xfrm>
            <a:off x="6008680" y="3298035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B, 5</a:t>
            </a:r>
          </a:p>
        </p:txBody>
      </p:sp>
      <p:sp>
        <p:nvSpPr>
          <p:cNvPr id="110" name="Flowchart: Data 109">
            <a:extLst>
              <a:ext uri="{FF2B5EF4-FFF2-40B4-BE49-F238E27FC236}">
                <a16:creationId xmlns:a16="http://schemas.microsoft.com/office/drawing/2014/main" id="{36F1B34F-3EF2-4813-9E43-57BDF5EE22B7}"/>
              </a:ext>
            </a:extLst>
          </p:cNvPr>
          <p:cNvSpPr/>
          <p:nvPr/>
        </p:nvSpPr>
        <p:spPr>
          <a:xfrm>
            <a:off x="6658476" y="3298035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C, 2</a:t>
            </a:r>
          </a:p>
        </p:txBody>
      </p:sp>
      <p:sp>
        <p:nvSpPr>
          <p:cNvPr id="111" name="Flowchart: Data 110">
            <a:extLst>
              <a:ext uri="{FF2B5EF4-FFF2-40B4-BE49-F238E27FC236}">
                <a16:creationId xmlns:a16="http://schemas.microsoft.com/office/drawing/2014/main" id="{BB7CD4E3-0775-4CE2-9DD0-23EBD54D400F}"/>
              </a:ext>
            </a:extLst>
          </p:cNvPr>
          <p:cNvSpPr/>
          <p:nvPr/>
        </p:nvSpPr>
        <p:spPr>
          <a:xfrm>
            <a:off x="6008680" y="3714618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8</a:t>
            </a:r>
          </a:p>
        </p:txBody>
      </p:sp>
      <p:sp>
        <p:nvSpPr>
          <p:cNvPr id="122" name="Flowchart: Data 121">
            <a:extLst>
              <a:ext uri="{FF2B5EF4-FFF2-40B4-BE49-F238E27FC236}">
                <a16:creationId xmlns:a16="http://schemas.microsoft.com/office/drawing/2014/main" id="{46BDDD0B-4F3D-456A-AAA7-192DAB7D0435}"/>
              </a:ext>
            </a:extLst>
          </p:cNvPr>
          <p:cNvSpPr/>
          <p:nvPr/>
        </p:nvSpPr>
        <p:spPr>
          <a:xfrm>
            <a:off x="6658476" y="3711563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B, 4</a:t>
            </a:r>
          </a:p>
        </p:txBody>
      </p:sp>
      <p:sp>
        <p:nvSpPr>
          <p:cNvPr id="123" name="Flowchart: Data 122">
            <a:extLst>
              <a:ext uri="{FF2B5EF4-FFF2-40B4-BE49-F238E27FC236}">
                <a16:creationId xmlns:a16="http://schemas.microsoft.com/office/drawing/2014/main" id="{4F739E6A-9904-48FD-87A1-4715BA2B2384}"/>
              </a:ext>
            </a:extLst>
          </p:cNvPr>
          <p:cNvSpPr/>
          <p:nvPr/>
        </p:nvSpPr>
        <p:spPr>
          <a:xfrm>
            <a:off x="7308273" y="3711563"/>
            <a:ext cx="749765" cy="209899"/>
          </a:xfrm>
          <a:prstGeom prst="flowChartInputOutput">
            <a:avLst/>
          </a:prstGeom>
          <a:solidFill>
            <a:srgbClr val="FFCC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2CC92-ABFC-4A1E-83F0-FDF18B27BDD0}"/>
              </a:ext>
            </a:extLst>
          </p:cNvPr>
          <p:cNvSpPr txBox="1"/>
          <p:nvPr/>
        </p:nvSpPr>
        <p:spPr>
          <a:xfrm>
            <a:off x="5908463" y="249099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A90B"/>
                </a:solidFill>
                <a:latin typeface="HelveticaNeueLT Com 65 Md" panose="020B0604020202020204" pitchFamily="34" charset="0"/>
              </a:rPr>
              <a:t>Queue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D9BBCA-75D3-4567-AA84-7AAE98B58E43}"/>
              </a:ext>
            </a:extLst>
          </p:cNvPr>
          <p:cNvSpPr txBox="1"/>
          <p:nvPr/>
        </p:nvSpPr>
        <p:spPr>
          <a:xfrm>
            <a:off x="9512300" y="2490990"/>
            <a:ext cx="186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NeueLT Com 65 Md" panose="020B0604020202020204" pitchFamily="34" charset="0"/>
              </a:rPr>
              <a:t>Vertex Property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CA595E-7CCC-4F06-8962-32F1FDAEEEDA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D91D1A-2152-46A0-B210-DD427A35FD59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Temp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&lt; Temp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E.wgt)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107EE91-C458-4DE3-B087-D566A09BD681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022E12C-04DB-4615-B3D5-8BA0F5E80D86}"/>
              </a:ext>
            </a:extLst>
          </p:cNvPr>
          <p:cNvSpPr/>
          <p:nvPr/>
        </p:nvSpPr>
        <p:spPr>
          <a:xfrm>
            <a:off x="458605" y="1985433"/>
            <a:ext cx="5130649" cy="2978309"/>
          </a:xfrm>
          <a:prstGeom prst="roundRect">
            <a:avLst>
              <a:gd name="adj" fmla="val 7570"/>
            </a:avLst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7D961C0-8F20-4864-9D45-D0176F51BECC}"/>
              </a:ext>
            </a:extLst>
          </p:cNvPr>
          <p:cNvSpPr/>
          <p:nvPr/>
        </p:nvSpPr>
        <p:spPr>
          <a:xfrm>
            <a:off x="4032718" y="5039223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Iterate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9617EC-A071-4934-B825-2258D74AA553}"/>
              </a:ext>
            </a:extLst>
          </p:cNvPr>
          <p:cNvCxnSpPr>
            <a:stCxn id="53" idx="2"/>
            <a:endCxn id="67" idx="0"/>
          </p:cNvCxnSpPr>
          <p:nvPr/>
        </p:nvCxnSpPr>
        <p:spPr>
          <a:xfrm>
            <a:off x="9439057" y="3148670"/>
            <a:ext cx="0" cy="56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5BEAC-07EE-4FE9-BD35-8F2735618D94}"/>
              </a:ext>
            </a:extLst>
          </p:cNvPr>
          <p:cNvCxnSpPr>
            <a:stCxn id="54" idx="2"/>
            <a:endCxn id="68" idx="0"/>
          </p:cNvCxnSpPr>
          <p:nvPr/>
        </p:nvCxnSpPr>
        <p:spPr>
          <a:xfrm>
            <a:off x="9999570" y="3148670"/>
            <a:ext cx="0" cy="56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D771AD-793B-4447-AD67-4ABDA9FC85AD}"/>
              </a:ext>
            </a:extLst>
          </p:cNvPr>
          <p:cNvCxnSpPr>
            <a:cxnSpLocks/>
          </p:cNvCxnSpPr>
          <p:nvPr/>
        </p:nvCxnSpPr>
        <p:spPr>
          <a:xfrm>
            <a:off x="6380551" y="3507934"/>
            <a:ext cx="3314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AA83FB-310A-4F87-B379-BCA5B2CCFF8F}"/>
              </a:ext>
            </a:extLst>
          </p:cNvPr>
          <p:cNvCxnSpPr/>
          <p:nvPr/>
        </p:nvCxnSpPr>
        <p:spPr>
          <a:xfrm>
            <a:off x="7039425" y="3526836"/>
            <a:ext cx="0" cy="181672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AF70FF-9F50-4D82-93D8-8C6027126330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7033359" y="3507934"/>
            <a:ext cx="649796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502CA46-7603-4B07-9792-639CD7CB24F8}"/>
              </a:ext>
            </a:extLst>
          </p:cNvPr>
          <p:cNvSpPr/>
          <p:nvPr/>
        </p:nvSpPr>
        <p:spPr>
          <a:xfrm>
            <a:off x="10302451" y="4127855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D= 8</a:t>
            </a:r>
          </a:p>
        </p:txBody>
      </p:sp>
      <p:sp>
        <p:nvSpPr>
          <p:cNvPr id="66" name="Flowchart: Data 65">
            <a:extLst>
              <a:ext uri="{FF2B5EF4-FFF2-40B4-BE49-F238E27FC236}">
                <a16:creationId xmlns:a16="http://schemas.microsoft.com/office/drawing/2014/main" id="{D0A67A65-BCB7-4DEA-ABD4-92783F63859A}"/>
              </a:ext>
            </a:extLst>
          </p:cNvPr>
          <p:cNvSpPr/>
          <p:nvPr/>
        </p:nvSpPr>
        <p:spPr>
          <a:xfrm>
            <a:off x="6008680" y="4142711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E, 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79A590-D850-4740-9D37-CF0C4870A9A9}"/>
              </a:ext>
            </a:extLst>
          </p:cNvPr>
          <p:cNvCxnSpPr>
            <a:stCxn id="111" idx="4"/>
            <a:endCxn id="66" idx="1"/>
          </p:cNvCxnSpPr>
          <p:nvPr/>
        </p:nvCxnSpPr>
        <p:spPr>
          <a:xfrm>
            <a:off x="6383563" y="3924517"/>
            <a:ext cx="0" cy="218194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968AA3C-68B8-4F24-9EDD-379170207850}"/>
              </a:ext>
            </a:extLst>
          </p:cNvPr>
          <p:cNvSpPr/>
          <p:nvPr/>
        </p:nvSpPr>
        <p:spPr>
          <a:xfrm>
            <a:off x="9181426" y="413308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CCF2B12-7A1A-4AEC-84DB-3E4D44984BB0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9439057" y="3933744"/>
            <a:ext cx="0" cy="1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4593CC-3C51-4CA3-9E8A-36AF5E2D7030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>
            <a:off x="10560082" y="3148670"/>
            <a:ext cx="0" cy="97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D3FE6DD6-D03C-408A-A163-1B85F666C4C8}"/>
              </a:ext>
            </a:extLst>
          </p:cNvPr>
          <p:cNvSpPr/>
          <p:nvPr/>
        </p:nvSpPr>
        <p:spPr>
          <a:xfrm>
            <a:off x="6695382" y="4139656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7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27411B-3A54-43A3-B79F-18AC0777445B}"/>
              </a:ext>
            </a:extLst>
          </p:cNvPr>
          <p:cNvCxnSpPr>
            <a:cxnSpLocks/>
            <a:stCxn id="122" idx="4"/>
          </p:cNvCxnSpPr>
          <p:nvPr/>
        </p:nvCxnSpPr>
        <p:spPr>
          <a:xfrm flipH="1">
            <a:off x="7027292" y="3921462"/>
            <a:ext cx="6067" cy="21161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5498FE3-C8B7-4FC3-A059-BCC7799F131B}"/>
              </a:ext>
            </a:extLst>
          </p:cNvPr>
          <p:cNvSpPr/>
          <p:nvPr/>
        </p:nvSpPr>
        <p:spPr>
          <a:xfrm>
            <a:off x="10862964" y="4555414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E= 9</a:t>
            </a:r>
          </a:p>
        </p:txBody>
      </p:sp>
      <p:sp>
        <p:nvSpPr>
          <p:cNvPr id="76" name="Flowchart: Data 75">
            <a:extLst>
              <a:ext uri="{FF2B5EF4-FFF2-40B4-BE49-F238E27FC236}">
                <a16:creationId xmlns:a16="http://schemas.microsoft.com/office/drawing/2014/main" id="{83BA4C92-22D6-43BE-8680-6AA80732F6FE}"/>
              </a:ext>
            </a:extLst>
          </p:cNvPr>
          <p:cNvSpPr/>
          <p:nvPr/>
        </p:nvSpPr>
        <p:spPr>
          <a:xfrm>
            <a:off x="6008680" y="4585208"/>
            <a:ext cx="749765" cy="209899"/>
          </a:xfrm>
          <a:prstGeom prst="flowChartInputOutput">
            <a:avLst/>
          </a:prstGeom>
          <a:solidFill>
            <a:srgbClr val="F5A90B"/>
          </a:solidFill>
          <a:ln>
            <a:solidFill>
              <a:srgbClr val="C88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HelveticaNeueLT Com 57 Cn" panose="020B0506030502030204" pitchFamily="34" charset="0"/>
              </a:rPr>
              <a:t>C, 10</a:t>
            </a:r>
          </a:p>
        </p:txBody>
      </p: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04FA01A8-B4ED-4C98-9598-DEEA71276B09}"/>
              </a:ext>
            </a:extLst>
          </p:cNvPr>
          <p:cNvSpPr/>
          <p:nvPr/>
        </p:nvSpPr>
        <p:spPr>
          <a:xfrm>
            <a:off x="6695382" y="4585207"/>
            <a:ext cx="749765" cy="209899"/>
          </a:xfrm>
          <a:prstGeom prst="flowChartInputOutput">
            <a:avLst/>
          </a:prstGeom>
          <a:solidFill>
            <a:srgbClr val="F5A90B"/>
          </a:solidFill>
          <a:ln>
            <a:solidFill>
              <a:srgbClr val="C88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E, 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EE3E57-64F7-4856-87AB-F1C50FF6F53D}"/>
              </a:ext>
            </a:extLst>
          </p:cNvPr>
          <p:cNvCxnSpPr>
            <a:stCxn id="66" idx="4"/>
            <a:endCxn id="76" idx="1"/>
          </p:cNvCxnSpPr>
          <p:nvPr/>
        </p:nvCxnSpPr>
        <p:spPr>
          <a:xfrm>
            <a:off x="6383563" y="4352610"/>
            <a:ext cx="0" cy="232598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8E56E5-5B6C-43C5-AC15-D085B7F1CF1E}"/>
              </a:ext>
            </a:extLst>
          </p:cNvPr>
          <p:cNvCxnSpPr>
            <a:stCxn id="72" idx="4"/>
            <a:endCxn id="77" idx="1"/>
          </p:cNvCxnSpPr>
          <p:nvPr/>
        </p:nvCxnSpPr>
        <p:spPr>
          <a:xfrm>
            <a:off x="7070265" y="4349555"/>
            <a:ext cx="0" cy="235652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F936892-EE6D-4905-8878-89F37CA43245}"/>
              </a:ext>
            </a:extLst>
          </p:cNvPr>
          <p:cNvSpPr/>
          <p:nvPr/>
        </p:nvSpPr>
        <p:spPr>
          <a:xfrm>
            <a:off x="10302451" y="4555413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D= 7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3DAA49-791C-4934-873B-0F400035B7F0}"/>
              </a:ext>
            </a:extLst>
          </p:cNvPr>
          <p:cNvCxnSpPr>
            <a:cxnSpLocks/>
            <a:stCxn id="56" idx="2"/>
            <a:endCxn id="74" idx="0"/>
          </p:cNvCxnSpPr>
          <p:nvPr/>
        </p:nvCxnSpPr>
        <p:spPr>
          <a:xfrm>
            <a:off x="11120595" y="3148670"/>
            <a:ext cx="0" cy="140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38FDE1-529B-4996-954F-F4AEB16C4D66}"/>
              </a:ext>
            </a:extLst>
          </p:cNvPr>
          <p:cNvCxnSpPr>
            <a:cxnSpLocks/>
            <a:stCxn id="51" idx="2"/>
            <a:endCxn id="78" idx="0"/>
          </p:cNvCxnSpPr>
          <p:nvPr/>
        </p:nvCxnSpPr>
        <p:spPr>
          <a:xfrm>
            <a:off x="10560082" y="4347384"/>
            <a:ext cx="0" cy="20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47D9D3B-3900-4DDA-9F19-DE2ED527CC17}"/>
              </a:ext>
            </a:extLst>
          </p:cNvPr>
          <p:cNvCxnSpPr/>
          <p:nvPr/>
        </p:nvCxnSpPr>
        <p:spPr>
          <a:xfrm>
            <a:off x="8878545" y="3148670"/>
            <a:ext cx="0" cy="15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A41EE5D-AA9B-4029-B897-BCFA649215CD}"/>
              </a:ext>
            </a:extLst>
          </p:cNvPr>
          <p:cNvCxnSpPr>
            <a:cxnSpLocks/>
          </p:cNvCxnSpPr>
          <p:nvPr/>
        </p:nvCxnSpPr>
        <p:spPr>
          <a:xfrm>
            <a:off x="6380346" y="3092298"/>
            <a:ext cx="3314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ED8F15-EDC0-4F94-9EA7-4EF04F1560C4}"/>
              </a:ext>
            </a:extLst>
          </p:cNvPr>
          <p:cNvCxnSpPr>
            <a:cxnSpLocks/>
          </p:cNvCxnSpPr>
          <p:nvPr/>
        </p:nvCxnSpPr>
        <p:spPr>
          <a:xfrm>
            <a:off x="6393576" y="3096856"/>
            <a:ext cx="649796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DDB8A7-F720-4C08-BCD0-8E41052D6C31}"/>
              </a:ext>
            </a:extLst>
          </p:cNvPr>
          <p:cNvGrpSpPr/>
          <p:nvPr/>
        </p:nvGrpSpPr>
        <p:grpSpPr>
          <a:xfrm>
            <a:off x="7452153" y="893795"/>
            <a:ext cx="1777256" cy="1579260"/>
            <a:chOff x="701040" y="1113898"/>
            <a:chExt cx="2177605" cy="1935009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73A0C8-1E53-42AF-BF76-98934917AC16}"/>
                </a:ext>
              </a:extLst>
            </p:cNvPr>
            <p:cNvSpPr/>
            <p:nvPr/>
          </p:nvSpPr>
          <p:spPr>
            <a:xfrm>
              <a:off x="701040" y="1844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B61FB42-7D12-452B-BD9F-395CB393DF85}"/>
                </a:ext>
              </a:extLst>
            </p:cNvPr>
            <p:cNvSpPr/>
            <p:nvPr/>
          </p:nvSpPr>
          <p:spPr>
            <a:xfrm>
              <a:off x="132113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F0405A6-BDA0-4CF2-B29A-96692345C5C7}"/>
                </a:ext>
              </a:extLst>
            </p:cNvPr>
            <p:cNvSpPr/>
            <p:nvPr/>
          </p:nvSpPr>
          <p:spPr>
            <a:xfrm>
              <a:off x="132113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6A99F3-C8EF-4B5F-8C65-7F239167A2FD}"/>
                </a:ext>
              </a:extLst>
            </p:cNvPr>
            <p:cNvCxnSpPr>
              <a:cxnSpLocks/>
              <a:stCxn id="84" idx="7"/>
              <a:endCxn id="85" idx="3"/>
            </p:cNvCxnSpPr>
            <p:nvPr/>
          </p:nvCxnSpPr>
          <p:spPr>
            <a:xfrm flipV="1">
              <a:off x="1030580" y="1538580"/>
              <a:ext cx="347090" cy="3620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9C3A72F-84AD-4A8A-ADAC-3C52505CBD82}"/>
                </a:ext>
              </a:extLst>
            </p:cNvPr>
            <p:cNvCxnSpPr>
              <a:cxnSpLocks/>
              <a:stCxn id="84" idx="5"/>
              <a:endCxn id="86" idx="1"/>
            </p:cNvCxnSpPr>
            <p:nvPr/>
          </p:nvCxnSpPr>
          <p:spPr>
            <a:xfrm>
              <a:off x="1030580" y="2173580"/>
              <a:ext cx="347090" cy="42738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69FED26-8725-4F35-B849-2103B06DCCC0}"/>
                </a:ext>
              </a:extLst>
            </p:cNvPr>
            <p:cNvSpPr/>
            <p:nvPr/>
          </p:nvSpPr>
          <p:spPr>
            <a:xfrm>
              <a:off x="245397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FE0C51B-B913-4AD3-9C7E-358E50532D20}"/>
                </a:ext>
              </a:extLst>
            </p:cNvPr>
            <p:cNvSpPr/>
            <p:nvPr/>
          </p:nvSpPr>
          <p:spPr>
            <a:xfrm>
              <a:off x="245397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11CB797-0F65-4662-B19C-FAC290E528A3}"/>
                </a:ext>
              </a:extLst>
            </p:cNvPr>
            <p:cNvCxnSpPr>
              <a:cxnSpLocks/>
              <a:stCxn id="85" idx="6"/>
              <a:endCxn id="89" idx="2"/>
            </p:cNvCxnSpPr>
            <p:nvPr/>
          </p:nvCxnSpPr>
          <p:spPr>
            <a:xfrm>
              <a:off x="1707210" y="1402080"/>
              <a:ext cx="7467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528C7D-E6E8-42FC-8612-272E2E7F9FBD}"/>
                </a:ext>
              </a:extLst>
            </p:cNvPr>
            <p:cNvCxnSpPr>
              <a:cxnSpLocks/>
              <a:stCxn id="86" idx="0"/>
              <a:endCxn id="85" idx="4"/>
            </p:cNvCxnSpPr>
            <p:nvPr/>
          </p:nvCxnSpPr>
          <p:spPr>
            <a:xfrm flipV="1">
              <a:off x="151417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5EFE731-5445-41DA-95CB-87380D7C8DCF}"/>
                </a:ext>
              </a:extLst>
            </p:cNvPr>
            <p:cNvCxnSpPr>
              <a:cxnSpLocks/>
              <a:stCxn id="89" idx="4"/>
              <a:endCxn id="90" idx="0"/>
            </p:cNvCxnSpPr>
            <p:nvPr/>
          </p:nvCxnSpPr>
          <p:spPr>
            <a:xfrm>
              <a:off x="264701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9F5C6D-0E4E-46A5-B05E-A676344A9016}"/>
                </a:ext>
              </a:extLst>
            </p:cNvPr>
            <p:cNvSpPr txBox="1"/>
            <p:nvPr/>
          </p:nvSpPr>
          <p:spPr>
            <a:xfrm>
              <a:off x="957143" y="1462826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022B314-0359-4879-A95B-6BF62A66BC9D}"/>
                </a:ext>
              </a:extLst>
            </p:cNvPr>
            <p:cNvSpPr txBox="1"/>
            <p:nvPr/>
          </p:nvSpPr>
          <p:spPr>
            <a:xfrm>
              <a:off x="915784" y="2262407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8E521FE-7341-444C-9FF6-9ACB1C8D7332}"/>
                </a:ext>
              </a:extLst>
            </p:cNvPr>
            <p:cNvSpPr txBox="1"/>
            <p:nvPr/>
          </p:nvSpPr>
          <p:spPr>
            <a:xfrm>
              <a:off x="1457631" y="1900492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07D6CB1-AAFB-4369-8C9C-0DA8E5D1FE17}"/>
                </a:ext>
              </a:extLst>
            </p:cNvPr>
            <p:cNvSpPr txBox="1"/>
            <p:nvPr/>
          </p:nvSpPr>
          <p:spPr>
            <a:xfrm>
              <a:off x="1922616" y="1113898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BC49B7-6C7F-4AF8-9C77-0AEF5F98C876}"/>
                </a:ext>
              </a:extLst>
            </p:cNvPr>
            <p:cNvSpPr txBox="1"/>
            <p:nvPr/>
          </p:nvSpPr>
          <p:spPr>
            <a:xfrm>
              <a:off x="2588095" y="183051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F5F0356-4E90-40CB-9E87-A4DA304502B7}"/>
                </a:ext>
              </a:extLst>
            </p:cNvPr>
            <p:cNvSpPr txBox="1"/>
            <p:nvPr/>
          </p:nvSpPr>
          <p:spPr>
            <a:xfrm>
              <a:off x="1935315" y="267179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17DD896-BC4D-4B42-B307-4ACC8A6DF7A7}"/>
                </a:ext>
              </a:extLst>
            </p:cNvPr>
            <p:cNvSpPr txBox="1"/>
            <p:nvPr/>
          </p:nvSpPr>
          <p:spPr>
            <a:xfrm>
              <a:off x="1904398" y="1760120"/>
              <a:ext cx="290550" cy="3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3C95926-387F-4662-BAA2-05D2A617C276}"/>
                </a:ext>
              </a:extLst>
            </p:cNvPr>
            <p:cNvCxnSpPr>
              <a:cxnSpLocks/>
              <a:stCxn id="86" idx="7"/>
              <a:endCxn id="89" idx="3"/>
            </p:cNvCxnSpPr>
            <p:nvPr/>
          </p:nvCxnSpPr>
          <p:spPr>
            <a:xfrm flipV="1">
              <a:off x="1650670" y="1538580"/>
              <a:ext cx="859840" cy="1062381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4A5124E-4B02-4155-B872-0E45E4236902}"/>
                </a:ext>
              </a:extLst>
            </p:cNvPr>
            <p:cNvCxnSpPr>
              <a:stCxn id="90" idx="2"/>
              <a:endCxn id="86" idx="6"/>
            </p:cNvCxnSpPr>
            <p:nvPr/>
          </p:nvCxnSpPr>
          <p:spPr>
            <a:xfrm flipH="1">
              <a:off x="1707210" y="2737461"/>
              <a:ext cx="7467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2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7"/>
    </mc:Choice>
    <mc:Fallback xmlns="">
      <p:transition spd="slow" advTm="223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9B46387-6CB6-4008-A6A7-00DBC31FCD4B}"/>
              </a:ext>
            </a:extLst>
          </p:cNvPr>
          <p:cNvSpPr/>
          <p:nvPr/>
        </p:nvSpPr>
        <p:spPr>
          <a:xfrm>
            <a:off x="8528294" y="2564007"/>
            <a:ext cx="309421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2952E-8451-4154-8FE7-48DB96746A0F}"/>
              </a:ext>
            </a:extLst>
          </p:cNvPr>
          <p:cNvSpPr/>
          <p:nvPr/>
        </p:nvSpPr>
        <p:spPr>
          <a:xfrm>
            <a:off x="5833533" y="2573090"/>
            <a:ext cx="244078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Event-Driven Processing Example (SSSP)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908DAC-0A73-4307-86BD-D330FDD8C1E6}"/>
              </a:ext>
            </a:extLst>
          </p:cNvPr>
          <p:cNvSpPr/>
          <p:nvPr/>
        </p:nvSpPr>
        <p:spPr>
          <a:xfrm>
            <a:off x="8620914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A= ∞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9B0DF7-0A3E-4B5E-AD63-0856B5D9A7C4}"/>
              </a:ext>
            </a:extLst>
          </p:cNvPr>
          <p:cNvSpPr/>
          <p:nvPr/>
        </p:nvSpPr>
        <p:spPr>
          <a:xfrm>
            <a:off x="9181426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∞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B65152-05A2-42B9-8AEA-3C3718D35D99}"/>
              </a:ext>
            </a:extLst>
          </p:cNvPr>
          <p:cNvSpPr/>
          <p:nvPr/>
        </p:nvSpPr>
        <p:spPr>
          <a:xfrm>
            <a:off x="9741939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C= ∞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A9E3E3-0209-46D6-830E-DD85282D9714}"/>
              </a:ext>
            </a:extLst>
          </p:cNvPr>
          <p:cNvSpPr/>
          <p:nvPr/>
        </p:nvSpPr>
        <p:spPr>
          <a:xfrm>
            <a:off x="10302451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D= ∞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04FDA7-1BE3-453B-AABD-BB9B4B9C9469}"/>
              </a:ext>
            </a:extLst>
          </p:cNvPr>
          <p:cNvSpPr/>
          <p:nvPr/>
        </p:nvSpPr>
        <p:spPr>
          <a:xfrm>
            <a:off x="10862964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E= ∞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06D375-C81E-41D0-9A45-57A2B4776E19}"/>
              </a:ext>
            </a:extLst>
          </p:cNvPr>
          <p:cNvSpPr/>
          <p:nvPr/>
        </p:nvSpPr>
        <p:spPr>
          <a:xfrm>
            <a:off x="8620914" y="3307307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A= 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66503-B804-4C97-ACB8-CECC31AE8A0C}"/>
              </a:ext>
            </a:extLst>
          </p:cNvPr>
          <p:cNvSpPr/>
          <p:nvPr/>
        </p:nvSpPr>
        <p:spPr>
          <a:xfrm>
            <a:off x="9181426" y="3714215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5B69BC-8C47-465E-8851-EADA4F42E6F6}"/>
              </a:ext>
            </a:extLst>
          </p:cNvPr>
          <p:cNvSpPr/>
          <p:nvPr/>
        </p:nvSpPr>
        <p:spPr>
          <a:xfrm>
            <a:off x="9741939" y="3714215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C= 2</a:t>
            </a:r>
          </a:p>
        </p:txBody>
      </p:sp>
      <p:sp>
        <p:nvSpPr>
          <p:cNvPr id="108" name="Flowchart: Data 107">
            <a:extLst>
              <a:ext uri="{FF2B5EF4-FFF2-40B4-BE49-F238E27FC236}">
                <a16:creationId xmlns:a16="http://schemas.microsoft.com/office/drawing/2014/main" id="{EBC58FA3-425A-4C99-BE67-F5348A2756E1}"/>
              </a:ext>
            </a:extLst>
          </p:cNvPr>
          <p:cNvSpPr/>
          <p:nvPr/>
        </p:nvSpPr>
        <p:spPr>
          <a:xfrm>
            <a:off x="6008680" y="2902114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A, 0</a:t>
            </a:r>
          </a:p>
        </p:txBody>
      </p:sp>
      <p:sp>
        <p:nvSpPr>
          <p:cNvPr id="109" name="Flowchart: Data 108">
            <a:extLst>
              <a:ext uri="{FF2B5EF4-FFF2-40B4-BE49-F238E27FC236}">
                <a16:creationId xmlns:a16="http://schemas.microsoft.com/office/drawing/2014/main" id="{BA349A78-1C3E-4F04-B749-E74DFD3A4A8D}"/>
              </a:ext>
            </a:extLst>
          </p:cNvPr>
          <p:cNvSpPr/>
          <p:nvPr/>
        </p:nvSpPr>
        <p:spPr>
          <a:xfrm>
            <a:off x="6008680" y="3298035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B, 5</a:t>
            </a:r>
          </a:p>
        </p:txBody>
      </p:sp>
      <p:sp>
        <p:nvSpPr>
          <p:cNvPr id="110" name="Flowchart: Data 109">
            <a:extLst>
              <a:ext uri="{FF2B5EF4-FFF2-40B4-BE49-F238E27FC236}">
                <a16:creationId xmlns:a16="http://schemas.microsoft.com/office/drawing/2014/main" id="{36F1B34F-3EF2-4813-9E43-57BDF5EE22B7}"/>
              </a:ext>
            </a:extLst>
          </p:cNvPr>
          <p:cNvSpPr/>
          <p:nvPr/>
        </p:nvSpPr>
        <p:spPr>
          <a:xfrm>
            <a:off x="6658476" y="3298035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C, 2</a:t>
            </a:r>
          </a:p>
        </p:txBody>
      </p:sp>
      <p:sp>
        <p:nvSpPr>
          <p:cNvPr id="111" name="Flowchart: Data 110">
            <a:extLst>
              <a:ext uri="{FF2B5EF4-FFF2-40B4-BE49-F238E27FC236}">
                <a16:creationId xmlns:a16="http://schemas.microsoft.com/office/drawing/2014/main" id="{BB7CD4E3-0775-4CE2-9DD0-23EBD54D400F}"/>
              </a:ext>
            </a:extLst>
          </p:cNvPr>
          <p:cNvSpPr/>
          <p:nvPr/>
        </p:nvSpPr>
        <p:spPr>
          <a:xfrm>
            <a:off x="6008680" y="3714618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8</a:t>
            </a:r>
          </a:p>
        </p:txBody>
      </p:sp>
      <p:sp>
        <p:nvSpPr>
          <p:cNvPr id="122" name="Flowchart: Data 121">
            <a:extLst>
              <a:ext uri="{FF2B5EF4-FFF2-40B4-BE49-F238E27FC236}">
                <a16:creationId xmlns:a16="http://schemas.microsoft.com/office/drawing/2014/main" id="{46BDDD0B-4F3D-456A-AAA7-192DAB7D0435}"/>
              </a:ext>
            </a:extLst>
          </p:cNvPr>
          <p:cNvSpPr/>
          <p:nvPr/>
        </p:nvSpPr>
        <p:spPr>
          <a:xfrm>
            <a:off x="6658476" y="3711563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B, 4</a:t>
            </a:r>
          </a:p>
        </p:txBody>
      </p:sp>
      <p:sp>
        <p:nvSpPr>
          <p:cNvPr id="123" name="Flowchart: Data 122">
            <a:extLst>
              <a:ext uri="{FF2B5EF4-FFF2-40B4-BE49-F238E27FC236}">
                <a16:creationId xmlns:a16="http://schemas.microsoft.com/office/drawing/2014/main" id="{4F739E6A-9904-48FD-87A1-4715BA2B2384}"/>
              </a:ext>
            </a:extLst>
          </p:cNvPr>
          <p:cNvSpPr/>
          <p:nvPr/>
        </p:nvSpPr>
        <p:spPr>
          <a:xfrm>
            <a:off x="7308273" y="3711563"/>
            <a:ext cx="749765" cy="209899"/>
          </a:xfrm>
          <a:prstGeom prst="flowChartInputOutput">
            <a:avLst/>
          </a:prstGeom>
          <a:solidFill>
            <a:srgbClr val="FFCC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2CC92-ABFC-4A1E-83F0-FDF18B27BDD0}"/>
              </a:ext>
            </a:extLst>
          </p:cNvPr>
          <p:cNvSpPr txBox="1"/>
          <p:nvPr/>
        </p:nvSpPr>
        <p:spPr>
          <a:xfrm>
            <a:off x="5908463" y="249099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A90B"/>
                </a:solidFill>
                <a:latin typeface="HelveticaNeueLT Com 65 Md" panose="020B0604020202020204" pitchFamily="34" charset="0"/>
              </a:rPr>
              <a:t>Queue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D9BBCA-75D3-4567-AA84-7AAE98B58E43}"/>
              </a:ext>
            </a:extLst>
          </p:cNvPr>
          <p:cNvSpPr txBox="1"/>
          <p:nvPr/>
        </p:nvSpPr>
        <p:spPr>
          <a:xfrm>
            <a:off x="9512300" y="2490990"/>
            <a:ext cx="186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NeueLT Com 65 Md" panose="020B0604020202020204" pitchFamily="34" charset="0"/>
              </a:rPr>
              <a:t>Vertex Property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CA595E-7CCC-4F06-8962-32F1FDAEEEDA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D91D1A-2152-46A0-B210-DD427A35FD59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Temp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&lt; Temp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E.wgt)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107EE91-C458-4DE3-B087-D566A09BD681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022E12C-04DB-4615-B3D5-8BA0F5E80D86}"/>
              </a:ext>
            </a:extLst>
          </p:cNvPr>
          <p:cNvSpPr/>
          <p:nvPr/>
        </p:nvSpPr>
        <p:spPr>
          <a:xfrm>
            <a:off x="458605" y="1985433"/>
            <a:ext cx="5130649" cy="2978309"/>
          </a:xfrm>
          <a:prstGeom prst="roundRect">
            <a:avLst>
              <a:gd name="adj" fmla="val 7570"/>
            </a:avLst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7D961C0-8F20-4864-9D45-D0176F51BECC}"/>
              </a:ext>
            </a:extLst>
          </p:cNvPr>
          <p:cNvSpPr/>
          <p:nvPr/>
        </p:nvSpPr>
        <p:spPr>
          <a:xfrm>
            <a:off x="4032718" y="5039223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Iterate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9617EC-A071-4934-B825-2258D74AA553}"/>
              </a:ext>
            </a:extLst>
          </p:cNvPr>
          <p:cNvCxnSpPr>
            <a:stCxn id="53" idx="2"/>
            <a:endCxn id="67" idx="0"/>
          </p:cNvCxnSpPr>
          <p:nvPr/>
        </p:nvCxnSpPr>
        <p:spPr>
          <a:xfrm>
            <a:off x="9439057" y="3148670"/>
            <a:ext cx="0" cy="56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5BEAC-07EE-4FE9-BD35-8F2735618D94}"/>
              </a:ext>
            </a:extLst>
          </p:cNvPr>
          <p:cNvCxnSpPr>
            <a:stCxn id="54" idx="2"/>
            <a:endCxn id="68" idx="0"/>
          </p:cNvCxnSpPr>
          <p:nvPr/>
        </p:nvCxnSpPr>
        <p:spPr>
          <a:xfrm>
            <a:off x="9999570" y="3148670"/>
            <a:ext cx="0" cy="56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D771AD-793B-4447-AD67-4ABDA9FC85AD}"/>
              </a:ext>
            </a:extLst>
          </p:cNvPr>
          <p:cNvCxnSpPr>
            <a:cxnSpLocks/>
          </p:cNvCxnSpPr>
          <p:nvPr/>
        </p:nvCxnSpPr>
        <p:spPr>
          <a:xfrm>
            <a:off x="6380551" y="3507934"/>
            <a:ext cx="3314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AA83FB-310A-4F87-B379-BCA5B2CCFF8F}"/>
              </a:ext>
            </a:extLst>
          </p:cNvPr>
          <p:cNvCxnSpPr/>
          <p:nvPr/>
        </p:nvCxnSpPr>
        <p:spPr>
          <a:xfrm>
            <a:off x="7039425" y="3526836"/>
            <a:ext cx="0" cy="181672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AF70FF-9F50-4D82-93D8-8C6027126330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7033359" y="3507934"/>
            <a:ext cx="649796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502CA46-7603-4B07-9792-639CD7CB24F8}"/>
              </a:ext>
            </a:extLst>
          </p:cNvPr>
          <p:cNvSpPr/>
          <p:nvPr/>
        </p:nvSpPr>
        <p:spPr>
          <a:xfrm>
            <a:off x="10302451" y="4127855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D= 8</a:t>
            </a:r>
          </a:p>
        </p:txBody>
      </p:sp>
      <p:sp>
        <p:nvSpPr>
          <p:cNvPr id="66" name="Flowchart: Data 65">
            <a:extLst>
              <a:ext uri="{FF2B5EF4-FFF2-40B4-BE49-F238E27FC236}">
                <a16:creationId xmlns:a16="http://schemas.microsoft.com/office/drawing/2014/main" id="{D0A67A65-BCB7-4DEA-ABD4-92783F63859A}"/>
              </a:ext>
            </a:extLst>
          </p:cNvPr>
          <p:cNvSpPr/>
          <p:nvPr/>
        </p:nvSpPr>
        <p:spPr>
          <a:xfrm>
            <a:off x="6008680" y="4142711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E, 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79A590-D850-4740-9D37-CF0C4870A9A9}"/>
              </a:ext>
            </a:extLst>
          </p:cNvPr>
          <p:cNvCxnSpPr>
            <a:stCxn id="111" idx="4"/>
            <a:endCxn id="66" idx="1"/>
          </p:cNvCxnSpPr>
          <p:nvPr/>
        </p:nvCxnSpPr>
        <p:spPr>
          <a:xfrm>
            <a:off x="6383563" y="3924517"/>
            <a:ext cx="0" cy="218194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968AA3C-68B8-4F24-9EDD-379170207850}"/>
              </a:ext>
            </a:extLst>
          </p:cNvPr>
          <p:cNvSpPr/>
          <p:nvPr/>
        </p:nvSpPr>
        <p:spPr>
          <a:xfrm>
            <a:off x="9181426" y="413308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CCF2B12-7A1A-4AEC-84DB-3E4D44984BB0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9439057" y="3933744"/>
            <a:ext cx="0" cy="1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4593CC-3C51-4CA3-9E8A-36AF5E2D7030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>
            <a:off x="10560082" y="3148670"/>
            <a:ext cx="0" cy="97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D3FE6DD6-D03C-408A-A163-1B85F666C4C8}"/>
              </a:ext>
            </a:extLst>
          </p:cNvPr>
          <p:cNvSpPr/>
          <p:nvPr/>
        </p:nvSpPr>
        <p:spPr>
          <a:xfrm>
            <a:off x="6695382" y="4139656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7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27411B-3A54-43A3-B79F-18AC0777445B}"/>
              </a:ext>
            </a:extLst>
          </p:cNvPr>
          <p:cNvCxnSpPr>
            <a:cxnSpLocks/>
            <a:stCxn id="122" idx="4"/>
          </p:cNvCxnSpPr>
          <p:nvPr/>
        </p:nvCxnSpPr>
        <p:spPr>
          <a:xfrm flipH="1">
            <a:off x="7027292" y="3921462"/>
            <a:ext cx="6067" cy="21161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5498FE3-C8B7-4FC3-A059-BCC7799F131B}"/>
              </a:ext>
            </a:extLst>
          </p:cNvPr>
          <p:cNvSpPr/>
          <p:nvPr/>
        </p:nvSpPr>
        <p:spPr>
          <a:xfrm>
            <a:off x="10862964" y="4555414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E= 9</a:t>
            </a:r>
          </a:p>
        </p:txBody>
      </p:sp>
      <p:sp>
        <p:nvSpPr>
          <p:cNvPr id="76" name="Flowchart: Data 75">
            <a:extLst>
              <a:ext uri="{FF2B5EF4-FFF2-40B4-BE49-F238E27FC236}">
                <a16:creationId xmlns:a16="http://schemas.microsoft.com/office/drawing/2014/main" id="{83BA4C92-22D6-43BE-8680-6AA80732F6FE}"/>
              </a:ext>
            </a:extLst>
          </p:cNvPr>
          <p:cNvSpPr/>
          <p:nvPr/>
        </p:nvSpPr>
        <p:spPr>
          <a:xfrm>
            <a:off x="6008680" y="4585208"/>
            <a:ext cx="749765" cy="209899"/>
          </a:xfrm>
          <a:prstGeom prst="flowChartInputOutput">
            <a:avLst/>
          </a:prstGeom>
          <a:solidFill>
            <a:srgbClr val="FFCC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HelveticaNeueLT Com 57 Cn" panose="020B0506030502030204" pitchFamily="34" charset="0"/>
              </a:rPr>
              <a:t>C, 10</a:t>
            </a:r>
          </a:p>
        </p:txBody>
      </p: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04FA01A8-B4ED-4C98-9598-DEEA71276B09}"/>
              </a:ext>
            </a:extLst>
          </p:cNvPr>
          <p:cNvSpPr/>
          <p:nvPr/>
        </p:nvSpPr>
        <p:spPr>
          <a:xfrm>
            <a:off x="6695382" y="4585207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E, 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EE3E57-64F7-4856-87AB-F1C50FF6F53D}"/>
              </a:ext>
            </a:extLst>
          </p:cNvPr>
          <p:cNvCxnSpPr>
            <a:stCxn id="66" idx="4"/>
            <a:endCxn id="76" idx="1"/>
          </p:cNvCxnSpPr>
          <p:nvPr/>
        </p:nvCxnSpPr>
        <p:spPr>
          <a:xfrm>
            <a:off x="6383563" y="4352610"/>
            <a:ext cx="0" cy="232598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8E56E5-5B6C-43C5-AC15-D085B7F1CF1E}"/>
              </a:ext>
            </a:extLst>
          </p:cNvPr>
          <p:cNvCxnSpPr>
            <a:stCxn id="72" idx="4"/>
            <a:endCxn id="77" idx="1"/>
          </p:cNvCxnSpPr>
          <p:nvPr/>
        </p:nvCxnSpPr>
        <p:spPr>
          <a:xfrm>
            <a:off x="7070265" y="4349555"/>
            <a:ext cx="0" cy="235652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F936892-EE6D-4905-8878-89F37CA43245}"/>
              </a:ext>
            </a:extLst>
          </p:cNvPr>
          <p:cNvSpPr/>
          <p:nvPr/>
        </p:nvSpPr>
        <p:spPr>
          <a:xfrm>
            <a:off x="10302451" y="4555413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D= 7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3DAA49-791C-4934-873B-0F400035B7F0}"/>
              </a:ext>
            </a:extLst>
          </p:cNvPr>
          <p:cNvCxnSpPr>
            <a:cxnSpLocks/>
            <a:stCxn id="56" idx="2"/>
            <a:endCxn id="74" idx="0"/>
          </p:cNvCxnSpPr>
          <p:nvPr/>
        </p:nvCxnSpPr>
        <p:spPr>
          <a:xfrm>
            <a:off x="11120595" y="3148670"/>
            <a:ext cx="0" cy="140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38FDE1-529B-4996-954F-F4AEB16C4D66}"/>
              </a:ext>
            </a:extLst>
          </p:cNvPr>
          <p:cNvCxnSpPr>
            <a:cxnSpLocks/>
            <a:stCxn id="51" idx="2"/>
            <a:endCxn id="78" idx="0"/>
          </p:cNvCxnSpPr>
          <p:nvPr/>
        </p:nvCxnSpPr>
        <p:spPr>
          <a:xfrm>
            <a:off x="10560082" y="4347384"/>
            <a:ext cx="0" cy="20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C206E2-FBCB-429D-BF39-E8584A9A791E}"/>
              </a:ext>
            </a:extLst>
          </p:cNvPr>
          <p:cNvSpPr/>
          <p:nvPr/>
        </p:nvSpPr>
        <p:spPr>
          <a:xfrm>
            <a:off x="10862964" y="498297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E= 8</a:t>
            </a:r>
          </a:p>
        </p:txBody>
      </p:sp>
      <p:sp>
        <p:nvSpPr>
          <p:cNvPr id="81" name="Flowchart: Data 80">
            <a:extLst>
              <a:ext uri="{FF2B5EF4-FFF2-40B4-BE49-F238E27FC236}">
                <a16:creationId xmlns:a16="http://schemas.microsoft.com/office/drawing/2014/main" id="{FF0D1EA0-3964-4E82-BA11-8812B6DF5BE8}"/>
              </a:ext>
            </a:extLst>
          </p:cNvPr>
          <p:cNvSpPr/>
          <p:nvPr/>
        </p:nvSpPr>
        <p:spPr>
          <a:xfrm>
            <a:off x="6612166" y="5013990"/>
            <a:ext cx="749765" cy="209899"/>
          </a:xfrm>
          <a:prstGeom prst="flowChartInputOutput">
            <a:avLst/>
          </a:prstGeom>
          <a:solidFill>
            <a:srgbClr val="F5A90B"/>
          </a:solidFill>
          <a:ln>
            <a:solidFill>
              <a:srgbClr val="C88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C, 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FF79313-EEDB-4766-8B97-821941326C82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11120595" y="4774943"/>
            <a:ext cx="0" cy="20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2556766-9B49-4360-86F0-E8BAE40FEE74}"/>
              </a:ext>
            </a:extLst>
          </p:cNvPr>
          <p:cNvCxnSpPr>
            <a:cxnSpLocks/>
          </p:cNvCxnSpPr>
          <p:nvPr/>
        </p:nvCxnSpPr>
        <p:spPr>
          <a:xfrm>
            <a:off x="7053923" y="4795106"/>
            <a:ext cx="0" cy="218884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3BCFA3-9C90-43A6-8ABC-E58A3A082646}"/>
              </a:ext>
            </a:extLst>
          </p:cNvPr>
          <p:cNvCxnSpPr/>
          <p:nvPr/>
        </p:nvCxnSpPr>
        <p:spPr>
          <a:xfrm>
            <a:off x="8878545" y="3148670"/>
            <a:ext cx="0" cy="15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F211B6-A715-48DB-A2A3-EB7D9C9B23A9}"/>
              </a:ext>
            </a:extLst>
          </p:cNvPr>
          <p:cNvCxnSpPr>
            <a:cxnSpLocks/>
          </p:cNvCxnSpPr>
          <p:nvPr/>
        </p:nvCxnSpPr>
        <p:spPr>
          <a:xfrm>
            <a:off x="6380346" y="3092298"/>
            <a:ext cx="3314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6A39F1-4F6F-4E2D-8495-6EAC922AD9DE}"/>
              </a:ext>
            </a:extLst>
          </p:cNvPr>
          <p:cNvCxnSpPr>
            <a:cxnSpLocks/>
          </p:cNvCxnSpPr>
          <p:nvPr/>
        </p:nvCxnSpPr>
        <p:spPr>
          <a:xfrm>
            <a:off x="6393576" y="3096856"/>
            <a:ext cx="649796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2EDF92F-BF6C-42F3-A7BE-117F9F3971F6}"/>
              </a:ext>
            </a:extLst>
          </p:cNvPr>
          <p:cNvGrpSpPr/>
          <p:nvPr/>
        </p:nvGrpSpPr>
        <p:grpSpPr>
          <a:xfrm>
            <a:off x="7452153" y="893795"/>
            <a:ext cx="1777256" cy="1579260"/>
            <a:chOff x="701040" y="1113898"/>
            <a:chExt cx="2177605" cy="193500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B035E20-5FA0-4EE7-BD73-249307010FA0}"/>
                </a:ext>
              </a:extLst>
            </p:cNvPr>
            <p:cNvSpPr/>
            <p:nvPr/>
          </p:nvSpPr>
          <p:spPr>
            <a:xfrm>
              <a:off x="701040" y="1844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F59ED6F-01EA-44AE-B6E8-BFCFF2F53787}"/>
                </a:ext>
              </a:extLst>
            </p:cNvPr>
            <p:cNvSpPr/>
            <p:nvPr/>
          </p:nvSpPr>
          <p:spPr>
            <a:xfrm>
              <a:off x="132113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17DD782-1283-4561-8FE6-F30283C80F2A}"/>
                </a:ext>
              </a:extLst>
            </p:cNvPr>
            <p:cNvSpPr/>
            <p:nvPr/>
          </p:nvSpPr>
          <p:spPr>
            <a:xfrm>
              <a:off x="132113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B7D4DE2-D54B-4FB9-9690-CFCFC7CED79D}"/>
                </a:ext>
              </a:extLst>
            </p:cNvPr>
            <p:cNvCxnSpPr>
              <a:cxnSpLocks/>
              <a:stCxn id="88" idx="7"/>
              <a:endCxn id="89" idx="3"/>
            </p:cNvCxnSpPr>
            <p:nvPr/>
          </p:nvCxnSpPr>
          <p:spPr>
            <a:xfrm flipV="1">
              <a:off x="1030580" y="1538580"/>
              <a:ext cx="347090" cy="3620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EE13C77-3DBA-4388-9311-14EE94DD7AFA}"/>
                </a:ext>
              </a:extLst>
            </p:cNvPr>
            <p:cNvCxnSpPr>
              <a:cxnSpLocks/>
              <a:stCxn id="88" idx="5"/>
              <a:endCxn id="90" idx="1"/>
            </p:cNvCxnSpPr>
            <p:nvPr/>
          </p:nvCxnSpPr>
          <p:spPr>
            <a:xfrm>
              <a:off x="1030580" y="2173580"/>
              <a:ext cx="347090" cy="42738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8EFBC25-951E-43CF-98A6-2244C37BBB9D}"/>
                </a:ext>
              </a:extLst>
            </p:cNvPr>
            <p:cNvSpPr/>
            <p:nvPr/>
          </p:nvSpPr>
          <p:spPr>
            <a:xfrm>
              <a:off x="245397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CD7DCE7-B682-4812-BFDD-8352BB89EF39}"/>
                </a:ext>
              </a:extLst>
            </p:cNvPr>
            <p:cNvSpPr/>
            <p:nvPr/>
          </p:nvSpPr>
          <p:spPr>
            <a:xfrm>
              <a:off x="245397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A446B43-5BA9-4C5F-A2B4-BD0E784FF81E}"/>
                </a:ext>
              </a:extLst>
            </p:cNvPr>
            <p:cNvCxnSpPr>
              <a:cxnSpLocks/>
              <a:stCxn id="89" idx="6"/>
              <a:endCxn id="93" idx="2"/>
            </p:cNvCxnSpPr>
            <p:nvPr/>
          </p:nvCxnSpPr>
          <p:spPr>
            <a:xfrm>
              <a:off x="1707210" y="1402080"/>
              <a:ext cx="7467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3F11146-8A05-4B80-B09F-5813045286B6}"/>
                </a:ext>
              </a:extLst>
            </p:cNvPr>
            <p:cNvCxnSpPr>
              <a:cxnSpLocks/>
              <a:stCxn id="90" idx="0"/>
              <a:endCxn id="89" idx="4"/>
            </p:cNvCxnSpPr>
            <p:nvPr/>
          </p:nvCxnSpPr>
          <p:spPr>
            <a:xfrm flipV="1">
              <a:off x="151417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4C27D72-3ACC-4F43-990E-C0224C6646B7}"/>
                </a:ext>
              </a:extLst>
            </p:cNvPr>
            <p:cNvCxnSpPr>
              <a:cxnSpLocks/>
              <a:stCxn id="93" idx="4"/>
              <a:endCxn id="94" idx="0"/>
            </p:cNvCxnSpPr>
            <p:nvPr/>
          </p:nvCxnSpPr>
          <p:spPr>
            <a:xfrm>
              <a:off x="264701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FBE8CE-A056-42BB-A244-E533C55A2AF4}"/>
                </a:ext>
              </a:extLst>
            </p:cNvPr>
            <p:cNvSpPr txBox="1"/>
            <p:nvPr/>
          </p:nvSpPr>
          <p:spPr>
            <a:xfrm>
              <a:off x="957143" y="1462826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8E34A55-F53F-4B29-8027-2BAB5F7B8173}"/>
                </a:ext>
              </a:extLst>
            </p:cNvPr>
            <p:cNvSpPr txBox="1"/>
            <p:nvPr/>
          </p:nvSpPr>
          <p:spPr>
            <a:xfrm>
              <a:off x="915784" y="2262407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E747982-6875-4553-B6A5-A88EB7214199}"/>
                </a:ext>
              </a:extLst>
            </p:cNvPr>
            <p:cNvSpPr txBox="1"/>
            <p:nvPr/>
          </p:nvSpPr>
          <p:spPr>
            <a:xfrm>
              <a:off x="1457631" y="1900492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6864C93-D06A-4696-B628-575428274565}"/>
                </a:ext>
              </a:extLst>
            </p:cNvPr>
            <p:cNvSpPr txBox="1"/>
            <p:nvPr/>
          </p:nvSpPr>
          <p:spPr>
            <a:xfrm>
              <a:off x="1922616" y="1113898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EA3BF71-7245-4D6C-9163-AD81D4D29EA4}"/>
                </a:ext>
              </a:extLst>
            </p:cNvPr>
            <p:cNvSpPr txBox="1"/>
            <p:nvPr/>
          </p:nvSpPr>
          <p:spPr>
            <a:xfrm>
              <a:off x="2588095" y="183051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4396F72-7658-4E1D-93F9-7282E0ED224A}"/>
                </a:ext>
              </a:extLst>
            </p:cNvPr>
            <p:cNvSpPr txBox="1"/>
            <p:nvPr/>
          </p:nvSpPr>
          <p:spPr>
            <a:xfrm>
              <a:off x="1935315" y="267179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3E6F3C1-99C7-4E94-A38F-447344525DB7}"/>
                </a:ext>
              </a:extLst>
            </p:cNvPr>
            <p:cNvSpPr txBox="1"/>
            <p:nvPr/>
          </p:nvSpPr>
          <p:spPr>
            <a:xfrm>
              <a:off x="1904398" y="1760120"/>
              <a:ext cx="290550" cy="3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759E7EB-B04B-4061-A3E9-1C14EA537BE9}"/>
                </a:ext>
              </a:extLst>
            </p:cNvPr>
            <p:cNvCxnSpPr>
              <a:cxnSpLocks/>
              <a:stCxn id="90" idx="7"/>
              <a:endCxn id="93" idx="3"/>
            </p:cNvCxnSpPr>
            <p:nvPr/>
          </p:nvCxnSpPr>
          <p:spPr>
            <a:xfrm flipV="1">
              <a:off x="1650670" y="1538580"/>
              <a:ext cx="859840" cy="1062381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E846040-AF62-4AD7-BA1D-57010121F5CD}"/>
                </a:ext>
              </a:extLst>
            </p:cNvPr>
            <p:cNvCxnSpPr>
              <a:stCxn id="94" idx="2"/>
              <a:endCxn id="90" idx="6"/>
            </p:cNvCxnSpPr>
            <p:nvPr/>
          </p:nvCxnSpPr>
          <p:spPr>
            <a:xfrm flipH="1">
              <a:off x="1707210" y="2737461"/>
              <a:ext cx="7467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91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0"/>
    </mc:Choice>
    <mc:Fallback xmlns="">
      <p:transition spd="slow" advTm="554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9B46387-6CB6-4008-A6A7-00DBC31FCD4B}"/>
              </a:ext>
            </a:extLst>
          </p:cNvPr>
          <p:cNvSpPr/>
          <p:nvPr/>
        </p:nvSpPr>
        <p:spPr>
          <a:xfrm>
            <a:off x="8528294" y="2564007"/>
            <a:ext cx="309421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2952E-8451-4154-8FE7-48DB96746A0F}"/>
              </a:ext>
            </a:extLst>
          </p:cNvPr>
          <p:cNvSpPr/>
          <p:nvPr/>
        </p:nvSpPr>
        <p:spPr>
          <a:xfrm>
            <a:off x="5833533" y="2573090"/>
            <a:ext cx="244078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Event-Driven Processing Example (SSSP)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908DAC-0A73-4307-86BD-D330FDD8C1E6}"/>
              </a:ext>
            </a:extLst>
          </p:cNvPr>
          <p:cNvSpPr/>
          <p:nvPr/>
        </p:nvSpPr>
        <p:spPr>
          <a:xfrm>
            <a:off x="8620914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A= ∞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9B0DF7-0A3E-4B5E-AD63-0856B5D9A7C4}"/>
              </a:ext>
            </a:extLst>
          </p:cNvPr>
          <p:cNvSpPr/>
          <p:nvPr/>
        </p:nvSpPr>
        <p:spPr>
          <a:xfrm>
            <a:off x="9181426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∞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B65152-05A2-42B9-8AEA-3C3718D35D99}"/>
              </a:ext>
            </a:extLst>
          </p:cNvPr>
          <p:cNvSpPr/>
          <p:nvPr/>
        </p:nvSpPr>
        <p:spPr>
          <a:xfrm>
            <a:off x="9741939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C= ∞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A9E3E3-0209-46D6-830E-DD85282D9714}"/>
              </a:ext>
            </a:extLst>
          </p:cNvPr>
          <p:cNvSpPr/>
          <p:nvPr/>
        </p:nvSpPr>
        <p:spPr>
          <a:xfrm>
            <a:off x="10302451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D= ∞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04FDA7-1BE3-453B-AABD-BB9B4B9C9469}"/>
              </a:ext>
            </a:extLst>
          </p:cNvPr>
          <p:cNvSpPr/>
          <p:nvPr/>
        </p:nvSpPr>
        <p:spPr>
          <a:xfrm>
            <a:off x="10862964" y="2929141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E= ∞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06D375-C81E-41D0-9A45-57A2B4776E19}"/>
              </a:ext>
            </a:extLst>
          </p:cNvPr>
          <p:cNvSpPr/>
          <p:nvPr/>
        </p:nvSpPr>
        <p:spPr>
          <a:xfrm>
            <a:off x="8620914" y="3307307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A= 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66503-B804-4C97-ACB8-CECC31AE8A0C}"/>
              </a:ext>
            </a:extLst>
          </p:cNvPr>
          <p:cNvSpPr/>
          <p:nvPr/>
        </p:nvSpPr>
        <p:spPr>
          <a:xfrm>
            <a:off x="9181426" y="3714215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5B69BC-8C47-465E-8851-EADA4F42E6F6}"/>
              </a:ext>
            </a:extLst>
          </p:cNvPr>
          <p:cNvSpPr/>
          <p:nvPr/>
        </p:nvSpPr>
        <p:spPr>
          <a:xfrm>
            <a:off x="9741939" y="3714215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C= 2</a:t>
            </a:r>
          </a:p>
        </p:txBody>
      </p:sp>
      <p:sp>
        <p:nvSpPr>
          <p:cNvPr id="108" name="Flowchart: Data 107">
            <a:extLst>
              <a:ext uri="{FF2B5EF4-FFF2-40B4-BE49-F238E27FC236}">
                <a16:creationId xmlns:a16="http://schemas.microsoft.com/office/drawing/2014/main" id="{EBC58FA3-425A-4C99-BE67-F5348A2756E1}"/>
              </a:ext>
            </a:extLst>
          </p:cNvPr>
          <p:cNvSpPr/>
          <p:nvPr/>
        </p:nvSpPr>
        <p:spPr>
          <a:xfrm>
            <a:off x="6008680" y="2902114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A, 0</a:t>
            </a:r>
          </a:p>
        </p:txBody>
      </p:sp>
      <p:sp>
        <p:nvSpPr>
          <p:cNvPr id="109" name="Flowchart: Data 108">
            <a:extLst>
              <a:ext uri="{FF2B5EF4-FFF2-40B4-BE49-F238E27FC236}">
                <a16:creationId xmlns:a16="http://schemas.microsoft.com/office/drawing/2014/main" id="{BA349A78-1C3E-4F04-B749-E74DFD3A4A8D}"/>
              </a:ext>
            </a:extLst>
          </p:cNvPr>
          <p:cNvSpPr/>
          <p:nvPr/>
        </p:nvSpPr>
        <p:spPr>
          <a:xfrm>
            <a:off x="6008680" y="3298035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B, 5</a:t>
            </a:r>
          </a:p>
        </p:txBody>
      </p:sp>
      <p:sp>
        <p:nvSpPr>
          <p:cNvPr id="110" name="Flowchart: Data 109">
            <a:extLst>
              <a:ext uri="{FF2B5EF4-FFF2-40B4-BE49-F238E27FC236}">
                <a16:creationId xmlns:a16="http://schemas.microsoft.com/office/drawing/2014/main" id="{36F1B34F-3EF2-4813-9E43-57BDF5EE22B7}"/>
              </a:ext>
            </a:extLst>
          </p:cNvPr>
          <p:cNvSpPr/>
          <p:nvPr/>
        </p:nvSpPr>
        <p:spPr>
          <a:xfrm>
            <a:off x="6658476" y="3298035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C, 2</a:t>
            </a:r>
          </a:p>
        </p:txBody>
      </p:sp>
      <p:sp>
        <p:nvSpPr>
          <p:cNvPr id="111" name="Flowchart: Data 110">
            <a:extLst>
              <a:ext uri="{FF2B5EF4-FFF2-40B4-BE49-F238E27FC236}">
                <a16:creationId xmlns:a16="http://schemas.microsoft.com/office/drawing/2014/main" id="{BB7CD4E3-0775-4CE2-9DD0-23EBD54D400F}"/>
              </a:ext>
            </a:extLst>
          </p:cNvPr>
          <p:cNvSpPr/>
          <p:nvPr/>
        </p:nvSpPr>
        <p:spPr>
          <a:xfrm>
            <a:off x="6008680" y="3714618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8</a:t>
            </a:r>
          </a:p>
        </p:txBody>
      </p:sp>
      <p:sp>
        <p:nvSpPr>
          <p:cNvPr id="122" name="Flowchart: Data 121">
            <a:extLst>
              <a:ext uri="{FF2B5EF4-FFF2-40B4-BE49-F238E27FC236}">
                <a16:creationId xmlns:a16="http://schemas.microsoft.com/office/drawing/2014/main" id="{46BDDD0B-4F3D-456A-AAA7-192DAB7D0435}"/>
              </a:ext>
            </a:extLst>
          </p:cNvPr>
          <p:cNvSpPr/>
          <p:nvPr/>
        </p:nvSpPr>
        <p:spPr>
          <a:xfrm>
            <a:off x="6658476" y="3711563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B, 4</a:t>
            </a:r>
          </a:p>
        </p:txBody>
      </p:sp>
      <p:sp>
        <p:nvSpPr>
          <p:cNvPr id="123" name="Flowchart: Data 122">
            <a:extLst>
              <a:ext uri="{FF2B5EF4-FFF2-40B4-BE49-F238E27FC236}">
                <a16:creationId xmlns:a16="http://schemas.microsoft.com/office/drawing/2014/main" id="{4F739E6A-9904-48FD-87A1-4715BA2B2384}"/>
              </a:ext>
            </a:extLst>
          </p:cNvPr>
          <p:cNvSpPr/>
          <p:nvPr/>
        </p:nvSpPr>
        <p:spPr>
          <a:xfrm>
            <a:off x="7308273" y="3711563"/>
            <a:ext cx="749765" cy="209899"/>
          </a:xfrm>
          <a:prstGeom prst="flowChartInputOutput">
            <a:avLst/>
          </a:prstGeom>
          <a:solidFill>
            <a:srgbClr val="FFCC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2CC92-ABFC-4A1E-83F0-FDF18B27BDD0}"/>
              </a:ext>
            </a:extLst>
          </p:cNvPr>
          <p:cNvSpPr txBox="1"/>
          <p:nvPr/>
        </p:nvSpPr>
        <p:spPr>
          <a:xfrm>
            <a:off x="5908463" y="249099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A90B"/>
                </a:solidFill>
                <a:latin typeface="HelveticaNeueLT Com 65 Md" panose="020B0604020202020204" pitchFamily="34" charset="0"/>
              </a:rPr>
              <a:t>Queue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D9BBCA-75D3-4567-AA84-7AAE98B58E43}"/>
              </a:ext>
            </a:extLst>
          </p:cNvPr>
          <p:cNvSpPr txBox="1"/>
          <p:nvPr/>
        </p:nvSpPr>
        <p:spPr>
          <a:xfrm>
            <a:off x="9512300" y="2490990"/>
            <a:ext cx="186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NeueLT Com 65 Md" panose="020B0604020202020204" pitchFamily="34" charset="0"/>
              </a:rPr>
              <a:t>Vertex Property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CA595E-7CCC-4F06-8962-32F1FDAEEEDA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D91D1A-2152-46A0-B210-DD427A35FD59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Temp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&lt; Temp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E.wgt)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107EE91-C458-4DE3-B087-D566A09BD681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7D961C0-8F20-4864-9D45-D0176F51BECC}"/>
              </a:ext>
            </a:extLst>
          </p:cNvPr>
          <p:cNvSpPr/>
          <p:nvPr/>
        </p:nvSpPr>
        <p:spPr>
          <a:xfrm>
            <a:off x="866993" y="5013990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Terminate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9617EC-A071-4934-B825-2258D74AA553}"/>
              </a:ext>
            </a:extLst>
          </p:cNvPr>
          <p:cNvCxnSpPr>
            <a:stCxn id="53" idx="2"/>
            <a:endCxn id="67" idx="0"/>
          </p:cNvCxnSpPr>
          <p:nvPr/>
        </p:nvCxnSpPr>
        <p:spPr>
          <a:xfrm>
            <a:off x="9439057" y="3148670"/>
            <a:ext cx="0" cy="56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5BEAC-07EE-4FE9-BD35-8F2735618D94}"/>
              </a:ext>
            </a:extLst>
          </p:cNvPr>
          <p:cNvCxnSpPr>
            <a:stCxn id="54" idx="2"/>
            <a:endCxn id="68" idx="0"/>
          </p:cNvCxnSpPr>
          <p:nvPr/>
        </p:nvCxnSpPr>
        <p:spPr>
          <a:xfrm>
            <a:off x="9999570" y="3148670"/>
            <a:ext cx="0" cy="56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D771AD-793B-4447-AD67-4ABDA9FC85AD}"/>
              </a:ext>
            </a:extLst>
          </p:cNvPr>
          <p:cNvCxnSpPr>
            <a:cxnSpLocks/>
          </p:cNvCxnSpPr>
          <p:nvPr/>
        </p:nvCxnSpPr>
        <p:spPr>
          <a:xfrm>
            <a:off x="6380551" y="3507934"/>
            <a:ext cx="3314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AA83FB-310A-4F87-B379-BCA5B2CCFF8F}"/>
              </a:ext>
            </a:extLst>
          </p:cNvPr>
          <p:cNvCxnSpPr/>
          <p:nvPr/>
        </p:nvCxnSpPr>
        <p:spPr>
          <a:xfrm>
            <a:off x="7039425" y="3526836"/>
            <a:ext cx="0" cy="181672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AF70FF-9F50-4D82-93D8-8C6027126330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7033359" y="3507934"/>
            <a:ext cx="649796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502CA46-7603-4B07-9792-639CD7CB24F8}"/>
              </a:ext>
            </a:extLst>
          </p:cNvPr>
          <p:cNvSpPr/>
          <p:nvPr/>
        </p:nvSpPr>
        <p:spPr>
          <a:xfrm>
            <a:off x="10302451" y="4127855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D= 8</a:t>
            </a:r>
          </a:p>
        </p:txBody>
      </p:sp>
      <p:sp>
        <p:nvSpPr>
          <p:cNvPr id="66" name="Flowchart: Data 65">
            <a:extLst>
              <a:ext uri="{FF2B5EF4-FFF2-40B4-BE49-F238E27FC236}">
                <a16:creationId xmlns:a16="http://schemas.microsoft.com/office/drawing/2014/main" id="{D0A67A65-BCB7-4DEA-ABD4-92783F63859A}"/>
              </a:ext>
            </a:extLst>
          </p:cNvPr>
          <p:cNvSpPr/>
          <p:nvPr/>
        </p:nvSpPr>
        <p:spPr>
          <a:xfrm>
            <a:off x="6008680" y="4142711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E, 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79A590-D850-4740-9D37-CF0C4870A9A9}"/>
              </a:ext>
            </a:extLst>
          </p:cNvPr>
          <p:cNvCxnSpPr>
            <a:stCxn id="111" idx="4"/>
            <a:endCxn id="66" idx="1"/>
          </p:cNvCxnSpPr>
          <p:nvPr/>
        </p:nvCxnSpPr>
        <p:spPr>
          <a:xfrm>
            <a:off x="6383563" y="3924517"/>
            <a:ext cx="0" cy="218194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968AA3C-68B8-4F24-9EDD-379170207850}"/>
              </a:ext>
            </a:extLst>
          </p:cNvPr>
          <p:cNvSpPr/>
          <p:nvPr/>
        </p:nvSpPr>
        <p:spPr>
          <a:xfrm>
            <a:off x="9181426" y="413308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B= 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CCF2B12-7A1A-4AEC-84DB-3E4D44984BB0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9439057" y="3933744"/>
            <a:ext cx="0" cy="1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4593CC-3C51-4CA3-9E8A-36AF5E2D7030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>
            <a:off x="10560082" y="3148670"/>
            <a:ext cx="0" cy="97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D3FE6DD6-D03C-408A-A163-1B85F666C4C8}"/>
              </a:ext>
            </a:extLst>
          </p:cNvPr>
          <p:cNvSpPr/>
          <p:nvPr/>
        </p:nvSpPr>
        <p:spPr>
          <a:xfrm>
            <a:off x="6695382" y="4139656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D, 7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27411B-3A54-43A3-B79F-18AC0777445B}"/>
              </a:ext>
            </a:extLst>
          </p:cNvPr>
          <p:cNvCxnSpPr>
            <a:cxnSpLocks/>
            <a:stCxn id="122" idx="4"/>
          </p:cNvCxnSpPr>
          <p:nvPr/>
        </p:nvCxnSpPr>
        <p:spPr>
          <a:xfrm flipH="1">
            <a:off x="7027292" y="3921462"/>
            <a:ext cx="6067" cy="21161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5498FE3-C8B7-4FC3-A059-BCC7799F131B}"/>
              </a:ext>
            </a:extLst>
          </p:cNvPr>
          <p:cNvSpPr/>
          <p:nvPr/>
        </p:nvSpPr>
        <p:spPr>
          <a:xfrm>
            <a:off x="10862964" y="4555414"/>
            <a:ext cx="515262" cy="2195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E= 9</a:t>
            </a:r>
          </a:p>
        </p:txBody>
      </p:sp>
      <p:sp>
        <p:nvSpPr>
          <p:cNvPr id="76" name="Flowchart: Data 75">
            <a:extLst>
              <a:ext uri="{FF2B5EF4-FFF2-40B4-BE49-F238E27FC236}">
                <a16:creationId xmlns:a16="http://schemas.microsoft.com/office/drawing/2014/main" id="{83BA4C92-22D6-43BE-8680-6AA80732F6FE}"/>
              </a:ext>
            </a:extLst>
          </p:cNvPr>
          <p:cNvSpPr/>
          <p:nvPr/>
        </p:nvSpPr>
        <p:spPr>
          <a:xfrm>
            <a:off x="6008680" y="4585208"/>
            <a:ext cx="749765" cy="209899"/>
          </a:xfrm>
          <a:prstGeom prst="flowChartInputOutput">
            <a:avLst/>
          </a:prstGeom>
          <a:solidFill>
            <a:srgbClr val="FFCC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HelveticaNeueLT Com 57 Cn" panose="020B0506030502030204" pitchFamily="34" charset="0"/>
              </a:rPr>
              <a:t>C, 10</a:t>
            </a:r>
          </a:p>
        </p:txBody>
      </p: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04FA01A8-B4ED-4C98-9598-DEEA71276B09}"/>
              </a:ext>
            </a:extLst>
          </p:cNvPr>
          <p:cNvSpPr/>
          <p:nvPr/>
        </p:nvSpPr>
        <p:spPr>
          <a:xfrm>
            <a:off x="6695382" y="4585207"/>
            <a:ext cx="749765" cy="209899"/>
          </a:xfrm>
          <a:prstGeom prst="flowChartInputOutpu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E, 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EE3E57-64F7-4856-87AB-F1C50FF6F53D}"/>
              </a:ext>
            </a:extLst>
          </p:cNvPr>
          <p:cNvCxnSpPr>
            <a:stCxn id="66" idx="4"/>
            <a:endCxn id="76" idx="1"/>
          </p:cNvCxnSpPr>
          <p:nvPr/>
        </p:nvCxnSpPr>
        <p:spPr>
          <a:xfrm>
            <a:off x="6383563" y="4352610"/>
            <a:ext cx="0" cy="232598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8E56E5-5B6C-43C5-AC15-D085B7F1CF1E}"/>
              </a:ext>
            </a:extLst>
          </p:cNvPr>
          <p:cNvCxnSpPr>
            <a:stCxn id="72" idx="4"/>
            <a:endCxn id="77" idx="1"/>
          </p:cNvCxnSpPr>
          <p:nvPr/>
        </p:nvCxnSpPr>
        <p:spPr>
          <a:xfrm>
            <a:off x="7070265" y="4349555"/>
            <a:ext cx="0" cy="235652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F936892-EE6D-4905-8878-89F37CA43245}"/>
              </a:ext>
            </a:extLst>
          </p:cNvPr>
          <p:cNvSpPr/>
          <p:nvPr/>
        </p:nvSpPr>
        <p:spPr>
          <a:xfrm>
            <a:off x="10302451" y="4555413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D= 7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3DAA49-791C-4934-873B-0F400035B7F0}"/>
              </a:ext>
            </a:extLst>
          </p:cNvPr>
          <p:cNvCxnSpPr>
            <a:cxnSpLocks/>
            <a:stCxn id="56" idx="2"/>
            <a:endCxn id="74" idx="0"/>
          </p:cNvCxnSpPr>
          <p:nvPr/>
        </p:nvCxnSpPr>
        <p:spPr>
          <a:xfrm>
            <a:off x="11120595" y="3148670"/>
            <a:ext cx="0" cy="140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38FDE1-529B-4996-954F-F4AEB16C4D66}"/>
              </a:ext>
            </a:extLst>
          </p:cNvPr>
          <p:cNvCxnSpPr>
            <a:cxnSpLocks/>
            <a:stCxn id="51" idx="2"/>
            <a:endCxn id="78" idx="0"/>
          </p:cNvCxnSpPr>
          <p:nvPr/>
        </p:nvCxnSpPr>
        <p:spPr>
          <a:xfrm>
            <a:off x="10560082" y="4347384"/>
            <a:ext cx="0" cy="20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C206E2-FBCB-429D-BF39-E8584A9A791E}"/>
              </a:ext>
            </a:extLst>
          </p:cNvPr>
          <p:cNvSpPr/>
          <p:nvPr/>
        </p:nvSpPr>
        <p:spPr>
          <a:xfrm>
            <a:off x="10862964" y="4982971"/>
            <a:ext cx="515262" cy="21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E= 8</a:t>
            </a:r>
          </a:p>
        </p:txBody>
      </p:sp>
      <p:sp>
        <p:nvSpPr>
          <p:cNvPr id="81" name="Flowchart: Data 80">
            <a:extLst>
              <a:ext uri="{FF2B5EF4-FFF2-40B4-BE49-F238E27FC236}">
                <a16:creationId xmlns:a16="http://schemas.microsoft.com/office/drawing/2014/main" id="{FF0D1EA0-3964-4E82-BA11-8812B6DF5BE8}"/>
              </a:ext>
            </a:extLst>
          </p:cNvPr>
          <p:cNvSpPr/>
          <p:nvPr/>
        </p:nvSpPr>
        <p:spPr>
          <a:xfrm>
            <a:off x="6612166" y="5013990"/>
            <a:ext cx="749765" cy="209899"/>
          </a:xfrm>
          <a:prstGeom prst="flowChartInputOutput">
            <a:avLst/>
          </a:prstGeom>
          <a:solidFill>
            <a:srgbClr val="FFCC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HelveticaNeueLT Com 57 Cn" panose="020B0506030502030204" pitchFamily="34" charset="0"/>
              </a:rPr>
              <a:t>C, 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FF79313-EEDB-4766-8B97-821941326C82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11120595" y="4774943"/>
            <a:ext cx="0" cy="20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2556766-9B49-4360-86F0-E8BAE40FEE74}"/>
              </a:ext>
            </a:extLst>
          </p:cNvPr>
          <p:cNvCxnSpPr>
            <a:cxnSpLocks/>
          </p:cNvCxnSpPr>
          <p:nvPr/>
        </p:nvCxnSpPr>
        <p:spPr>
          <a:xfrm>
            <a:off x="7053923" y="4795106"/>
            <a:ext cx="0" cy="218884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49CF678-AC04-43B5-AA3E-59AC9BBA5A71}"/>
              </a:ext>
            </a:extLst>
          </p:cNvPr>
          <p:cNvCxnSpPr/>
          <p:nvPr/>
        </p:nvCxnSpPr>
        <p:spPr>
          <a:xfrm>
            <a:off x="8878545" y="3148670"/>
            <a:ext cx="0" cy="15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B3F222-89D5-40A6-A9FA-1AF3990A9380}"/>
              </a:ext>
            </a:extLst>
          </p:cNvPr>
          <p:cNvCxnSpPr>
            <a:cxnSpLocks/>
          </p:cNvCxnSpPr>
          <p:nvPr/>
        </p:nvCxnSpPr>
        <p:spPr>
          <a:xfrm>
            <a:off x="6380346" y="3092298"/>
            <a:ext cx="3314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84C21C-C82C-4EEF-9943-239A4B1279E0}"/>
              </a:ext>
            </a:extLst>
          </p:cNvPr>
          <p:cNvCxnSpPr>
            <a:cxnSpLocks/>
          </p:cNvCxnSpPr>
          <p:nvPr/>
        </p:nvCxnSpPr>
        <p:spPr>
          <a:xfrm>
            <a:off x="6393576" y="3096856"/>
            <a:ext cx="649796" cy="203629"/>
          </a:xfrm>
          <a:prstGeom prst="straightConnector1">
            <a:avLst/>
          </a:prstGeom>
          <a:ln>
            <a:solidFill>
              <a:srgbClr val="E59C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95971FC-4724-4C7E-9CBD-811943C3000F}"/>
              </a:ext>
            </a:extLst>
          </p:cNvPr>
          <p:cNvGrpSpPr/>
          <p:nvPr/>
        </p:nvGrpSpPr>
        <p:grpSpPr>
          <a:xfrm>
            <a:off x="7452153" y="893795"/>
            <a:ext cx="1777256" cy="1579260"/>
            <a:chOff x="701040" y="1113898"/>
            <a:chExt cx="2177605" cy="193500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17A0D67-44DC-432C-8926-C1997FA3869B}"/>
                </a:ext>
              </a:extLst>
            </p:cNvPr>
            <p:cNvSpPr/>
            <p:nvPr/>
          </p:nvSpPr>
          <p:spPr>
            <a:xfrm>
              <a:off x="701040" y="1844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59F9857-B5B8-4831-A6C4-8EE98B16EB0E}"/>
                </a:ext>
              </a:extLst>
            </p:cNvPr>
            <p:cNvSpPr/>
            <p:nvPr/>
          </p:nvSpPr>
          <p:spPr>
            <a:xfrm>
              <a:off x="132113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1AC1A81-724F-4AC3-9775-A98EF582D650}"/>
                </a:ext>
              </a:extLst>
            </p:cNvPr>
            <p:cNvSpPr/>
            <p:nvPr/>
          </p:nvSpPr>
          <p:spPr>
            <a:xfrm>
              <a:off x="132113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2363E4-1D2B-418B-B904-880849AD52BE}"/>
                </a:ext>
              </a:extLst>
            </p:cNvPr>
            <p:cNvCxnSpPr>
              <a:cxnSpLocks/>
              <a:stCxn id="88" idx="7"/>
              <a:endCxn id="89" idx="3"/>
            </p:cNvCxnSpPr>
            <p:nvPr/>
          </p:nvCxnSpPr>
          <p:spPr>
            <a:xfrm flipV="1">
              <a:off x="1030580" y="1538580"/>
              <a:ext cx="347090" cy="3620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9882A3E-0D4C-4A4A-8563-E13385EFB243}"/>
                </a:ext>
              </a:extLst>
            </p:cNvPr>
            <p:cNvCxnSpPr>
              <a:cxnSpLocks/>
              <a:stCxn id="88" idx="5"/>
              <a:endCxn id="90" idx="1"/>
            </p:cNvCxnSpPr>
            <p:nvPr/>
          </p:nvCxnSpPr>
          <p:spPr>
            <a:xfrm>
              <a:off x="1030580" y="2173580"/>
              <a:ext cx="347090" cy="42738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1158EB1-7D13-4E35-8F9E-734D04436858}"/>
                </a:ext>
              </a:extLst>
            </p:cNvPr>
            <p:cNvSpPr/>
            <p:nvPr/>
          </p:nvSpPr>
          <p:spPr>
            <a:xfrm>
              <a:off x="245397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D7C75C2-E2AE-47DE-9EBB-FCBEAF939714}"/>
                </a:ext>
              </a:extLst>
            </p:cNvPr>
            <p:cNvSpPr/>
            <p:nvPr/>
          </p:nvSpPr>
          <p:spPr>
            <a:xfrm>
              <a:off x="245397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3524A6C-4F0E-4B6F-8BA9-51721110A9EB}"/>
                </a:ext>
              </a:extLst>
            </p:cNvPr>
            <p:cNvCxnSpPr>
              <a:cxnSpLocks/>
              <a:stCxn id="89" idx="6"/>
              <a:endCxn id="93" idx="2"/>
            </p:cNvCxnSpPr>
            <p:nvPr/>
          </p:nvCxnSpPr>
          <p:spPr>
            <a:xfrm>
              <a:off x="1707210" y="1402080"/>
              <a:ext cx="7467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033F1B1-241C-47B2-9E21-2CCAF6C882E6}"/>
                </a:ext>
              </a:extLst>
            </p:cNvPr>
            <p:cNvCxnSpPr>
              <a:cxnSpLocks/>
              <a:stCxn id="90" idx="0"/>
              <a:endCxn id="89" idx="4"/>
            </p:cNvCxnSpPr>
            <p:nvPr/>
          </p:nvCxnSpPr>
          <p:spPr>
            <a:xfrm flipV="1">
              <a:off x="151417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73D5255-B474-462E-BA3F-32C5B98FA768}"/>
                </a:ext>
              </a:extLst>
            </p:cNvPr>
            <p:cNvCxnSpPr>
              <a:cxnSpLocks/>
              <a:stCxn id="93" idx="4"/>
              <a:endCxn id="94" idx="0"/>
            </p:cNvCxnSpPr>
            <p:nvPr/>
          </p:nvCxnSpPr>
          <p:spPr>
            <a:xfrm>
              <a:off x="264701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EEB7A34-F4D1-4ED5-BBEB-50A68E15169C}"/>
                </a:ext>
              </a:extLst>
            </p:cNvPr>
            <p:cNvSpPr txBox="1"/>
            <p:nvPr/>
          </p:nvSpPr>
          <p:spPr>
            <a:xfrm>
              <a:off x="957143" y="1462826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21DAA7-82BD-4AC2-A416-FCD41A614064}"/>
                </a:ext>
              </a:extLst>
            </p:cNvPr>
            <p:cNvSpPr txBox="1"/>
            <p:nvPr/>
          </p:nvSpPr>
          <p:spPr>
            <a:xfrm>
              <a:off x="915784" y="2262407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B126194-56EC-4767-925B-E4916A70CE4F}"/>
                </a:ext>
              </a:extLst>
            </p:cNvPr>
            <p:cNvSpPr txBox="1"/>
            <p:nvPr/>
          </p:nvSpPr>
          <p:spPr>
            <a:xfrm>
              <a:off x="1457631" y="1900492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068DE31-79BE-4465-84A4-7D48B01BE6B0}"/>
                </a:ext>
              </a:extLst>
            </p:cNvPr>
            <p:cNvSpPr txBox="1"/>
            <p:nvPr/>
          </p:nvSpPr>
          <p:spPr>
            <a:xfrm>
              <a:off x="1922616" y="1113898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DCEEB16-E377-4A82-93F7-25A96502780C}"/>
                </a:ext>
              </a:extLst>
            </p:cNvPr>
            <p:cNvSpPr txBox="1"/>
            <p:nvPr/>
          </p:nvSpPr>
          <p:spPr>
            <a:xfrm>
              <a:off x="2588095" y="183051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B4380DD-B1E9-47DF-A122-44D64B479F91}"/>
                </a:ext>
              </a:extLst>
            </p:cNvPr>
            <p:cNvSpPr txBox="1"/>
            <p:nvPr/>
          </p:nvSpPr>
          <p:spPr>
            <a:xfrm>
              <a:off x="1935315" y="267179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6489091-CA39-4239-BE63-9A3E8F1AF26F}"/>
                </a:ext>
              </a:extLst>
            </p:cNvPr>
            <p:cNvSpPr txBox="1"/>
            <p:nvPr/>
          </p:nvSpPr>
          <p:spPr>
            <a:xfrm>
              <a:off x="1904398" y="1760120"/>
              <a:ext cx="290550" cy="3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B512179-0B42-4703-BC97-ED2565DAE9C2}"/>
                </a:ext>
              </a:extLst>
            </p:cNvPr>
            <p:cNvCxnSpPr>
              <a:cxnSpLocks/>
              <a:stCxn id="90" idx="7"/>
              <a:endCxn id="93" idx="3"/>
            </p:cNvCxnSpPr>
            <p:nvPr/>
          </p:nvCxnSpPr>
          <p:spPr>
            <a:xfrm flipV="1">
              <a:off x="1650670" y="1538580"/>
              <a:ext cx="859840" cy="1062381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7354A7D-377D-49F1-B28B-6927E3251D4C}"/>
                </a:ext>
              </a:extLst>
            </p:cNvPr>
            <p:cNvCxnSpPr>
              <a:stCxn id="94" idx="2"/>
              <a:endCxn id="90" idx="6"/>
            </p:cNvCxnSpPr>
            <p:nvPr/>
          </p:nvCxnSpPr>
          <p:spPr>
            <a:xfrm flipH="1">
              <a:off x="1707210" y="2737461"/>
              <a:ext cx="7467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61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Memory Access Pattern for Event-driven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56" y="1208927"/>
            <a:ext cx="10596966" cy="73524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solidFill>
                  <a:schemeClr val="accent5"/>
                </a:solidFill>
                <a:latin typeface="HelveticaNeueLT Pro 65 Roman"/>
              </a:rPr>
              <a:t>Eliminated random accesses</a:t>
            </a:r>
            <a:r>
              <a:rPr lang="en-US" sz="2400">
                <a:latin typeface="HelveticaNeueLT Pro 65 Roman"/>
              </a:rPr>
              <a:t> of neighbor vertices</a:t>
            </a:r>
          </a:p>
          <a:p>
            <a:pPr lvl="1"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>
                <a:latin typeface="HelveticaNeueLT Pro 65 Roman"/>
              </a:rPr>
              <a:t>Each vertex can access only its own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3AD41-93FE-45F2-A0A9-54DEF23FED75}"/>
              </a:ext>
            </a:extLst>
          </p:cNvPr>
          <p:cNvSpPr txBox="1"/>
          <p:nvPr/>
        </p:nvSpPr>
        <p:spPr>
          <a:xfrm>
            <a:off x="4966682" y="3012645"/>
            <a:ext cx="242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Random Read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40E4B-EDF8-4860-ACE5-7C99148B5205}"/>
              </a:ext>
            </a:extLst>
          </p:cNvPr>
          <p:cNvSpPr txBox="1"/>
          <p:nvPr/>
        </p:nvSpPr>
        <p:spPr>
          <a:xfrm>
            <a:off x="4966682" y="3476447"/>
            <a:ext cx="2593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Write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2447-F9AE-4508-B388-CD4C2794746B}"/>
              </a:ext>
            </a:extLst>
          </p:cNvPr>
          <p:cNvSpPr txBox="1"/>
          <p:nvPr/>
        </p:nvSpPr>
        <p:spPr>
          <a:xfrm>
            <a:off x="4966682" y="3937277"/>
            <a:ext cx="2219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Read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7A8D92-F498-4E08-B447-01F429616F8C}"/>
              </a:ext>
            </a:extLst>
          </p:cNvPr>
          <p:cNvSpPr txBox="1">
            <a:spLocks/>
          </p:cNvSpPr>
          <p:nvPr/>
        </p:nvSpPr>
        <p:spPr>
          <a:xfrm>
            <a:off x="2602546" y="5420769"/>
            <a:ext cx="6986908" cy="9925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SzPct val="70000"/>
              <a:buNone/>
              <a:defRPr/>
            </a:pPr>
            <a:r>
              <a:rPr lang="en-US" sz="2300" dirty="0">
                <a:latin typeface="HelveticaNeueLT Pro 65 Roman"/>
              </a:rPr>
              <a:t>The reads/writes are still random</a:t>
            </a:r>
          </a:p>
          <a:p>
            <a:pPr marL="0" indent="0" algn="ctr">
              <a:buClr>
                <a:schemeClr val="accent2"/>
              </a:buClr>
              <a:buSzPct val="70000"/>
              <a:buNone/>
              <a:defRPr/>
            </a:pPr>
            <a:r>
              <a:rPr lang="en-US" sz="2300" dirty="0">
                <a:latin typeface="HelveticaNeueLT Pro 65 Roman"/>
              </a:rPr>
              <a:t>Parallel operations still require locking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EB81FF-4A7B-45FA-9246-C2C12A7DEAE3}"/>
              </a:ext>
            </a:extLst>
          </p:cNvPr>
          <p:cNvSpPr/>
          <p:nvPr/>
        </p:nvSpPr>
        <p:spPr>
          <a:xfrm>
            <a:off x="2602546" y="5420769"/>
            <a:ext cx="6986908" cy="992569"/>
          </a:xfrm>
          <a:prstGeom prst="round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FE00BD-224C-4312-AC9D-EA9CCD21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54" y="2470122"/>
            <a:ext cx="4077828" cy="256128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3F92DF-A6C7-4DE0-990E-526EB140CD5E}"/>
              </a:ext>
            </a:extLst>
          </p:cNvPr>
          <p:cNvSpPr/>
          <p:nvPr/>
        </p:nvSpPr>
        <p:spPr>
          <a:xfrm>
            <a:off x="3924346" y="2934728"/>
            <a:ext cx="422031" cy="945115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llout: Bent Line with Accent Bar 16">
            <a:extLst>
              <a:ext uri="{FF2B5EF4-FFF2-40B4-BE49-F238E27FC236}">
                <a16:creationId xmlns:a16="http://schemas.microsoft.com/office/drawing/2014/main" id="{FFC491DE-EBDB-4F07-8FD6-F5E300E4D9B1}"/>
              </a:ext>
            </a:extLst>
          </p:cNvPr>
          <p:cNvSpPr/>
          <p:nvPr/>
        </p:nvSpPr>
        <p:spPr>
          <a:xfrm>
            <a:off x="6760493" y="1944170"/>
            <a:ext cx="5282718" cy="1907471"/>
          </a:xfrm>
          <a:prstGeom prst="accentCallout2">
            <a:avLst>
              <a:gd name="adj1" fmla="val 18280"/>
              <a:gd name="adj2" fmla="val -1459"/>
              <a:gd name="adj3" fmla="val 19394"/>
              <a:gd name="adj4" fmla="val -38166"/>
              <a:gd name="adj5" fmla="val 52114"/>
              <a:gd name="adj6" fmla="val -45997"/>
            </a:avLst>
          </a:prstGeom>
          <a:solidFill>
            <a:schemeClr val="accent4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u="sng"/>
              <a:t>Memory access is isolated to target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Simpler locking/atomic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Graph structure doesn’t affect locality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Memory access pattern depends on scheduling only (not graph structure)</a:t>
            </a:r>
          </a:p>
        </p:txBody>
      </p:sp>
    </p:spTree>
    <p:extLst>
      <p:ext uri="{BB962C8B-B14F-4D97-AF65-F5344CB8AC3E}">
        <p14:creationId xmlns:p14="http://schemas.microsoft.com/office/powerpoint/2010/main" val="265826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00"/>
    </mc:Choice>
    <mc:Fallback xmlns="">
      <p:transition spd="slow" advTm="395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Reducing Random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24" y="1186680"/>
            <a:ext cx="10596966" cy="1358178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i="1">
                <a:latin typeface="HelveticaNeueLT Pro 65 Roman"/>
              </a:rPr>
              <a:t>Reduce</a:t>
            </a:r>
            <a:r>
              <a:rPr lang="en-US" sz="2400">
                <a:latin typeface="HelveticaNeueLT Pro 65 Roman"/>
              </a:rPr>
              <a:t> function is </a:t>
            </a:r>
            <a:r>
              <a:rPr lang="en-US" sz="2400">
                <a:solidFill>
                  <a:schemeClr val="accent1"/>
                </a:solidFill>
                <a:latin typeface="HelveticaNeueLT Pro 65 Roman"/>
              </a:rPr>
              <a:t>commutative and associative</a:t>
            </a:r>
            <a:r>
              <a:rPr lang="en-US" sz="2400">
                <a:latin typeface="HelveticaNeueLT Pro 65 Roman"/>
              </a:rPr>
              <a:t> for many algorithms</a:t>
            </a:r>
          </a:p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Events can be processed in any order while maintaining correctness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Allows flexible scheduling policy</a:t>
            </a:r>
          </a:p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endParaRPr lang="en-US" sz="2400">
              <a:latin typeface="HelveticaNeueLT Pro 65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6FA520-C860-4CDA-8DE1-2A77F9CB1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981" y="2878955"/>
            <a:ext cx="4052707" cy="2596210"/>
          </a:xfrm>
          <a:prstGeom prst="rect">
            <a:avLst/>
          </a:prstGeom>
        </p:spPr>
      </p:pic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49F37B52-0053-4E5E-9A9C-9016DE155BA1}"/>
              </a:ext>
            </a:extLst>
          </p:cNvPr>
          <p:cNvSpPr/>
          <p:nvPr/>
        </p:nvSpPr>
        <p:spPr>
          <a:xfrm>
            <a:off x="1386767" y="3644598"/>
            <a:ext cx="1412770" cy="771390"/>
          </a:xfrm>
          <a:prstGeom prst="accentCallout1">
            <a:avLst>
              <a:gd name="adj1" fmla="val 31109"/>
              <a:gd name="adj2" fmla="val 103324"/>
              <a:gd name="adj3" fmla="val 30478"/>
              <a:gd name="adj4" fmla="val 13835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Sorted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75AA0F-F5BC-47C9-9234-8FE9963EBC4D}"/>
              </a:ext>
            </a:extLst>
          </p:cNvPr>
          <p:cNvSpPr/>
          <p:nvPr/>
        </p:nvSpPr>
        <p:spPr>
          <a:xfrm>
            <a:off x="6407527" y="3362911"/>
            <a:ext cx="660655" cy="936069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llout: Bent Line with Accent Bar 12">
            <a:extLst>
              <a:ext uri="{FF2B5EF4-FFF2-40B4-BE49-F238E27FC236}">
                <a16:creationId xmlns:a16="http://schemas.microsoft.com/office/drawing/2014/main" id="{87C91120-A51E-49FE-96BA-275CAFB8B7B7}"/>
              </a:ext>
            </a:extLst>
          </p:cNvPr>
          <p:cNvSpPr/>
          <p:nvPr/>
        </p:nvSpPr>
        <p:spPr>
          <a:xfrm>
            <a:off x="8389945" y="3429000"/>
            <a:ext cx="2491848" cy="731303"/>
          </a:xfrm>
          <a:prstGeom prst="accentCallout2">
            <a:avLst>
              <a:gd name="adj1" fmla="val 60605"/>
              <a:gd name="adj2" fmla="val -2676"/>
              <a:gd name="adj3" fmla="val 60383"/>
              <a:gd name="adj4" fmla="val -28427"/>
              <a:gd name="adj5" fmla="val 61916"/>
              <a:gd name="adj6" fmla="val -52084"/>
            </a:avLst>
          </a:prstGeom>
          <a:solidFill>
            <a:schemeClr val="accent4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Sequential Memory Access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967EB35-BD57-4177-A45A-8A8391D2914F}"/>
              </a:ext>
            </a:extLst>
          </p:cNvPr>
          <p:cNvSpPr txBox="1">
            <a:spLocks/>
          </p:cNvSpPr>
          <p:nvPr/>
        </p:nvSpPr>
        <p:spPr>
          <a:xfrm>
            <a:off x="1586117" y="5682036"/>
            <a:ext cx="8762638" cy="6017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SzPct val="70000"/>
              <a:buNone/>
              <a:defRPr/>
            </a:pPr>
            <a:r>
              <a:rPr lang="en-US" sz="2300">
                <a:latin typeface="HelveticaNeueLT Pro 65 Roman"/>
              </a:rPr>
              <a:t>Issuing events in sorted order removes random read/writes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958ECA-D732-43B7-BD46-B08C149CED4A}"/>
              </a:ext>
            </a:extLst>
          </p:cNvPr>
          <p:cNvSpPr/>
          <p:nvPr/>
        </p:nvSpPr>
        <p:spPr>
          <a:xfrm>
            <a:off x="1525445" y="5682036"/>
            <a:ext cx="9005323" cy="601756"/>
          </a:xfrm>
          <a:prstGeom prst="round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00"/>
    </mc:Choice>
    <mc:Fallback xmlns="">
      <p:transition spd="slow" advTm="3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Growing Demand for Graph Analytics on Large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659" y="1135252"/>
            <a:ext cx="6552808" cy="25100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Graph algorithms are important computational workloads on many domains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Social Networks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Web graphs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Brain networks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Bioinformatics</a:t>
            </a:r>
          </a:p>
        </p:txBody>
      </p:sp>
      <p:pic>
        <p:nvPicPr>
          <p:cNvPr id="6" name="Picture 5" descr="A picture containing building, dome&#10;&#10;Description generated with very high confidence">
            <a:extLst>
              <a:ext uri="{FF2B5EF4-FFF2-40B4-BE49-F238E27FC236}">
                <a16:creationId xmlns:a16="http://schemas.microsoft.com/office/drawing/2014/main" id="{018AE9BD-F17B-454C-8341-140D8BB9F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8" y="1931973"/>
            <a:ext cx="3440847" cy="3426570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B455B251-6AEC-4196-8899-6E9A21C0D4FE}"/>
              </a:ext>
            </a:extLst>
          </p:cNvPr>
          <p:cNvSpPr txBox="1">
            <a:spLocks/>
          </p:cNvSpPr>
          <p:nvPr/>
        </p:nvSpPr>
        <p:spPr>
          <a:xfrm>
            <a:off x="4428659" y="3791264"/>
            <a:ext cx="6974239" cy="2574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Few types of algorithms are used in many important applications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Centrality Analysis (e.g., PageRank)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Path Finding (e.g., BFS, SSSP)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Recommendation System (e.g. Adsorption)</a:t>
            </a:r>
          </a:p>
          <a:p>
            <a:pPr lvl="1">
              <a:lnSpc>
                <a:spcPct val="100000"/>
              </a:lnSpc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Community Detection (e.g., Connected Components)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6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00"/>
    </mc:Choice>
    <mc:Fallback xmlns="">
      <p:transition spd="slow" advTm="3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Event Population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24" y="1063913"/>
            <a:ext cx="10596966" cy="1700295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Each processed event generates new events for all edges</a:t>
            </a:r>
            <a:endParaRPr lang="en-US" sz="2000" dirty="0">
              <a:latin typeface="HelveticaNeueLT Pro 65 Roman"/>
            </a:endParaRP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Event Generation Rate &gt;&gt; Event Consumption Rate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Exponential growth of event population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solidFill>
                  <a:srgbClr val="C00000"/>
                </a:solidFill>
                <a:latin typeface="HelveticaNeueLT Pro 65 Roman"/>
              </a:rPr>
              <a:t>Extreme overhead to manage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1E878D-37B4-4122-B8CD-EABCD1138576}"/>
              </a:ext>
            </a:extLst>
          </p:cNvPr>
          <p:cNvSpPr/>
          <p:nvPr/>
        </p:nvSpPr>
        <p:spPr>
          <a:xfrm>
            <a:off x="2728927" y="2662309"/>
            <a:ext cx="7614139" cy="481390"/>
          </a:xfrm>
          <a:prstGeom prst="roundRect">
            <a:avLst>
              <a:gd name="adj" fmla="val 30924"/>
            </a:avLst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chemeClr val="accent2"/>
              </a:buClr>
              <a:buSzPct val="70000"/>
              <a:defRPr/>
            </a:pPr>
            <a:r>
              <a:rPr lang="en-US" sz="2400" dirty="0">
                <a:latin typeface="HelveticaNeueLT Pro 65 Roman"/>
              </a:rPr>
              <a:t>Solution: Coalesce events destined for same vertex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DFF1862-56DB-45D6-9B29-15EB1BCFC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568348"/>
              </p:ext>
            </p:extLst>
          </p:nvPr>
        </p:nvGraphicFramePr>
        <p:xfrm>
          <a:off x="1003786" y="3552827"/>
          <a:ext cx="4497510" cy="228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8BC0BFF-F567-47FF-BA8F-BBACAFF462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783646"/>
              </p:ext>
            </p:extLst>
          </p:nvPr>
        </p:nvGraphicFramePr>
        <p:xfrm>
          <a:off x="6535997" y="3552827"/>
          <a:ext cx="4497510" cy="228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0E6B9B17-7217-4796-AAAB-3DCFEE8DA2C5}"/>
              </a:ext>
            </a:extLst>
          </p:cNvPr>
          <p:cNvSpPr/>
          <p:nvPr/>
        </p:nvSpPr>
        <p:spPr>
          <a:xfrm>
            <a:off x="5806006" y="4595410"/>
            <a:ext cx="579987" cy="4983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1AAC6-ED3A-4C46-90B0-4D4C2DAF2D8A}"/>
              </a:ext>
            </a:extLst>
          </p:cNvPr>
          <p:cNvSpPr txBox="1"/>
          <p:nvPr/>
        </p:nvSpPr>
        <p:spPr>
          <a:xfrm>
            <a:off x="5579814" y="427038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NeueLT Com 55 Roman" panose="020B0604020202020204" pitchFamily="34" charset="0"/>
              </a:rPr>
              <a:t>coalesce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856053-9170-49A0-AD16-771187B0855C}"/>
              </a:ext>
            </a:extLst>
          </p:cNvPr>
          <p:cNvCxnSpPr/>
          <p:nvPr/>
        </p:nvCxnSpPr>
        <p:spPr>
          <a:xfrm>
            <a:off x="7205133" y="5343606"/>
            <a:ext cx="3687234" cy="0"/>
          </a:xfrm>
          <a:prstGeom prst="line">
            <a:avLst/>
          </a:prstGeom>
          <a:ln w="9525">
            <a:solidFill>
              <a:srgbClr val="E59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56D386-1FC7-40FD-B25A-2B6173E277A5}"/>
              </a:ext>
            </a:extLst>
          </p:cNvPr>
          <p:cNvSpPr txBox="1"/>
          <p:nvPr/>
        </p:nvSpPr>
        <p:spPr>
          <a:xfrm>
            <a:off x="10899878" y="5189717"/>
            <a:ext cx="80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9C09"/>
                </a:solidFill>
                <a:latin typeface="HelveticaNeueLT Com 55 Roman" panose="020B0604020202020204" pitchFamily="34" charset="0"/>
              </a:rPr>
              <a:t>4.84M</a:t>
            </a:r>
          </a:p>
          <a:p>
            <a:r>
              <a:rPr lang="en-US" sz="1400" dirty="0">
                <a:solidFill>
                  <a:srgbClr val="E59C09"/>
                </a:solidFill>
                <a:latin typeface="HelveticaNeueLT Com 55 Roman" panose="020B0604020202020204" pitchFamily="34" charset="0"/>
              </a:rPr>
              <a:t>vertices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B08132-4DB7-4471-B8D3-E1380EA89760}"/>
              </a:ext>
            </a:extLst>
          </p:cNvPr>
          <p:cNvCxnSpPr/>
          <p:nvPr/>
        </p:nvCxnSpPr>
        <p:spPr>
          <a:xfrm>
            <a:off x="1662222" y="3724342"/>
            <a:ext cx="3687234" cy="0"/>
          </a:xfrm>
          <a:prstGeom prst="line">
            <a:avLst/>
          </a:prstGeom>
          <a:ln w="9525">
            <a:solidFill>
              <a:srgbClr val="E59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DF75DE-5146-44C2-AA01-1C317AB2CADE}"/>
              </a:ext>
            </a:extLst>
          </p:cNvPr>
          <p:cNvSpPr txBox="1"/>
          <p:nvPr/>
        </p:nvSpPr>
        <p:spPr>
          <a:xfrm>
            <a:off x="5356967" y="3570453"/>
            <a:ext cx="736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E59C09"/>
                </a:solidFill>
                <a:latin typeface="HelveticaNeueLT Com 55 Roman" panose="020B0604020202020204" pitchFamily="34" charset="0"/>
              </a:rPr>
              <a:t>68.9M</a:t>
            </a:r>
            <a:br>
              <a:rPr lang="en-US" sz="1400">
                <a:solidFill>
                  <a:srgbClr val="E59C09"/>
                </a:solidFill>
                <a:latin typeface="HelveticaNeueLT Com 55 Roman" panose="020B0604020202020204" pitchFamily="34" charset="0"/>
              </a:rPr>
            </a:br>
            <a:r>
              <a:rPr lang="en-US" sz="1400">
                <a:solidFill>
                  <a:srgbClr val="E59C09"/>
                </a:solidFill>
                <a:latin typeface="HelveticaNeueLT Com 55 Roman" panose="020B0604020202020204" pitchFamily="34" charset="0"/>
              </a:rPr>
              <a:t>edges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DF79A6-96F1-4BA4-B088-7CB3F22DB93A}"/>
              </a:ext>
            </a:extLst>
          </p:cNvPr>
          <p:cNvSpPr txBox="1"/>
          <p:nvPr/>
        </p:nvSpPr>
        <p:spPr>
          <a:xfrm>
            <a:off x="1859595" y="3400507"/>
            <a:ext cx="281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9C09"/>
                </a:solidFill>
              </a:rPr>
              <a:t>#events bounded by #edges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7D3DFB-EA30-4401-A26D-F73627059640}"/>
              </a:ext>
            </a:extLst>
          </p:cNvPr>
          <p:cNvSpPr txBox="1"/>
          <p:nvPr/>
        </p:nvSpPr>
        <p:spPr>
          <a:xfrm>
            <a:off x="7655804" y="5023707"/>
            <a:ext cx="299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59C09"/>
                </a:solidFill>
              </a:rPr>
              <a:t>#events bounded by #vertices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8DDC9C-5EFF-4521-9EFC-589A456F082C}"/>
              </a:ext>
            </a:extLst>
          </p:cNvPr>
          <p:cNvSpPr txBox="1"/>
          <p:nvPr/>
        </p:nvSpPr>
        <p:spPr>
          <a:xfrm>
            <a:off x="1261532" y="5834835"/>
            <a:ext cx="443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NeueLT Com 65 Md" panose="020B0604020202020204" pitchFamily="34" charset="0"/>
              </a:rPr>
              <a:t>Total events generated in each iteration [PageRank in LiveJournal graph]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A73BC2-506E-4C44-A1DA-65AC308946FC}"/>
              </a:ext>
            </a:extLst>
          </p:cNvPr>
          <p:cNvSpPr txBox="1"/>
          <p:nvPr/>
        </p:nvSpPr>
        <p:spPr>
          <a:xfrm>
            <a:off x="6813655" y="5834835"/>
            <a:ext cx="4436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NeueLT Com 65 Md" panose="020B0604020202020204" pitchFamily="34" charset="0"/>
              </a:rPr>
              <a:t>Total events remaining after coalescing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24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54"/>
    </mc:Choice>
    <mc:Fallback xmlns="">
      <p:transition spd="slow" advTm="70254"/>
    </mc:Fallback>
  </mc:AlternateContent>
  <p:extLst>
    <p:ext uri="{E180D4A7-C9FB-4DFB-919C-405C955672EB}">
      <p14:showEvtLst xmlns:p14="http://schemas.microsoft.com/office/powerpoint/2010/main">
        <p14:playEvt time="155" objId="4"/>
        <p14:stopEvt time="70232" objId="4"/>
      </p14:showEvt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Event Coalescing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24" y="1173979"/>
            <a:ext cx="10596966" cy="2282007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i="1" dirty="0">
                <a:latin typeface="HelveticaNeueLT Pro 65 Roman"/>
              </a:rPr>
              <a:t>Propagate</a:t>
            </a:r>
            <a:r>
              <a:rPr lang="en-US" sz="2400" dirty="0">
                <a:latin typeface="HelveticaNeueLT Pro 65 Roman"/>
              </a:rPr>
              <a:t> functions are </a:t>
            </a:r>
            <a:r>
              <a:rPr lang="en-US" sz="2400" dirty="0">
                <a:solidFill>
                  <a:schemeClr val="accent1"/>
                </a:solidFill>
                <a:latin typeface="HelveticaNeueLT Pro 65 Roman"/>
              </a:rPr>
              <a:t>distributive</a:t>
            </a:r>
            <a:r>
              <a:rPr lang="en-US" sz="2400" dirty="0">
                <a:latin typeface="HelveticaNeueLT Pro 65 Roman"/>
              </a:rPr>
              <a:t> for many algorithms</a:t>
            </a:r>
          </a:p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Multiple events for same vertex can be merged using the </a:t>
            </a:r>
            <a:r>
              <a:rPr lang="en-US" sz="2400" i="1" dirty="0">
                <a:latin typeface="HelveticaNeueLT Pro 65 Roman"/>
              </a:rPr>
              <a:t>Reduce</a:t>
            </a:r>
            <a:r>
              <a:rPr lang="en-US" sz="2400" dirty="0">
                <a:latin typeface="HelveticaNeueLT Pro 65 Roman"/>
              </a:rPr>
              <a:t> function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Makes total number of events in the queue bounded by number of vertices</a:t>
            </a:r>
          </a:p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Only one event for each vertex exists in the queue at a moment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Guarantees contention-free scheduling </a:t>
            </a:r>
            <a:r>
              <a:rPr lang="en-US" sz="2000" dirty="0">
                <a:solidFill>
                  <a:schemeClr val="accent5"/>
                </a:solidFill>
                <a:latin typeface="HelveticaNeueLT Pro 65 Roman"/>
              </a:rPr>
              <a:t>[Parallel execution without locking]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5AC081-69BD-403E-A5C8-F8D72357A77B}"/>
              </a:ext>
            </a:extLst>
          </p:cNvPr>
          <p:cNvSpPr/>
          <p:nvPr/>
        </p:nvSpPr>
        <p:spPr>
          <a:xfrm>
            <a:off x="2787161" y="4084027"/>
            <a:ext cx="5596207" cy="193430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742950" lvl="1" indent="-285750">
              <a:buClr>
                <a:srgbClr val="3E8853"/>
              </a:buClr>
              <a:buSzPct val="100000"/>
              <a:buFont typeface="Wingdings" panose="05000000000000000000" pitchFamily="2" charset="2"/>
              <a:buChar char=""/>
              <a:defRPr/>
            </a:pPr>
            <a:r>
              <a:rPr lang="en-US" sz="2000">
                <a:solidFill>
                  <a:prstClr val="black"/>
                </a:solidFill>
                <a:latin typeface="HelveticaNeueLT Pro 65 Roman"/>
              </a:rPr>
              <a:t>Reduced storage for events</a:t>
            </a:r>
          </a:p>
          <a:p>
            <a:pPr marL="742950" lvl="1" indent="-285750">
              <a:buClr>
                <a:srgbClr val="3E8853"/>
              </a:buClr>
              <a:buSzPct val="100000"/>
              <a:buFont typeface="Wingdings" panose="05000000000000000000" pitchFamily="2" charset="2"/>
              <a:buChar char=""/>
              <a:defRPr/>
            </a:pPr>
            <a:r>
              <a:rPr lang="en-US" sz="2000">
                <a:solidFill>
                  <a:prstClr val="black"/>
                </a:solidFill>
                <a:latin typeface="HelveticaNeueLT Pro 65 Roman"/>
              </a:rPr>
              <a:t>Less number of processing tasks</a:t>
            </a:r>
          </a:p>
          <a:p>
            <a:pPr marL="742950" lvl="1" indent="-285750">
              <a:buClr>
                <a:srgbClr val="3E8853"/>
              </a:buClr>
              <a:buSzPct val="100000"/>
              <a:buFont typeface="Wingdings" panose="05000000000000000000" pitchFamily="2" charset="2"/>
              <a:buChar char=""/>
              <a:defRPr/>
            </a:pPr>
            <a:r>
              <a:rPr lang="en-US" sz="2000">
                <a:solidFill>
                  <a:prstClr val="black"/>
                </a:solidFill>
                <a:latin typeface="HelveticaNeueLT Pro 65 Roman"/>
              </a:rPr>
              <a:t>Implicit guarantee of transaction-safety</a:t>
            </a:r>
          </a:p>
          <a:p>
            <a:pPr marL="742950" lvl="1" indent="-285750">
              <a:buClr>
                <a:srgbClr val="3E8853"/>
              </a:buClr>
              <a:buSzPct val="100000"/>
              <a:buFont typeface="Wingdings" panose="05000000000000000000" pitchFamily="2" charset="2"/>
              <a:buChar char=""/>
              <a:defRPr/>
            </a:pPr>
            <a:r>
              <a:rPr lang="en-US" sz="2000">
                <a:solidFill>
                  <a:prstClr val="black"/>
                </a:solidFill>
                <a:latin typeface="HelveticaNeueLT Pro 65 Roman"/>
              </a:rPr>
              <a:t>Approaches convergences faster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47C42-5162-4001-A8F2-E22876570CC1}"/>
              </a:ext>
            </a:extLst>
          </p:cNvPr>
          <p:cNvSpPr txBox="1"/>
          <p:nvPr/>
        </p:nvSpPr>
        <p:spPr>
          <a:xfrm>
            <a:off x="4332837" y="3899361"/>
            <a:ext cx="276396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5"/>
                </a:solidFill>
              </a:rPr>
              <a:t>Benefits from Coalescing</a:t>
            </a:r>
          </a:p>
        </p:txBody>
      </p:sp>
    </p:spTree>
    <p:extLst>
      <p:ext uri="{BB962C8B-B14F-4D97-AF65-F5344CB8AC3E}">
        <p14:creationId xmlns:p14="http://schemas.microsoft.com/office/powerpoint/2010/main" val="309348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00"/>
    </mc:Choice>
    <mc:Fallback xmlns="">
      <p:transition spd="slow" advTm="6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Graph Properties for Event-driven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24" y="1173979"/>
            <a:ext cx="10596966" cy="121028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solidFill>
                  <a:schemeClr val="accent5"/>
                </a:solidFill>
                <a:latin typeface="HelveticaNeueLT Com 67 MdCn" panose="020B0606030502030204" pitchFamily="34" charset="0"/>
                <a:cs typeface="Helvetica" panose="020B0604020202020204" pitchFamily="34" charset="0"/>
              </a:rPr>
              <a:t>Reordering Property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Reduce function must be commutative, associative and distributive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Propagate function must be distributive over Reduce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EEFD07-91A1-441B-8F37-017AF2B44521}"/>
              </a:ext>
            </a:extLst>
          </p:cNvPr>
          <p:cNvSpPr/>
          <p:nvPr/>
        </p:nvSpPr>
        <p:spPr>
          <a:xfrm>
            <a:off x="1206500" y="2384269"/>
            <a:ext cx="9156700" cy="601756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Reordering property allows events to be sorted and coalesced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5FF810C-82A2-4AC6-BF28-7AB12D5CB197}"/>
              </a:ext>
            </a:extLst>
          </p:cNvPr>
          <p:cNvSpPr txBox="1">
            <a:spLocks/>
          </p:cNvSpPr>
          <p:nvPr/>
        </p:nvSpPr>
        <p:spPr>
          <a:xfrm>
            <a:off x="653224" y="3074747"/>
            <a:ext cx="10596966" cy="862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solidFill>
                  <a:schemeClr val="accent5"/>
                </a:solidFill>
                <a:latin typeface="HelveticaNeueLT Com 67 MdCn" panose="020B0606030502030204" pitchFamily="34" charset="0"/>
              </a:rPr>
              <a:t>Simplification Property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A vertex should not have impact on its neighbors if it doesn’t change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241CE5-D205-4ED6-AB20-7D21DFAB23FE}"/>
              </a:ext>
            </a:extLst>
          </p:cNvPr>
          <p:cNvSpPr/>
          <p:nvPr/>
        </p:nvSpPr>
        <p:spPr>
          <a:xfrm>
            <a:off x="1206500" y="3908266"/>
            <a:ext cx="9156700" cy="601756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Simplification property allows events to stop propagation and terminate the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3A667-5F6F-4F07-86FA-3CD6E690DA85}"/>
              </a:ext>
            </a:extLst>
          </p:cNvPr>
          <p:cNvSpPr txBox="1"/>
          <p:nvPr/>
        </p:nvSpPr>
        <p:spPr>
          <a:xfrm>
            <a:off x="2679700" y="470412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>
                <a:solidFill>
                  <a:srgbClr val="0070C0"/>
                </a:solidFill>
                <a:latin typeface="HelveticaNeueLT Pro 65 Md"/>
              </a:rPr>
              <a:t>Reduce functions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E77449-76BF-4A4D-AAC8-2A7175EA94FF}"/>
              </a:ext>
            </a:extLst>
          </p:cNvPr>
          <p:cNvSpPr txBox="1"/>
          <p:nvPr/>
        </p:nvSpPr>
        <p:spPr>
          <a:xfrm>
            <a:off x="5020731" y="4712145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>
                <a:solidFill>
                  <a:srgbClr val="0070C0"/>
                </a:solidFill>
                <a:latin typeface="HelveticaNeueLT Pro 65 Md"/>
              </a:rPr>
              <a:t>Propagate functions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C74BA-1EAD-4C34-97DB-E4ED67489FBD}"/>
              </a:ext>
            </a:extLst>
          </p:cNvPr>
          <p:cNvSpPr txBox="1"/>
          <p:nvPr/>
        </p:nvSpPr>
        <p:spPr>
          <a:xfrm>
            <a:off x="8352571" y="471259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>
                <a:solidFill>
                  <a:srgbClr val="0070C0"/>
                </a:solidFill>
                <a:latin typeface="HelveticaNeueLT Pro 65 Md"/>
              </a:rPr>
              <a:t>Algorithms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8A05F-66FD-4CAC-B22F-45DEEB45D58E}"/>
              </a:ext>
            </a:extLst>
          </p:cNvPr>
          <p:cNvSpPr txBox="1"/>
          <p:nvPr/>
        </p:nvSpPr>
        <p:spPr>
          <a:xfrm>
            <a:off x="2679700" y="5037666"/>
            <a:ext cx="196720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Sum,</a:t>
            </a:r>
          </a:p>
          <a:p>
            <a:pPr algn="ctr"/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Product,</a:t>
            </a:r>
          </a:p>
          <a:p>
            <a:pPr algn="ctr"/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Min, Max,</a:t>
            </a:r>
          </a:p>
          <a:p>
            <a:pPr algn="ctr"/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And, Or,</a:t>
            </a:r>
          </a:p>
          <a:p>
            <a:pPr algn="ctr"/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1-hot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34641A-1499-41D5-9583-A476B6E23185}"/>
              </a:ext>
            </a:extLst>
          </p:cNvPr>
          <p:cNvSpPr txBox="1"/>
          <p:nvPr/>
        </p:nvSpPr>
        <p:spPr>
          <a:xfrm>
            <a:off x="5152611" y="5037666"/>
            <a:ext cx="1967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Sum,</a:t>
            </a:r>
          </a:p>
          <a:p>
            <a:pPr algn="ctr"/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Product,</a:t>
            </a:r>
          </a:p>
          <a:p>
            <a:pPr algn="ctr"/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Min, Max,</a:t>
            </a:r>
          </a:p>
          <a:p>
            <a:pPr algn="ctr"/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And, 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9816F-9546-4F7B-99FC-C49345287E4B}"/>
              </a:ext>
            </a:extLst>
          </p:cNvPr>
          <p:cNvSpPr txBox="1"/>
          <p:nvPr/>
        </p:nvSpPr>
        <p:spPr>
          <a:xfrm>
            <a:off x="7688618" y="5037666"/>
            <a:ext cx="26026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PageRank,</a:t>
            </a:r>
          </a:p>
          <a:p>
            <a:pPr algn="ctr"/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Adsorption, </a:t>
            </a:r>
            <a:r>
              <a:rPr lang="en-US" sz="160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SimRank</a:t>
            </a:r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</a:p>
          <a:p>
            <a:pPr algn="ctr"/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SSSP, BFS, HITS</a:t>
            </a:r>
          </a:p>
          <a:p>
            <a:pPr algn="ctr"/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Connected Components,</a:t>
            </a:r>
          </a:p>
          <a:p>
            <a:pPr algn="ctr"/>
            <a:r>
              <a:rPr lang="en-US" sz="16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Linear Equation Solver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5C2FD8-C195-40D0-9047-A38B168604F3}"/>
              </a:ext>
            </a:extLst>
          </p:cNvPr>
          <p:cNvSpPr txBox="1"/>
          <p:nvPr/>
        </p:nvSpPr>
        <p:spPr>
          <a:xfrm>
            <a:off x="1206500" y="5391609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HelveticaNeueLT Pro 65 Md"/>
              </a:rPr>
              <a:t>Examples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85A5EF-F15B-451A-A1E8-63869C2BE451}"/>
              </a:ext>
            </a:extLst>
          </p:cNvPr>
          <p:cNvSpPr/>
          <p:nvPr/>
        </p:nvSpPr>
        <p:spPr>
          <a:xfrm>
            <a:off x="2650067" y="4712145"/>
            <a:ext cx="1996838" cy="178178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222903-DD7B-4005-B81F-43C04C6D0A3F}"/>
              </a:ext>
            </a:extLst>
          </p:cNvPr>
          <p:cNvSpPr/>
          <p:nvPr/>
        </p:nvSpPr>
        <p:spPr>
          <a:xfrm>
            <a:off x="5005423" y="4712145"/>
            <a:ext cx="2251817" cy="178178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839C47-000A-420E-9D1F-58D652B3D5F9}"/>
              </a:ext>
            </a:extLst>
          </p:cNvPr>
          <p:cNvSpPr/>
          <p:nvPr/>
        </p:nvSpPr>
        <p:spPr>
          <a:xfrm>
            <a:off x="7727456" y="4712145"/>
            <a:ext cx="2563777" cy="178178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75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88"/>
    </mc:Choice>
    <mc:Fallback xmlns="">
      <p:transition spd="slow" advTm="42588"/>
    </mc:Fallback>
  </mc:AlternateContent>
  <p:extLst>
    <p:ext uri="{E180D4A7-C9FB-4DFB-919C-405C955672EB}">
      <p14:showEvtLst xmlns:p14="http://schemas.microsoft.com/office/powerpoint/2010/main">
        <p14:playEvt time="137" objId="4"/>
        <p14:stopEvt time="42588" objId="4"/>
      </p14:showEvt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Hardware Acceleration of Event-Driven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437" y="1572622"/>
            <a:ext cx="8407400" cy="148378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300">
                <a:latin typeface="HelveticaNeueLT Pro 65 Roman"/>
              </a:rPr>
              <a:t>Sorted Queue implementation is expensive in software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300">
                <a:latin typeface="HelveticaNeueLT Pro 65 Roman"/>
              </a:rPr>
              <a:t>Coalescing within a queue has huge overhead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300">
                <a:latin typeface="HelveticaNeueLT Pro 65 Roman"/>
              </a:rPr>
              <a:t>Event scheduling policy implementations may be inefficient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418AE6-33CC-4CEF-B4C0-E31AE8883D61}"/>
              </a:ext>
            </a:extLst>
          </p:cNvPr>
          <p:cNvSpPr/>
          <p:nvPr/>
        </p:nvSpPr>
        <p:spPr>
          <a:xfrm>
            <a:off x="1689099" y="1413873"/>
            <a:ext cx="8407400" cy="1693334"/>
          </a:xfrm>
          <a:prstGeom prst="roundRect">
            <a:avLst>
              <a:gd name="adj" fmla="val 8917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137674-6F6F-4A89-8170-50A92D228DC3}"/>
              </a:ext>
            </a:extLst>
          </p:cNvPr>
          <p:cNvSpPr txBox="1"/>
          <p:nvPr/>
        </p:nvSpPr>
        <p:spPr>
          <a:xfrm>
            <a:off x="5294879" y="1217969"/>
            <a:ext cx="11958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Challenges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FC27A9-3630-44B2-BA83-1F2208E27DA6}"/>
              </a:ext>
            </a:extLst>
          </p:cNvPr>
          <p:cNvSpPr txBox="1">
            <a:spLocks/>
          </p:cNvSpPr>
          <p:nvPr/>
        </p:nvSpPr>
        <p:spPr>
          <a:xfrm>
            <a:off x="1765299" y="4614522"/>
            <a:ext cx="8221134" cy="1547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/>
              </a:buClr>
              <a:buSzPct val="70000"/>
              <a:buNone/>
              <a:defRPr/>
            </a:pPr>
            <a:r>
              <a:rPr lang="en-US" sz="2300" dirty="0">
                <a:solidFill>
                  <a:schemeClr val="accent1"/>
                </a:solidFill>
                <a:latin typeface="HelveticaNeueLT Com 65 Md" panose="020B0604020202020204" pitchFamily="34" charset="0"/>
              </a:rPr>
              <a:t>GraphPulse</a:t>
            </a:r>
            <a:r>
              <a:rPr lang="en-US" sz="2300" dirty="0">
                <a:latin typeface="HelveticaNeueLT Pro 65 Roman"/>
              </a:rPr>
              <a:t> </a:t>
            </a:r>
            <a:r>
              <a:rPr lang="en-US" sz="2300" dirty="0">
                <a:solidFill>
                  <a:srgbClr val="0070C0"/>
                </a:solidFill>
                <a:latin typeface="HelveticaNeueLT Pro 65 Roman"/>
              </a:rPr>
              <a:t>is an asynchronous graph processing accelerator that leverages the decoupling of vertex updates and vertex communications to maximize memory access efficiency and increase parallelism.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3C6774-8FCB-43AC-83D7-CFB38A41D531}"/>
              </a:ext>
            </a:extLst>
          </p:cNvPr>
          <p:cNvSpPr/>
          <p:nvPr/>
        </p:nvSpPr>
        <p:spPr>
          <a:xfrm>
            <a:off x="1689099" y="4548904"/>
            <a:ext cx="8407400" cy="1547337"/>
          </a:xfrm>
          <a:prstGeom prst="roundRect">
            <a:avLst>
              <a:gd name="adj" fmla="val 868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5D938DE-2C96-4EE4-AE8E-4A73AA4A804F}"/>
              </a:ext>
            </a:extLst>
          </p:cNvPr>
          <p:cNvSpPr/>
          <p:nvPr/>
        </p:nvSpPr>
        <p:spPr>
          <a:xfrm>
            <a:off x="5031367" y="3215157"/>
            <a:ext cx="1512443" cy="1209499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6E4BB-AA1A-48AA-8792-AA95DD37631D}"/>
              </a:ext>
            </a:extLst>
          </p:cNvPr>
          <p:cNvSpPr txBox="1"/>
          <p:nvPr/>
        </p:nvSpPr>
        <p:spPr>
          <a:xfrm>
            <a:off x="1902437" y="3402546"/>
            <a:ext cx="81801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5"/>
                </a:solidFill>
                <a:highlight>
                  <a:srgbClr val="FFFFFF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GraphPulse provides hardware primitives to mitigate these challenges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0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52"/>
    </mc:Choice>
    <mc:Fallback xmlns="">
      <p:transition spd="slow" advTm="36352"/>
    </mc:Fallback>
  </mc:AlternateContent>
  <p:extLst>
    <p:ext uri="{E180D4A7-C9FB-4DFB-919C-405C955672EB}">
      <p14:showEvtLst xmlns:p14="http://schemas.microsoft.com/office/powerpoint/2010/main">
        <p14:playEvt time="128" objId="6"/>
        <p14:stopEvt time="35139" objId="6"/>
      </p14:showEvt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GraphPulse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57" y="1296746"/>
            <a:ext cx="5756043" cy="2733387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Event Queue with in-place coalescing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Direct-mapped storage for events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Coalesces events during insertion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Multiple bins for parallel insertion/issue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Adjacent vertices in queue are also adjacent in off-chip graph 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2939F-D399-46FD-9A15-F9ACE3AA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433" y="4165845"/>
            <a:ext cx="5895072" cy="2136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1EC49-9719-41EF-ABEA-254A8DC8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534" y="989246"/>
            <a:ext cx="2295000" cy="2389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B5AB7-76F8-4444-A2C9-F350D75F9EB1}"/>
              </a:ext>
            </a:extLst>
          </p:cNvPr>
          <p:cNvSpPr txBox="1"/>
          <p:nvPr/>
        </p:nvSpPr>
        <p:spPr>
          <a:xfrm rot="19270702">
            <a:off x="9102990" y="3121423"/>
            <a:ext cx="546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bins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351898B-EB30-4D2E-9563-BF80E261708C}"/>
              </a:ext>
            </a:extLst>
          </p:cNvPr>
          <p:cNvSpPr/>
          <p:nvPr/>
        </p:nvSpPr>
        <p:spPr>
          <a:xfrm>
            <a:off x="-1" y="3835400"/>
            <a:ext cx="12192001" cy="3471333"/>
          </a:xfrm>
          <a:custGeom>
            <a:avLst/>
            <a:gdLst>
              <a:gd name="connsiteX0" fmla="*/ 5208732 w 12192001"/>
              <a:gd name="connsiteY0" fmla="*/ 270933 h 3471333"/>
              <a:gd name="connsiteX1" fmla="*/ 5105401 w 12192001"/>
              <a:gd name="connsiteY1" fmla="*/ 374264 h 3471333"/>
              <a:gd name="connsiteX2" fmla="*/ 5105401 w 12192001"/>
              <a:gd name="connsiteY2" fmla="*/ 1622523 h 3471333"/>
              <a:gd name="connsiteX3" fmla="*/ 5208732 w 12192001"/>
              <a:gd name="connsiteY3" fmla="*/ 1725854 h 3471333"/>
              <a:gd name="connsiteX4" fmla="*/ 6360970 w 12192001"/>
              <a:gd name="connsiteY4" fmla="*/ 1725854 h 3471333"/>
              <a:gd name="connsiteX5" fmla="*/ 6464301 w 12192001"/>
              <a:gd name="connsiteY5" fmla="*/ 1622523 h 3471333"/>
              <a:gd name="connsiteX6" fmla="*/ 6464301 w 12192001"/>
              <a:gd name="connsiteY6" fmla="*/ 374264 h 3471333"/>
              <a:gd name="connsiteX7" fmla="*/ 6360970 w 12192001"/>
              <a:gd name="connsiteY7" fmla="*/ 270933 h 3471333"/>
              <a:gd name="connsiteX8" fmla="*/ 0 w 12192001"/>
              <a:gd name="connsiteY8" fmla="*/ 0 h 3471333"/>
              <a:gd name="connsiteX9" fmla="*/ 12192001 w 12192001"/>
              <a:gd name="connsiteY9" fmla="*/ 0 h 3471333"/>
              <a:gd name="connsiteX10" fmla="*/ 12192001 w 12192001"/>
              <a:gd name="connsiteY10" fmla="*/ 3471333 h 3471333"/>
              <a:gd name="connsiteX11" fmla="*/ 0 w 12192001"/>
              <a:gd name="connsiteY11" fmla="*/ 3471333 h 34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1" h="3471333">
                <a:moveTo>
                  <a:pt x="5208732" y="270933"/>
                </a:moveTo>
                <a:cubicBezTo>
                  <a:pt x="5151665" y="270933"/>
                  <a:pt x="5105401" y="317196"/>
                  <a:pt x="5105401" y="374264"/>
                </a:cubicBezTo>
                <a:lnTo>
                  <a:pt x="5105401" y="1622523"/>
                </a:lnTo>
                <a:cubicBezTo>
                  <a:pt x="5105401" y="1679591"/>
                  <a:pt x="5151665" y="1725854"/>
                  <a:pt x="5208732" y="1725854"/>
                </a:cubicBezTo>
                <a:lnTo>
                  <a:pt x="6360970" y="1725854"/>
                </a:lnTo>
                <a:cubicBezTo>
                  <a:pt x="6418038" y="1725854"/>
                  <a:pt x="6464301" y="1679591"/>
                  <a:pt x="6464301" y="1622523"/>
                </a:cubicBezTo>
                <a:lnTo>
                  <a:pt x="6464301" y="374264"/>
                </a:lnTo>
                <a:cubicBezTo>
                  <a:pt x="6464301" y="317196"/>
                  <a:pt x="6418038" y="270933"/>
                  <a:pt x="6360970" y="270933"/>
                </a:cubicBez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3471333"/>
                </a:lnTo>
                <a:lnTo>
                  <a:pt x="0" y="3471333"/>
                </a:lnTo>
                <a:close/>
              </a:path>
            </a:pathLst>
          </a:custGeom>
          <a:solidFill>
            <a:srgbClr val="000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B56E0F-78ED-4A37-909D-8FCE026B991F}"/>
              </a:ext>
            </a:extLst>
          </p:cNvPr>
          <p:cNvGrpSpPr/>
          <p:nvPr/>
        </p:nvGrpSpPr>
        <p:grpSpPr>
          <a:xfrm>
            <a:off x="592666" y="4165845"/>
            <a:ext cx="3975100" cy="673100"/>
            <a:chOff x="554566" y="3695700"/>
            <a:chExt cx="3975100" cy="6731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4D1F342-990B-48BF-B33A-56476CB2F429}"/>
                </a:ext>
              </a:extLst>
            </p:cNvPr>
            <p:cNvSpPr/>
            <p:nvPr/>
          </p:nvSpPr>
          <p:spPr>
            <a:xfrm>
              <a:off x="944034" y="3695700"/>
              <a:ext cx="3433233" cy="6731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F3EF0E-113A-41E0-BF30-BB116BCA3760}"/>
                </a:ext>
              </a:extLst>
            </p:cNvPr>
            <p:cNvSpPr/>
            <p:nvPr/>
          </p:nvSpPr>
          <p:spPr>
            <a:xfrm>
              <a:off x="554566" y="3737745"/>
              <a:ext cx="39751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chemeClr val="accent5"/>
                </a:buClr>
                <a:buSzPct val="100000"/>
                <a:buFont typeface="Wingdings" panose="05000000000000000000" pitchFamily="2" charset="2"/>
                <a:buChar char=""/>
                <a:defRPr/>
              </a:pPr>
              <a:r>
                <a:rPr lang="en-US" sz="1600">
                  <a:latin typeface="HelveticaNeueLT Pro 65 Roman"/>
                </a:rPr>
                <a:t>Fast insertion/issue of events</a:t>
              </a:r>
            </a:p>
            <a:p>
              <a:pPr marL="742950" lvl="1" indent="-285750">
                <a:buClr>
                  <a:schemeClr val="accent5"/>
                </a:buClr>
                <a:buSzPct val="100000"/>
                <a:buFont typeface="Wingdings" panose="05000000000000000000" pitchFamily="2" charset="2"/>
                <a:buChar char=""/>
                <a:defRPr/>
              </a:pPr>
              <a:r>
                <a:rPr lang="en-US" sz="1600">
                  <a:latin typeface="HelveticaNeueLT Pro 65 Roman"/>
                </a:rPr>
                <a:t>Efficient in-place coalescing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4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10"/>
    </mc:Choice>
    <mc:Fallback xmlns="">
      <p:transition spd="slow" advTm="2621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GraphPulse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56" y="1296747"/>
            <a:ext cx="7212311" cy="2437054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Event Scheduler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Get events in bulk from queue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Buffers events from queue to minimize idle-time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Schedules memory-adjacent vertices to one processor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2939F-D399-46FD-9A15-F9ACE3AA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433" y="4165845"/>
            <a:ext cx="5895072" cy="213605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67770C-85BB-4134-8442-F4691BCCB665}"/>
              </a:ext>
            </a:extLst>
          </p:cNvPr>
          <p:cNvSpPr/>
          <p:nvPr/>
        </p:nvSpPr>
        <p:spPr>
          <a:xfrm>
            <a:off x="-1" y="3835400"/>
            <a:ext cx="12192001" cy="3471333"/>
          </a:xfrm>
          <a:custGeom>
            <a:avLst/>
            <a:gdLst>
              <a:gd name="connsiteX0" fmla="*/ 7490886 w 12192001"/>
              <a:gd name="connsiteY0" fmla="*/ 292100 h 3471333"/>
              <a:gd name="connsiteX1" fmla="*/ 7425268 w 12192001"/>
              <a:gd name="connsiteY1" fmla="*/ 357718 h 3471333"/>
              <a:gd name="connsiteX2" fmla="*/ 7425268 w 12192001"/>
              <a:gd name="connsiteY2" fmla="*/ 1178982 h 3471333"/>
              <a:gd name="connsiteX3" fmla="*/ 7490886 w 12192001"/>
              <a:gd name="connsiteY3" fmla="*/ 1244600 h 3471333"/>
              <a:gd name="connsiteX4" fmla="*/ 8722783 w 12192001"/>
              <a:gd name="connsiteY4" fmla="*/ 1244600 h 3471333"/>
              <a:gd name="connsiteX5" fmla="*/ 8788401 w 12192001"/>
              <a:gd name="connsiteY5" fmla="*/ 1178982 h 3471333"/>
              <a:gd name="connsiteX6" fmla="*/ 8788401 w 12192001"/>
              <a:gd name="connsiteY6" fmla="*/ 357718 h 3471333"/>
              <a:gd name="connsiteX7" fmla="*/ 8722783 w 12192001"/>
              <a:gd name="connsiteY7" fmla="*/ 292100 h 3471333"/>
              <a:gd name="connsiteX8" fmla="*/ 0 w 12192001"/>
              <a:gd name="connsiteY8" fmla="*/ 0 h 3471333"/>
              <a:gd name="connsiteX9" fmla="*/ 12192001 w 12192001"/>
              <a:gd name="connsiteY9" fmla="*/ 0 h 3471333"/>
              <a:gd name="connsiteX10" fmla="*/ 12192001 w 12192001"/>
              <a:gd name="connsiteY10" fmla="*/ 3471333 h 3471333"/>
              <a:gd name="connsiteX11" fmla="*/ 0 w 12192001"/>
              <a:gd name="connsiteY11" fmla="*/ 3471333 h 34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1" h="3471333">
                <a:moveTo>
                  <a:pt x="7490886" y="292100"/>
                </a:moveTo>
                <a:cubicBezTo>
                  <a:pt x="7454646" y="292100"/>
                  <a:pt x="7425268" y="321478"/>
                  <a:pt x="7425268" y="357718"/>
                </a:cubicBezTo>
                <a:lnTo>
                  <a:pt x="7425268" y="1178982"/>
                </a:lnTo>
                <a:cubicBezTo>
                  <a:pt x="7425268" y="1215222"/>
                  <a:pt x="7454646" y="1244600"/>
                  <a:pt x="7490886" y="1244600"/>
                </a:cubicBezTo>
                <a:lnTo>
                  <a:pt x="8722783" y="1244600"/>
                </a:lnTo>
                <a:cubicBezTo>
                  <a:pt x="8759023" y="1244600"/>
                  <a:pt x="8788401" y="1215222"/>
                  <a:pt x="8788401" y="1178982"/>
                </a:cubicBezTo>
                <a:lnTo>
                  <a:pt x="8788401" y="357718"/>
                </a:lnTo>
                <a:cubicBezTo>
                  <a:pt x="8788401" y="321478"/>
                  <a:pt x="8759023" y="292100"/>
                  <a:pt x="8722783" y="292100"/>
                </a:cubicBez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3471333"/>
                </a:lnTo>
                <a:lnTo>
                  <a:pt x="0" y="3471333"/>
                </a:lnTo>
                <a:close/>
              </a:path>
            </a:pathLst>
          </a:custGeom>
          <a:solidFill>
            <a:srgbClr val="000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B56E0F-78ED-4A37-909D-8FCE026B991F}"/>
              </a:ext>
            </a:extLst>
          </p:cNvPr>
          <p:cNvGrpSpPr/>
          <p:nvPr/>
        </p:nvGrpSpPr>
        <p:grpSpPr>
          <a:xfrm>
            <a:off x="414867" y="4165845"/>
            <a:ext cx="4373033" cy="873042"/>
            <a:chOff x="554566" y="3695700"/>
            <a:chExt cx="3975100" cy="8730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4D1F342-990B-48BF-B33A-56476CB2F429}"/>
                </a:ext>
              </a:extLst>
            </p:cNvPr>
            <p:cNvSpPr/>
            <p:nvPr/>
          </p:nvSpPr>
          <p:spPr>
            <a:xfrm>
              <a:off x="944034" y="3695700"/>
              <a:ext cx="3433233" cy="6731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F3EF0E-113A-41E0-BF30-BB116BCA3760}"/>
                </a:ext>
              </a:extLst>
            </p:cNvPr>
            <p:cNvSpPr/>
            <p:nvPr/>
          </p:nvSpPr>
          <p:spPr>
            <a:xfrm>
              <a:off x="554566" y="3737745"/>
              <a:ext cx="39751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chemeClr val="accent5"/>
                </a:buClr>
                <a:buSzPct val="100000"/>
                <a:buFont typeface="Wingdings" panose="05000000000000000000" pitchFamily="2" charset="2"/>
                <a:buChar char=""/>
                <a:defRPr/>
              </a:pPr>
              <a:r>
                <a:rPr lang="en-US" sz="1600">
                  <a:latin typeface="HelveticaNeueLT Pro 65 Roman"/>
                </a:rPr>
                <a:t>Memory-access friendly scheduling</a:t>
              </a:r>
            </a:p>
            <a:p>
              <a:pPr marL="742950" lvl="1" indent="-285750">
                <a:buClr>
                  <a:schemeClr val="accent5"/>
                </a:buClr>
                <a:buSzPct val="100000"/>
                <a:buFont typeface="Wingdings" panose="05000000000000000000" pitchFamily="2" charset="2"/>
                <a:buChar char=""/>
                <a:defRPr/>
              </a:pPr>
              <a:r>
                <a:rPr lang="en-US" sz="1600">
                  <a:latin typeface="HelveticaNeueLT Pro 65 Roman"/>
                </a:rPr>
                <a:t>Maximize parallelism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273B62C-44F9-40CD-8406-E7F8A747E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899" y="1362987"/>
            <a:ext cx="2830423" cy="184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2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00"/>
    </mc:Choice>
    <mc:Fallback xmlns="">
      <p:transition spd="slow" advTm="191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GraphPulse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58" y="1296746"/>
            <a:ext cx="6166676" cy="2494491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Event Processors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Events indicates the vertices to be accessed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Target vertices can be accurately prefetched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Prefetcher optimizes DRAM page accesses and skips unnecessary DRAM row reads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Parallel event generation units for saturating DRAM bandwidth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2939F-D399-46FD-9A15-F9ACE3AA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433" y="4165845"/>
            <a:ext cx="5895072" cy="213605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514FC2-4690-4D2B-A8AD-636D09DD0E81}"/>
              </a:ext>
            </a:extLst>
          </p:cNvPr>
          <p:cNvSpPr/>
          <p:nvPr/>
        </p:nvSpPr>
        <p:spPr>
          <a:xfrm>
            <a:off x="-1" y="3835400"/>
            <a:ext cx="12192001" cy="3471333"/>
          </a:xfrm>
          <a:custGeom>
            <a:avLst/>
            <a:gdLst>
              <a:gd name="connsiteX0" fmla="*/ 9838003 w 12192001"/>
              <a:gd name="connsiteY0" fmla="*/ 265115 h 3471333"/>
              <a:gd name="connsiteX1" fmla="*/ 9750503 w 12192001"/>
              <a:gd name="connsiteY1" fmla="*/ 352615 h 3471333"/>
              <a:gd name="connsiteX2" fmla="*/ 9750503 w 12192001"/>
              <a:gd name="connsiteY2" fmla="*/ 1566149 h 3471333"/>
              <a:gd name="connsiteX3" fmla="*/ 9838003 w 12192001"/>
              <a:gd name="connsiteY3" fmla="*/ 1653649 h 3471333"/>
              <a:gd name="connsiteX4" fmla="*/ 11026136 w 12192001"/>
              <a:gd name="connsiteY4" fmla="*/ 1653649 h 3471333"/>
              <a:gd name="connsiteX5" fmla="*/ 11113636 w 12192001"/>
              <a:gd name="connsiteY5" fmla="*/ 1566149 h 3471333"/>
              <a:gd name="connsiteX6" fmla="*/ 11113636 w 12192001"/>
              <a:gd name="connsiteY6" fmla="*/ 352615 h 3471333"/>
              <a:gd name="connsiteX7" fmla="*/ 11026136 w 12192001"/>
              <a:gd name="connsiteY7" fmla="*/ 265115 h 3471333"/>
              <a:gd name="connsiteX8" fmla="*/ 0 w 12192001"/>
              <a:gd name="connsiteY8" fmla="*/ 0 h 3471333"/>
              <a:gd name="connsiteX9" fmla="*/ 12192001 w 12192001"/>
              <a:gd name="connsiteY9" fmla="*/ 0 h 3471333"/>
              <a:gd name="connsiteX10" fmla="*/ 12192001 w 12192001"/>
              <a:gd name="connsiteY10" fmla="*/ 3471333 h 3471333"/>
              <a:gd name="connsiteX11" fmla="*/ 0 w 12192001"/>
              <a:gd name="connsiteY11" fmla="*/ 3471333 h 347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1" h="3471333">
                <a:moveTo>
                  <a:pt x="9838003" y="265115"/>
                </a:moveTo>
                <a:cubicBezTo>
                  <a:pt x="9789678" y="265115"/>
                  <a:pt x="9750503" y="304290"/>
                  <a:pt x="9750503" y="352615"/>
                </a:cubicBezTo>
                <a:lnTo>
                  <a:pt x="9750503" y="1566149"/>
                </a:lnTo>
                <a:cubicBezTo>
                  <a:pt x="9750503" y="1614474"/>
                  <a:pt x="9789678" y="1653649"/>
                  <a:pt x="9838003" y="1653649"/>
                </a:cubicBezTo>
                <a:lnTo>
                  <a:pt x="11026136" y="1653649"/>
                </a:lnTo>
                <a:cubicBezTo>
                  <a:pt x="11074461" y="1653649"/>
                  <a:pt x="11113636" y="1614474"/>
                  <a:pt x="11113636" y="1566149"/>
                </a:cubicBezTo>
                <a:lnTo>
                  <a:pt x="11113636" y="352615"/>
                </a:lnTo>
                <a:cubicBezTo>
                  <a:pt x="11113636" y="304290"/>
                  <a:pt x="11074461" y="265115"/>
                  <a:pt x="11026136" y="265115"/>
                </a:cubicBez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3471333"/>
                </a:lnTo>
                <a:lnTo>
                  <a:pt x="0" y="3471333"/>
                </a:lnTo>
                <a:close/>
              </a:path>
            </a:pathLst>
          </a:custGeom>
          <a:solidFill>
            <a:srgbClr val="000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B56E0F-78ED-4A37-909D-8FCE026B991F}"/>
              </a:ext>
            </a:extLst>
          </p:cNvPr>
          <p:cNvGrpSpPr/>
          <p:nvPr/>
        </p:nvGrpSpPr>
        <p:grpSpPr>
          <a:xfrm>
            <a:off x="508000" y="4165845"/>
            <a:ext cx="4652433" cy="673100"/>
            <a:chOff x="639224" y="3695700"/>
            <a:chExt cx="4229075" cy="6731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4D1F342-990B-48BF-B33A-56476CB2F429}"/>
                </a:ext>
              </a:extLst>
            </p:cNvPr>
            <p:cNvSpPr/>
            <p:nvPr/>
          </p:nvSpPr>
          <p:spPr>
            <a:xfrm>
              <a:off x="945547" y="3695700"/>
              <a:ext cx="3753436" cy="6731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F3EF0E-113A-41E0-BF30-BB116BCA3760}"/>
                </a:ext>
              </a:extLst>
            </p:cNvPr>
            <p:cNvSpPr/>
            <p:nvPr/>
          </p:nvSpPr>
          <p:spPr>
            <a:xfrm>
              <a:off x="639224" y="3739862"/>
              <a:ext cx="42290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chemeClr val="accent5"/>
                </a:buClr>
                <a:buSzPct val="100000"/>
                <a:buFont typeface="Wingdings" panose="05000000000000000000" pitchFamily="2" charset="2"/>
                <a:buChar char=""/>
                <a:defRPr/>
              </a:pPr>
              <a:r>
                <a:rPr lang="en-US" sz="1600">
                  <a:latin typeface="HelveticaNeueLT Pro 65 Roman"/>
                </a:rPr>
                <a:t>Accurate prefetching</a:t>
              </a:r>
            </a:p>
            <a:p>
              <a:pPr marL="742950" lvl="1" indent="-285750">
                <a:buClr>
                  <a:schemeClr val="accent5"/>
                </a:buClr>
                <a:buSzPct val="100000"/>
                <a:buFont typeface="Wingdings" panose="05000000000000000000" pitchFamily="2" charset="2"/>
                <a:buChar char=""/>
                <a:defRPr/>
              </a:pPr>
              <a:r>
                <a:rPr lang="en-US" sz="1600">
                  <a:latin typeface="HelveticaNeueLT Pro 65 Roman"/>
                </a:rPr>
                <a:t>Optimize memory bandwidth utilization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BBD6336-D900-4304-9CC1-B3010C559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905" y="1770027"/>
            <a:ext cx="4365600" cy="14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00"/>
    </mc:Choice>
    <mc:Fallback xmlns="">
      <p:transition spd="slow" advTm="196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Evaluated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57" y="1296746"/>
            <a:ext cx="5548610" cy="1658121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Cycle-accurate hardware simulation based on Structural Simulation Toolkit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8x GraphPulse cores @1GHz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64MB on-chip memory</a:t>
            </a:r>
            <a:endParaRPr lang="en-US" sz="2400">
              <a:latin typeface="HelveticaNeueLT Pro 65 Roman"/>
            </a:endParaRPr>
          </a:p>
          <a:p>
            <a:pPr marL="0" indent="0">
              <a:buClr>
                <a:schemeClr val="accent2"/>
              </a:buClr>
              <a:buSzPct val="70000"/>
              <a:buNone/>
              <a:defRPr/>
            </a:pPr>
            <a:endParaRPr lang="en-US" sz="2400">
              <a:latin typeface="HelveticaNeueLT Pro 65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6544F6-2C23-4CB1-A728-2AF87C989A68}"/>
              </a:ext>
            </a:extLst>
          </p:cNvPr>
          <p:cNvSpPr/>
          <p:nvPr/>
        </p:nvSpPr>
        <p:spPr>
          <a:xfrm>
            <a:off x="670157" y="311038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 Software Simulation in </a:t>
            </a:r>
            <a:r>
              <a:rPr lang="en-US" sz="2400" err="1">
                <a:latin typeface="HelveticaNeueLT Pro 65 Roman"/>
              </a:rPr>
              <a:t>Ligra</a:t>
            </a:r>
            <a:endParaRPr lang="en-US" sz="2400">
              <a:latin typeface="HelveticaNeueLT Pro 65 Roman"/>
            </a:endParaRP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 12-core Intel Xeon processor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 12MB L2 cache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 4-channel DDR3 with 17GB/s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959B1-7D2D-4412-A1CF-8306F2B67CEF}"/>
              </a:ext>
            </a:extLst>
          </p:cNvPr>
          <p:cNvSpPr txBox="1">
            <a:spLocks/>
          </p:cNvSpPr>
          <p:nvPr/>
        </p:nvSpPr>
        <p:spPr>
          <a:xfrm>
            <a:off x="6654801" y="1296746"/>
            <a:ext cx="5425843" cy="2559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Five Graph processing algorithms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Incremental PageRank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Single-source Shortest Path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Breadth-first Search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Adsorption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Connected Components</a:t>
            </a:r>
            <a:endParaRPr lang="en-US">
              <a:latin typeface="HelveticaNeueLT Pro 65 Roman"/>
            </a:endParaRPr>
          </a:p>
          <a:p>
            <a:pPr marL="0" indent="0">
              <a:buClr>
                <a:schemeClr val="accent2"/>
              </a:buClr>
              <a:buSzPct val="70000"/>
              <a:buFont typeface="Arial" panose="020B0604020202020204" pitchFamily="34" charset="0"/>
              <a:buNone/>
              <a:defRPr/>
            </a:pPr>
            <a:endParaRPr lang="en-US" sz="2400">
              <a:latin typeface="HelveticaNeueLT Pro 65 Roman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CCF3A8-F4D0-46A7-87F0-7CCA020E20ED}"/>
              </a:ext>
            </a:extLst>
          </p:cNvPr>
          <p:cNvSpPr txBox="1">
            <a:spLocks/>
          </p:cNvSpPr>
          <p:nvPr/>
        </p:nvSpPr>
        <p:spPr>
          <a:xfrm>
            <a:off x="6654801" y="3967980"/>
            <a:ext cx="5092700" cy="2559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Five real-world graphs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Google Web Graph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Facebook Social Network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Wikipedia Page Links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LiveJournal Social Network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Twitter Follower Graph</a:t>
            </a:r>
          </a:p>
          <a:p>
            <a:pPr marL="0" indent="0">
              <a:buClr>
                <a:schemeClr val="accent2"/>
              </a:buClr>
              <a:buSzPct val="70000"/>
              <a:buFont typeface="Arial" panose="020B0604020202020204" pitchFamily="34" charset="0"/>
              <a:buNone/>
              <a:defRPr/>
            </a:pPr>
            <a:endParaRPr lang="en-US" sz="2400">
              <a:latin typeface="HelveticaNeueLT Pro 65 Roman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B93B75-1CA3-4084-84CA-91F6A187651A}"/>
              </a:ext>
            </a:extLst>
          </p:cNvPr>
          <p:cNvSpPr txBox="1">
            <a:spLocks/>
          </p:cNvSpPr>
          <p:nvPr/>
        </p:nvSpPr>
        <p:spPr>
          <a:xfrm>
            <a:off x="670157" y="4991561"/>
            <a:ext cx="5548610" cy="1205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Graphicionado Hardware Accelerator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8x Graphicionado pipelines @1GHz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64MB on-chip memory</a:t>
            </a:r>
            <a:endParaRPr lang="en-US">
              <a:latin typeface="HelveticaNeueLT Pro 65 Roman"/>
            </a:endParaRPr>
          </a:p>
          <a:p>
            <a:pPr marL="0" indent="0">
              <a:buClr>
                <a:schemeClr val="accent2"/>
              </a:buClr>
              <a:buSzPct val="70000"/>
              <a:buFont typeface="Arial" panose="020B0604020202020204" pitchFamily="34" charset="0"/>
              <a:buNone/>
              <a:defRPr/>
            </a:pPr>
            <a:endParaRPr lang="en-US" sz="2400">
              <a:latin typeface="HelveticaNeueLT Pro 65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80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10"/>
    </mc:Choice>
    <mc:Fallback xmlns="">
      <p:transition spd="slow" advTm="3211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Performance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76A512E-9B5B-45DC-B090-B0432D8D2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473398"/>
              </p:ext>
            </p:extLst>
          </p:nvPr>
        </p:nvGraphicFramePr>
        <p:xfrm>
          <a:off x="910810" y="1396471"/>
          <a:ext cx="9715499" cy="3446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861EE0D-FFF1-48B5-A2AD-FABEB2DB3415}"/>
              </a:ext>
            </a:extLst>
          </p:cNvPr>
          <p:cNvSpPr txBox="1"/>
          <p:nvPr/>
        </p:nvSpPr>
        <p:spPr>
          <a:xfrm>
            <a:off x="1181100" y="4930484"/>
            <a:ext cx="9445209" cy="78319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NeueLT Pro 65 Roman"/>
              </a:rPr>
              <a:t>GraphPulse achieves </a:t>
            </a:r>
            <a:r>
              <a:rPr lang="en-US" sz="2000" b="1">
                <a:solidFill>
                  <a:schemeClr val="accent6"/>
                </a:solidFill>
                <a:latin typeface="HelveticaNeueLT Pro 65 Roman"/>
              </a:rPr>
              <a:t>~28x speedup </a:t>
            </a:r>
            <a:r>
              <a:rPr lang="en-US" sz="2000">
                <a:latin typeface="HelveticaNeueLT Pro 65 Roman"/>
              </a:rPr>
              <a:t>over state-of-the-art software framework</a:t>
            </a:r>
          </a:p>
          <a:p>
            <a:pPr algn="ctr"/>
            <a:r>
              <a:rPr lang="en-US" sz="2000">
                <a:latin typeface="HelveticaNeueLT Pro 65 Roman"/>
              </a:rPr>
              <a:t>and </a:t>
            </a:r>
            <a:r>
              <a:rPr lang="en-US" sz="2000" b="1">
                <a:solidFill>
                  <a:schemeClr val="accent6"/>
                </a:solidFill>
                <a:latin typeface="HelveticaNeueLT Pro 65 Roman"/>
              </a:rPr>
              <a:t>~6.2x speedup </a:t>
            </a:r>
            <a:r>
              <a:rPr lang="en-US" sz="2000">
                <a:latin typeface="HelveticaNeueLT Pro 65 Roman"/>
              </a:rPr>
              <a:t>over hardware accelerator.</a:t>
            </a:r>
            <a:endParaRPr lang="en-US" sz="2000" b="1">
              <a:solidFill>
                <a:schemeClr val="accent6"/>
              </a:solidFill>
              <a:latin typeface="HelveticaNeueLT Pro 65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82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0"/>
    </mc:Choice>
    <mc:Fallback xmlns="">
      <p:transition spd="slow" advTm="1572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Reduced off-chip memory access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1EE0D-FFF1-48B5-A2AD-FABEB2DB3415}"/>
              </a:ext>
            </a:extLst>
          </p:cNvPr>
          <p:cNvSpPr txBox="1"/>
          <p:nvPr/>
        </p:nvSpPr>
        <p:spPr>
          <a:xfrm>
            <a:off x="1181100" y="4930484"/>
            <a:ext cx="9445209" cy="78319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NeueLT Pro 65 Roman"/>
              </a:rPr>
              <a:t>GraphPulse requires </a:t>
            </a:r>
            <a:r>
              <a:rPr lang="en-US" sz="2000" b="1">
                <a:solidFill>
                  <a:schemeClr val="accent6"/>
                </a:solidFill>
                <a:latin typeface="HelveticaNeueLT Pro 65 Roman"/>
              </a:rPr>
              <a:t>~54% less off-chip accesses </a:t>
            </a:r>
            <a:r>
              <a:rPr lang="en-US" sz="2000">
                <a:latin typeface="HelveticaNeueLT Pro 65 Roman"/>
              </a:rPr>
              <a:t>compared to optimized hardware accelerator with conventional processing</a:t>
            </a:r>
            <a:endParaRPr lang="en-US" sz="2000" b="1">
              <a:solidFill>
                <a:schemeClr val="accent6"/>
              </a:solidFill>
              <a:latin typeface="HelveticaNeueLT Pro 65 Roman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BFA6F19-D099-4F8F-AFD2-4C2D3002A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185999"/>
              </p:ext>
            </p:extLst>
          </p:nvPr>
        </p:nvGraphicFramePr>
        <p:xfrm>
          <a:off x="1181100" y="1354015"/>
          <a:ext cx="9387254" cy="3319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620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00"/>
    </mc:Choice>
    <mc:Fallback xmlns="">
      <p:transition spd="slow" advTm="2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Graph Applications Have Poor Memory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24" y="1415358"/>
            <a:ext cx="10596966" cy="2101985"/>
          </a:xfrm>
        </p:spPr>
        <p:txBody>
          <a:bodyPr/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Vertex-Centric processing has inefficient memory access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Irregular access pattern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Dynamic data dependence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Low computation-to-communication ratio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>
                <a:latin typeface="HelveticaNeueLT Pro 65 Roman"/>
              </a:rPr>
              <a:t>Poor spatial and temporal locality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FBDCD8-2EBF-4EEB-BF1D-690FE4905DBD}"/>
              </a:ext>
            </a:extLst>
          </p:cNvPr>
          <p:cNvGrpSpPr/>
          <p:nvPr/>
        </p:nvGrpSpPr>
        <p:grpSpPr>
          <a:xfrm>
            <a:off x="1537001" y="3943456"/>
            <a:ext cx="9117998" cy="1235090"/>
            <a:chOff x="1339098" y="4810351"/>
            <a:chExt cx="9117998" cy="1235090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96C9D5E4-0EEA-4495-8A1F-343B66CD8B7C}"/>
                </a:ext>
              </a:extLst>
            </p:cNvPr>
            <p:cNvSpPr txBox="1">
              <a:spLocks/>
            </p:cNvSpPr>
            <p:nvPr/>
          </p:nvSpPr>
          <p:spPr>
            <a:xfrm>
              <a:off x="1339098" y="4810351"/>
              <a:ext cx="9117998" cy="12350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chemeClr val="accent2"/>
                </a:buClr>
                <a:buSzPct val="70000"/>
                <a:buNone/>
                <a:defRPr/>
              </a:pPr>
              <a:r>
                <a:rPr lang="en-US" sz="2600">
                  <a:solidFill>
                    <a:srgbClr val="C00000"/>
                  </a:solidFill>
                  <a:latin typeface="HelveticaNeueLT Pro 65 Roman"/>
                </a:rPr>
                <a:t>Software implementations are limited by memory system</a:t>
              </a:r>
            </a:p>
            <a:p>
              <a:pPr marL="0" indent="0" algn="ctr">
                <a:buClr>
                  <a:schemeClr val="accent2"/>
                </a:buClr>
                <a:buSzPct val="70000"/>
                <a:buNone/>
                <a:defRPr/>
              </a:pPr>
              <a:r>
                <a:rPr lang="en-US" sz="2300">
                  <a:solidFill>
                    <a:srgbClr val="C00000"/>
                  </a:solidFill>
                  <a:latin typeface="HelveticaNeueLT Pro 65 Roman"/>
                </a:rPr>
                <a:t>- On-chip caches are too small to exploit locality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0328C2E-EA38-4DA6-9240-A1DCEF634E13}"/>
                </a:ext>
              </a:extLst>
            </p:cNvPr>
            <p:cNvSpPr/>
            <p:nvPr/>
          </p:nvSpPr>
          <p:spPr>
            <a:xfrm>
              <a:off x="1339098" y="4810351"/>
              <a:ext cx="9117998" cy="1235090"/>
            </a:xfrm>
            <a:prstGeom prst="round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2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00"/>
    </mc:Choice>
    <mc:Fallback xmlns="">
      <p:transition spd="slow" advTm="39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Efficient utilization of transferred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1EE0D-FFF1-48B5-A2AD-FABEB2DB3415}"/>
              </a:ext>
            </a:extLst>
          </p:cNvPr>
          <p:cNvSpPr txBox="1"/>
          <p:nvPr/>
        </p:nvSpPr>
        <p:spPr>
          <a:xfrm>
            <a:off x="1181100" y="4930484"/>
            <a:ext cx="9445209" cy="78319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NeueLT Pro 65 Roman"/>
              </a:rPr>
              <a:t>GraphPulse utilizes </a:t>
            </a:r>
            <a:r>
              <a:rPr lang="en-US" sz="2000" b="1">
                <a:solidFill>
                  <a:schemeClr val="accent6"/>
                </a:solidFill>
                <a:latin typeface="HelveticaNeueLT Pro 65 Roman"/>
              </a:rPr>
              <a:t>~75% of accessed data </a:t>
            </a:r>
            <a:r>
              <a:rPr lang="en-US" sz="2000">
                <a:latin typeface="HelveticaNeueLT Pro 65 Roman"/>
              </a:rPr>
              <a:t>in useful computation as result of accurate prefetching and memory-optimized scheduling</a:t>
            </a:r>
            <a:endParaRPr lang="en-US" sz="2000" b="1">
              <a:solidFill>
                <a:schemeClr val="accent6"/>
              </a:solidFill>
              <a:latin typeface="HelveticaNeueLT Pro 65 Roman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0C2CE0-E85F-47BA-A0EA-05CBEE39A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750802"/>
              </p:ext>
            </p:extLst>
          </p:nvPr>
        </p:nvGraphicFramePr>
        <p:xfrm>
          <a:off x="1181100" y="1354015"/>
          <a:ext cx="9387254" cy="3319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53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00"/>
    </mc:Choice>
    <mc:Fallback xmlns="">
      <p:transition spd="slow" advTm="196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See paper for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24" y="1173979"/>
            <a:ext cx="10596966" cy="49322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Architecture details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Details on the event-driven execution model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Partitioning and scaling methods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More evaluation results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ASIC Area and energy estimates</a:t>
            </a:r>
          </a:p>
        </p:txBody>
      </p:sp>
    </p:spTree>
    <p:extLst>
      <p:ext uri="{BB962C8B-B14F-4D97-AF65-F5344CB8AC3E}">
        <p14:creationId xmlns:p14="http://schemas.microsoft.com/office/powerpoint/2010/main" val="38887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60"/>
    </mc:Choice>
    <mc:Fallback xmlns="">
      <p:transition spd="slow" advTm="1606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39" y="1323241"/>
            <a:ext cx="10596966" cy="161778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Event-driven processing eliminates major memory bottlenecks in graph analytics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000" dirty="0">
                <a:latin typeface="HelveticaNeueLT Pro 65 Roman"/>
              </a:rPr>
              <a:t>Fine-grained control over scheduling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000" dirty="0">
                <a:latin typeface="HelveticaNeueLT Pro 65 Roman"/>
              </a:rPr>
              <a:t>Lock-free memory access for extensive parallelism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000" dirty="0">
                <a:latin typeface="HelveticaNeueLT Pro 65 Roman"/>
              </a:rPr>
              <a:t>Hardware-friendly abstraction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SzPct val="70000"/>
              <a:buNone/>
              <a:defRPr/>
            </a:pPr>
            <a:endParaRPr lang="en-US" sz="2400" dirty="0">
              <a:latin typeface="HelveticaNeueLT Pro 65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F5726-72AC-4174-8EB1-510D583F3F3D}"/>
              </a:ext>
            </a:extLst>
          </p:cNvPr>
          <p:cNvSpPr/>
          <p:nvPr/>
        </p:nvSpPr>
        <p:spPr>
          <a:xfrm>
            <a:off x="635639" y="3149759"/>
            <a:ext cx="10596966" cy="1670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</a:pPr>
            <a:r>
              <a:rPr lang="en-US" sz="2400" dirty="0">
                <a:latin typeface="HelveticaNeueLT Pro 65 Roman"/>
              </a:rPr>
              <a:t>GraphPulse provides an efficient architecture for event-driven graph processing</a:t>
            </a:r>
          </a:p>
          <a:p>
            <a:pPr marL="685800" lvl="1" indent="-228600" defTabSz="914400">
              <a:spcBef>
                <a:spcPts val="5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</a:pPr>
            <a:r>
              <a:rPr lang="en-US" sz="2000" dirty="0">
                <a:latin typeface="HelveticaNeueLT Pro 65 Roman"/>
              </a:rPr>
              <a:t>Allows efficient event-coalescing to control event-population and faster convergence</a:t>
            </a:r>
          </a:p>
          <a:p>
            <a:pPr marL="685800" lvl="1" indent="-228600" defTabSz="914400">
              <a:spcBef>
                <a:spcPts val="5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</a:pPr>
            <a:r>
              <a:rPr lang="en-US" sz="2000" dirty="0">
                <a:latin typeface="HelveticaNeueLT Pro 65 Roman"/>
              </a:rPr>
              <a:t>Optimized prefetching saturates memory bandwidth</a:t>
            </a:r>
          </a:p>
          <a:p>
            <a:pPr marL="685800" lvl="1" indent="-228600" defTabSz="914400">
              <a:spcBef>
                <a:spcPts val="5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</a:pPr>
            <a:r>
              <a:rPr lang="en-US" sz="2000" dirty="0">
                <a:latin typeface="HelveticaNeueLT Pro 65 Roman"/>
              </a:rPr>
              <a:t>Efficient memory access pattern for maximum utilization of DRAM accesses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4C171-7E22-4D13-A518-A92B6E50C536}"/>
              </a:ext>
            </a:extLst>
          </p:cNvPr>
          <p:cNvSpPr txBox="1"/>
          <p:nvPr/>
        </p:nvSpPr>
        <p:spPr>
          <a:xfrm>
            <a:off x="635639" y="5101539"/>
            <a:ext cx="10596966" cy="111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spcBef>
                <a:spcPts val="1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 sz="2400">
                <a:latin typeface="HelveticaNeueLT Pro 65 Roman"/>
              </a:defRPr>
            </a:lvl1pPr>
            <a:lvl2pPr marL="685800" lvl="1" indent="-228600" defTabSz="914400">
              <a:spcBef>
                <a:spcPts val="5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 sz="2000">
                <a:latin typeface="HelveticaNeueLT Pro 65 Roman"/>
              </a:defRPr>
            </a:lvl2pPr>
          </a:lstStyle>
          <a:p>
            <a:r>
              <a:rPr lang="en-US" dirty="0"/>
              <a:t>Evaluation demonstrates the advantage of GraphPulse</a:t>
            </a:r>
          </a:p>
          <a:p>
            <a:pPr lvl="1"/>
            <a:r>
              <a:rPr lang="en-US" dirty="0"/>
              <a:t>28x performance improvement and 280x energy reduction on average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27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00"/>
    </mc:Choice>
    <mc:Fallback xmlns="">
      <p:transition spd="slow" advTm="42300"/>
    </mc:Fallback>
  </mc:AlternateContent>
  <p:extLst>
    <p:ext uri="{E180D4A7-C9FB-4DFB-919C-405C955672EB}">
      <p14:showEvtLst xmlns:p14="http://schemas.microsoft.com/office/powerpoint/2010/main">
        <p14:playEvt time="161" objId="6"/>
        <p14:stopEvt time="42668" objId="6"/>
      </p14:showEvt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086351-96F2-4E22-9102-F77DB389D365}"/>
              </a:ext>
            </a:extLst>
          </p:cNvPr>
          <p:cNvSpPr/>
          <p:nvPr/>
        </p:nvSpPr>
        <p:spPr>
          <a:xfrm>
            <a:off x="1290082" y="5486561"/>
            <a:ext cx="922906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This presentation and recording belong to the authors. No distribution is allowed without the authors' permission.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FC6DE9-CBBA-40B3-8D43-B3A84E8AEFA8}"/>
              </a:ext>
            </a:extLst>
          </p:cNvPr>
          <p:cNvSpPr/>
          <p:nvPr/>
        </p:nvSpPr>
        <p:spPr>
          <a:xfrm>
            <a:off x="2507511" y="861237"/>
            <a:ext cx="7176977" cy="196702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Thank You For Watching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43A9D-6BEB-49D6-87C0-6D67EC81573C}"/>
              </a:ext>
            </a:extLst>
          </p:cNvPr>
          <p:cNvSpPr/>
          <p:nvPr/>
        </p:nvSpPr>
        <p:spPr>
          <a:xfrm>
            <a:off x="1290081" y="3326413"/>
            <a:ext cx="9229061" cy="83099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Please contact the authors for question: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mrahm008@ucr.edu</a:t>
            </a:r>
          </a:p>
        </p:txBody>
      </p:sp>
    </p:spTree>
    <p:extLst>
      <p:ext uri="{BB962C8B-B14F-4D97-AF65-F5344CB8AC3E}">
        <p14:creationId xmlns:p14="http://schemas.microsoft.com/office/powerpoint/2010/main" val="15607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9"/>
    </mc:Choice>
    <mc:Fallback xmlns="">
      <p:transition spd="slow" advTm="60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Memory Access Patterns in Vertex-centric Processing</a:t>
            </a:r>
            <a:endParaRPr lang="en-US" i="1">
              <a:latin typeface="HelveticaNeueLT Pro 65 Md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430D6-16CB-49D3-97B3-7FF034A9246D}"/>
              </a:ext>
            </a:extLst>
          </p:cNvPr>
          <p:cNvGrpSpPr/>
          <p:nvPr/>
        </p:nvGrpSpPr>
        <p:grpSpPr>
          <a:xfrm>
            <a:off x="1232951" y="2336943"/>
            <a:ext cx="1907931" cy="2175454"/>
            <a:chOff x="945173" y="1622878"/>
            <a:chExt cx="1907931" cy="21754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356940-DD8D-4554-9235-4979D58CF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173" y="1622878"/>
              <a:ext cx="1907931" cy="180612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787217-7DB6-4B56-BB78-AE0551D5F4ED}"/>
                </a:ext>
              </a:extLst>
            </p:cNvPr>
            <p:cNvSpPr txBox="1"/>
            <p:nvPr/>
          </p:nvSpPr>
          <p:spPr>
            <a:xfrm>
              <a:off x="1005303" y="3429000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Example Graph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AA698E5-E7AB-405B-98DE-FC24914A1246}"/>
              </a:ext>
            </a:extLst>
          </p:cNvPr>
          <p:cNvSpPr txBox="1"/>
          <p:nvPr/>
        </p:nvSpPr>
        <p:spPr>
          <a:xfrm>
            <a:off x="7767321" y="2702702"/>
            <a:ext cx="242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90E24-5204-4370-B6CD-6046A61B2FF5}"/>
              </a:ext>
            </a:extLst>
          </p:cNvPr>
          <p:cNvSpPr txBox="1"/>
          <p:nvPr/>
        </p:nvSpPr>
        <p:spPr>
          <a:xfrm>
            <a:off x="7767321" y="3505342"/>
            <a:ext cx="242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F9CADB-B109-4223-A567-75B5FA366989}"/>
              </a:ext>
            </a:extLst>
          </p:cNvPr>
          <p:cNvSpPr txBox="1"/>
          <p:nvPr/>
        </p:nvSpPr>
        <p:spPr>
          <a:xfrm>
            <a:off x="7767321" y="4220009"/>
            <a:ext cx="221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Write</a:t>
            </a:r>
          </a:p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D6FB3-DFAB-4C97-8BD4-18F3194D4D19}"/>
              </a:ext>
            </a:extLst>
          </p:cNvPr>
          <p:cNvGrpSpPr/>
          <p:nvPr/>
        </p:nvGrpSpPr>
        <p:grpSpPr>
          <a:xfrm>
            <a:off x="1127760" y="4998720"/>
            <a:ext cx="9779000" cy="1536178"/>
            <a:chOff x="1339098" y="4810351"/>
            <a:chExt cx="9117998" cy="1235090"/>
          </a:xfrm>
        </p:grpSpPr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DD6DF5EE-97A1-4182-B83E-4106D57F5989}"/>
                </a:ext>
              </a:extLst>
            </p:cNvPr>
            <p:cNvSpPr txBox="1">
              <a:spLocks/>
            </p:cNvSpPr>
            <p:nvPr/>
          </p:nvSpPr>
          <p:spPr>
            <a:xfrm>
              <a:off x="2305369" y="4810351"/>
              <a:ext cx="6991255" cy="12350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chemeClr val="accent2"/>
                </a:buClr>
                <a:buSzPct val="70000"/>
                <a:buNone/>
                <a:defRPr/>
              </a:pPr>
              <a:r>
                <a:rPr lang="en-US" sz="2600">
                  <a:latin typeface="HelveticaNeueLT Pro 65 Roman"/>
                </a:rPr>
                <a:t>Pushing updates to outgoing neighbors requires random memory writes and atomic operations</a:t>
              </a:r>
            </a:p>
            <a:p>
              <a:pPr marL="0" indent="0" algn="ctr">
                <a:buClr>
                  <a:schemeClr val="accent2"/>
                </a:buClr>
                <a:buSzPct val="70000"/>
                <a:buNone/>
                <a:defRPr/>
              </a:pPr>
              <a:r>
                <a:rPr lang="en-US" sz="23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≈ </a:t>
              </a:r>
              <a:r>
                <a:rPr lang="en-US" sz="2300">
                  <a:solidFill>
                    <a:srgbClr val="C00000"/>
                  </a:solidFill>
                  <a:latin typeface="HelveticaNeueLT Pro 65 Roman"/>
                </a:rPr>
                <a:t>Expensive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E6C31A-6D16-4560-B9AB-DBB7A17A8A3E}"/>
                </a:ext>
              </a:extLst>
            </p:cNvPr>
            <p:cNvSpPr/>
            <p:nvPr/>
          </p:nvSpPr>
          <p:spPr>
            <a:xfrm>
              <a:off x="1339098" y="4810351"/>
              <a:ext cx="9117998" cy="1235090"/>
            </a:xfrm>
            <a:prstGeom prst="round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0A54DBD-DA64-49DF-A382-D1589F2FD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549" y="1757787"/>
            <a:ext cx="3903243" cy="296443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B0A6F06-46D4-49B0-80E4-732EE9FF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135252"/>
            <a:ext cx="10863987" cy="6064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Each vertex either </a:t>
            </a:r>
            <a:r>
              <a:rPr lang="en-US" sz="2400">
                <a:solidFill>
                  <a:srgbClr val="E59C09"/>
                </a:solidFill>
                <a:latin typeface="HelveticaNeueLT Pro 65 Roman"/>
              </a:rPr>
              <a:t>Pushes</a:t>
            </a:r>
            <a:r>
              <a:rPr lang="en-US" sz="2400">
                <a:latin typeface="HelveticaNeueLT Pro 65 Roman"/>
              </a:rPr>
              <a:t> or </a:t>
            </a:r>
            <a:r>
              <a:rPr lang="en-US" sz="2400">
                <a:solidFill>
                  <a:srgbClr val="E59C09"/>
                </a:solidFill>
                <a:latin typeface="HelveticaNeueLT Pro 65 Roman"/>
              </a:rPr>
              <a:t>Pulls</a:t>
            </a:r>
            <a:r>
              <a:rPr lang="en-US" sz="2400">
                <a:latin typeface="HelveticaNeueLT Pro 65 Roman"/>
              </a:rPr>
              <a:t> updates to/from neighbors</a:t>
            </a:r>
          </a:p>
        </p:txBody>
      </p:sp>
    </p:spTree>
    <p:extLst>
      <p:ext uri="{BB962C8B-B14F-4D97-AF65-F5344CB8AC3E}">
        <p14:creationId xmlns:p14="http://schemas.microsoft.com/office/powerpoint/2010/main" val="334817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Memory Access Patterns in Vertex-centric Processing</a:t>
            </a:r>
            <a:endParaRPr lang="en-US" i="1">
              <a:latin typeface="HelveticaNeueLT Pro 65 Md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430D6-16CB-49D3-97B3-7FF034A9246D}"/>
              </a:ext>
            </a:extLst>
          </p:cNvPr>
          <p:cNvGrpSpPr/>
          <p:nvPr/>
        </p:nvGrpSpPr>
        <p:grpSpPr>
          <a:xfrm>
            <a:off x="1232951" y="2336943"/>
            <a:ext cx="1907931" cy="2175454"/>
            <a:chOff x="945173" y="1622878"/>
            <a:chExt cx="1907931" cy="21754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356940-DD8D-4554-9235-4979D58CF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173" y="1622878"/>
              <a:ext cx="1907931" cy="180612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787217-7DB6-4B56-BB78-AE0551D5F4ED}"/>
                </a:ext>
              </a:extLst>
            </p:cNvPr>
            <p:cNvSpPr txBox="1"/>
            <p:nvPr/>
          </p:nvSpPr>
          <p:spPr>
            <a:xfrm>
              <a:off x="1005303" y="3429000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Example Graph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D6FB3-DFAB-4C97-8BD4-18F3194D4D19}"/>
              </a:ext>
            </a:extLst>
          </p:cNvPr>
          <p:cNvGrpSpPr/>
          <p:nvPr/>
        </p:nvGrpSpPr>
        <p:grpSpPr>
          <a:xfrm>
            <a:off x="1127760" y="4998720"/>
            <a:ext cx="9779000" cy="1536178"/>
            <a:chOff x="1339098" y="4810351"/>
            <a:chExt cx="9117998" cy="1235090"/>
          </a:xfrm>
        </p:grpSpPr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DD6DF5EE-97A1-4182-B83E-4106D57F5989}"/>
                </a:ext>
              </a:extLst>
            </p:cNvPr>
            <p:cNvSpPr txBox="1">
              <a:spLocks/>
            </p:cNvSpPr>
            <p:nvPr/>
          </p:nvSpPr>
          <p:spPr>
            <a:xfrm>
              <a:off x="1339098" y="4810351"/>
              <a:ext cx="9117998" cy="12350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chemeClr val="accent2"/>
                </a:buClr>
                <a:buSzPct val="70000"/>
                <a:buNone/>
                <a:defRPr/>
              </a:pPr>
              <a:r>
                <a:rPr lang="en-US" sz="2600">
                  <a:latin typeface="HelveticaNeueLT Pro 65 Roman"/>
                </a:rPr>
                <a:t>Pulling updates from incoming neighbors involves</a:t>
              </a:r>
              <a:br>
                <a:rPr lang="en-US" sz="2600">
                  <a:latin typeface="HelveticaNeueLT Pro 65 Roman"/>
                </a:rPr>
              </a:br>
              <a:r>
                <a:rPr lang="en-US" sz="2600">
                  <a:solidFill>
                    <a:srgbClr val="C00000"/>
                  </a:solidFill>
                  <a:latin typeface="HelveticaNeueLT Pro 65 Roman"/>
                </a:rPr>
                <a:t>- Random memory reads</a:t>
              </a:r>
              <a:r>
                <a:rPr lang="en-US" sz="2600">
                  <a:latin typeface="HelveticaNeueLT Pro 65 Roman"/>
                </a:rPr>
                <a:t> and </a:t>
              </a:r>
              <a:br>
                <a:rPr lang="en-US" sz="2600">
                  <a:latin typeface="HelveticaNeueLT Pro 65 Roman"/>
                </a:rPr>
              </a:br>
              <a:r>
                <a:rPr lang="en-US" sz="2600">
                  <a:solidFill>
                    <a:srgbClr val="C00000"/>
                  </a:solidFill>
                  <a:latin typeface="HelveticaNeueLT Pro 65 Roman"/>
                </a:rPr>
                <a:t>- Redundant reads </a:t>
              </a:r>
              <a:r>
                <a:rPr lang="en-US" sz="2600">
                  <a:latin typeface="HelveticaNeueLT Pro 65 Roman"/>
                </a:rPr>
                <a:t>of unmodified states</a:t>
              </a:r>
              <a:endParaRPr lang="en-US" sz="2300">
                <a:latin typeface="HelveticaNeueLT Pro 65 Roman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E6C31A-6D16-4560-B9AB-DBB7A17A8A3E}"/>
                </a:ext>
              </a:extLst>
            </p:cNvPr>
            <p:cNvSpPr/>
            <p:nvPr/>
          </p:nvSpPr>
          <p:spPr>
            <a:xfrm>
              <a:off x="1339098" y="4810351"/>
              <a:ext cx="9117998" cy="1235090"/>
            </a:xfrm>
            <a:prstGeom prst="round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B0A6F06-46D4-49B0-80E4-732EE9FF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135252"/>
            <a:ext cx="10863987" cy="6064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>
                <a:latin typeface="HelveticaNeueLT Pro 65 Roman"/>
              </a:rPr>
              <a:t>Each vertex either </a:t>
            </a:r>
            <a:r>
              <a:rPr lang="en-US" sz="2400">
                <a:solidFill>
                  <a:srgbClr val="E59C09"/>
                </a:solidFill>
                <a:latin typeface="HelveticaNeueLT Pro 65 Roman"/>
              </a:rPr>
              <a:t>Pushes</a:t>
            </a:r>
            <a:r>
              <a:rPr lang="en-US" sz="2400">
                <a:latin typeface="HelveticaNeueLT Pro 65 Roman"/>
              </a:rPr>
              <a:t> or </a:t>
            </a:r>
            <a:r>
              <a:rPr lang="en-US" sz="2400">
                <a:solidFill>
                  <a:srgbClr val="E59C09"/>
                </a:solidFill>
                <a:latin typeface="HelveticaNeueLT Pro 65 Roman"/>
              </a:rPr>
              <a:t>Pulls</a:t>
            </a:r>
            <a:r>
              <a:rPr lang="en-US" sz="2400">
                <a:latin typeface="HelveticaNeueLT Pro 65 Roman"/>
              </a:rPr>
              <a:t> updates to/from neighbors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CED364-9C93-4887-8D33-BD8F5906812B}"/>
              </a:ext>
            </a:extLst>
          </p:cNvPr>
          <p:cNvSpPr txBox="1"/>
          <p:nvPr/>
        </p:nvSpPr>
        <p:spPr>
          <a:xfrm>
            <a:off x="7741921" y="2656982"/>
            <a:ext cx="242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7A39B8-9901-4384-87D5-1834801B2525}"/>
              </a:ext>
            </a:extLst>
          </p:cNvPr>
          <p:cNvSpPr txBox="1"/>
          <p:nvPr/>
        </p:nvSpPr>
        <p:spPr>
          <a:xfrm>
            <a:off x="7741921" y="3459622"/>
            <a:ext cx="242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Read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5990E-DB2F-4AA0-B9E1-BF2704C68899}"/>
              </a:ext>
            </a:extLst>
          </p:cNvPr>
          <p:cNvSpPr txBox="1"/>
          <p:nvPr/>
        </p:nvSpPr>
        <p:spPr>
          <a:xfrm>
            <a:off x="7741921" y="4262262"/>
            <a:ext cx="2219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Write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85C94A8-758A-40E2-8A4D-A90685453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629" y="1670307"/>
            <a:ext cx="3835739" cy="29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00"/>
    </mc:Choice>
    <mc:Fallback xmlns="">
      <p:transition spd="slow" advTm="2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Hardware Support for Graph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56" y="1231970"/>
            <a:ext cx="10596966" cy="1942057"/>
          </a:xfrm>
        </p:spPr>
        <p:txBody>
          <a:bodyPr/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Hardware-based frameworks improves performance by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Using on-chip memory as large/dedicated cache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Using specialized pipeline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Providing primitives for efficient atomics operation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Specialized scheduling policy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D041A5-2EC3-460E-8E3A-C984B2DF00C8}"/>
              </a:ext>
            </a:extLst>
          </p:cNvPr>
          <p:cNvSpPr txBox="1">
            <a:spLocks/>
          </p:cNvSpPr>
          <p:nvPr/>
        </p:nvSpPr>
        <p:spPr>
          <a:xfrm>
            <a:off x="631556" y="3350917"/>
            <a:ext cx="10596966" cy="1880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Hardware implementations following “Think-like-a-vertex” approach like software still suffers the same memory inefficiencies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Limited control over memory access patterns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Heavy dependence on graph structures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Unable to take full advantage of the capabilities of the hardware.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61467F-2215-49E4-8542-CE64B461CBC4}"/>
              </a:ext>
            </a:extLst>
          </p:cNvPr>
          <p:cNvSpPr/>
          <p:nvPr/>
        </p:nvSpPr>
        <p:spPr>
          <a:xfrm>
            <a:off x="1158141" y="5626030"/>
            <a:ext cx="9616831" cy="662266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E59C09"/>
                </a:solidFill>
              </a:rPr>
              <a:t>Specialized execution model </a:t>
            </a:r>
            <a:r>
              <a:rPr lang="en-US" sz="2200" dirty="0">
                <a:solidFill>
                  <a:schemeClr val="tx1"/>
                </a:solidFill>
              </a:rPr>
              <a:t>is necessary for best use of hardware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35399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00"/>
    </mc:Choice>
    <mc:Fallback xmlns="">
      <p:transition spd="slow" advTm="5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Event-Driven Execution Concept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85E44031-8ACA-4DF3-A612-6B65E300427C}"/>
              </a:ext>
            </a:extLst>
          </p:cNvPr>
          <p:cNvSpPr/>
          <p:nvPr/>
        </p:nvSpPr>
        <p:spPr>
          <a:xfrm>
            <a:off x="2650880" y="1960363"/>
            <a:ext cx="6818435" cy="1468637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NeueLT Pro 65 Roman"/>
              </a:rPr>
              <a:t>Idea:</a:t>
            </a:r>
          </a:p>
          <a:p>
            <a:pPr algn="ctr"/>
            <a:r>
              <a:rPr lang="en-US" sz="2400" dirty="0">
                <a:latin typeface="HelveticaNeueLT Pro 65 Roman"/>
              </a:rPr>
              <a:t>Decouple the memory accesses from communication among vertices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0A5960-6B82-422A-AEA2-0BDC57FA540C}"/>
              </a:ext>
            </a:extLst>
          </p:cNvPr>
          <p:cNvSpPr/>
          <p:nvPr/>
        </p:nvSpPr>
        <p:spPr>
          <a:xfrm>
            <a:off x="6472296" y="3675186"/>
            <a:ext cx="4878574" cy="1648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/>
              <a:t>Updates are queued as messages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Use the message for scheduling (message becomes events)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No separate active list maintenance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Fine-grained control over scheduling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DCF8C8-3762-44BB-A66E-14CD4D8FB7AB}"/>
              </a:ext>
            </a:extLst>
          </p:cNvPr>
          <p:cNvGrpSpPr/>
          <p:nvPr/>
        </p:nvGrpSpPr>
        <p:grpSpPr>
          <a:xfrm>
            <a:off x="703384" y="3582866"/>
            <a:ext cx="4963258" cy="1740878"/>
            <a:chOff x="703384" y="3582866"/>
            <a:chExt cx="4963258" cy="17408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D718BA-EBBB-4A10-BFA0-4DC944D37A96}"/>
                </a:ext>
              </a:extLst>
            </p:cNvPr>
            <p:cNvSpPr/>
            <p:nvPr/>
          </p:nvSpPr>
          <p:spPr>
            <a:xfrm>
              <a:off x="744107" y="3675186"/>
              <a:ext cx="4878574" cy="16485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/>
                <a:t>Each vertex accesses its own properties only</a:t>
              </a:r>
            </a:p>
            <a:p>
              <a:pPr marL="285750" indent="-285750"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en-US" sz="2000" dirty="0"/>
                <a:t>Eliminates random reads of input set</a:t>
              </a:r>
            </a:p>
            <a:p>
              <a:pPr marL="285750" indent="-285750"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en-US" sz="2000" dirty="0"/>
                <a:t>Simplified memory access pattern</a:t>
              </a:r>
            </a:p>
            <a:p>
              <a:pPr marL="285750" indent="-285750"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en-US" sz="2000" dirty="0"/>
                <a:t>Simplified transaction-safety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8E1AC0-B435-4AC2-8CF5-2C30A10C7A87}"/>
                </a:ext>
              </a:extLst>
            </p:cNvPr>
            <p:cNvCxnSpPr/>
            <p:nvPr/>
          </p:nvCxnSpPr>
          <p:spPr>
            <a:xfrm>
              <a:off x="703384" y="3582866"/>
              <a:ext cx="4963258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516B0-E6F0-4D53-B1C8-D65374D8AABA}"/>
              </a:ext>
            </a:extLst>
          </p:cNvPr>
          <p:cNvCxnSpPr>
            <a:cxnSpLocks/>
          </p:cNvCxnSpPr>
          <p:nvPr/>
        </p:nvCxnSpPr>
        <p:spPr>
          <a:xfrm>
            <a:off x="6435968" y="3582866"/>
            <a:ext cx="496325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771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250"/>
    </mc:Choice>
    <mc:Fallback xmlns="">
      <p:transition advTm="5425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8B2B120-79ED-4D93-9C48-68E3E73C9A9E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78B516C-3D3E-4384-86B8-F82403ABE17B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Temp ← V[u]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>
                  <a:solidFill>
                    <a:srgbClr val="00B0F0"/>
                  </a:solidFill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V[u] &lt; Temp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 ← </a:t>
              </a:r>
              <a:r>
                <a:rPr lang="en-US" sz="1600" i="1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E.wgt)</a:t>
              </a:r>
              <a:endParaRPr lang="en-US" sz="160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9B71025-C814-4AB1-89B4-40A129C6F99F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Event-Driven Processing Example (SSSP)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C69F4C-6EFA-4623-9036-0AD1BDACB4A2}"/>
              </a:ext>
            </a:extLst>
          </p:cNvPr>
          <p:cNvGrpSpPr/>
          <p:nvPr/>
        </p:nvGrpSpPr>
        <p:grpSpPr>
          <a:xfrm>
            <a:off x="6507248" y="2989860"/>
            <a:ext cx="4816919" cy="1404346"/>
            <a:chOff x="758389" y="5000788"/>
            <a:chExt cx="4816919" cy="14043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0D8D3D-D2DB-43D8-8CAF-AF34BA095E69}"/>
                </a:ext>
              </a:extLst>
            </p:cNvPr>
            <p:cNvSpPr txBox="1"/>
            <p:nvPr/>
          </p:nvSpPr>
          <p:spPr>
            <a:xfrm>
              <a:off x="2872645" y="5010331"/>
              <a:ext cx="27026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00B0F0"/>
                  </a:solidFill>
                  <a:latin typeface="HelveticaNeueLT Com 55 Roman" panose="020B0604020202020204" pitchFamily="34" charset="0"/>
                </a:rPr>
                <a:t>Initial Vertex Properties</a:t>
              </a:r>
            </a:p>
            <a:p>
              <a:r>
                <a:rPr lang="en-US" sz="1600">
                  <a:solidFill>
                    <a:srgbClr val="00B0F0"/>
                  </a:solidFill>
                  <a:latin typeface="HelveticaNeueLT Com 55 Roman" panose="020B0604020202020204" pitchFamily="34" charset="0"/>
                </a:rPr>
                <a:t>Initial Events</a:t>
              </a:r>
            </a:p>
            <a:p>
              <a:r>
                <a:rPr lang="en-US" sz="1600">
                  <a:solidFill>
                    <a:srgbClr val="00B0F0"/>
                  </a:solidFill>
                  <a:latin typeface="HelveticaNeueLT Com 55 Roman" panose="020B0604020202020204" pitchFamily="34" charset="0"/>
                </a:rPr>
                <a:t>Reduce function</a:t>
              </a:r>
            </a:p>
            <a:p>
              <a:r>
                <a:rPr lang="en-US" sz="1600">
                  <a:solidFill>
                    <a:srgbClr val="00B0F0"/>
                  </a:solidFill>
                  <a:latin typeface="HelveticaNeueLT Com 55 Roman" panose="020B0604020202020204" pitchFamily="34" charset="0"/>
                </a:rPr>
                <a:t>Propagate Function</a:t>
              </a:r>
            </a:p>
            <a:p>
              <a:r>
                <a:rPr lang="en-US" sz="1600">
                  <a:solidFill>
                    <a:srgbClr val="00B0F0"/>
                  </a:solidFill>
                  <a:latin typeface="HelveticaNeueLT Com 55 Roman" panose="020B0604020202020204" pitchFamily="34" charset="0"/>
                </a:rPr>
                <a:t>Local Termination condition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D77946-A108-460C-82CC-1BF0A8103AE1}"/>
                </a:ext>
              </a:extLst>
            </p:cNvPr>
            <p:cNvSpPr txBox="1"/>
            <p:nvPr/>
          </p:nvSpPr>
          <p:spPr>
            <a:xfrm>
              <a:off x="865718" y="5475080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HelveticaNeueLT Com 55 Roman" panose="020B0604020202020204" pitchFamily="34" charset="0"/>
                </a:rPr>
                <a:t>User defines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CFB5BD64-FD9C-4841-A0DE-FFCFC373DEF7}"/>
                </a:ext>
              </a:extLst>
            </p:cNvPr>
            <p:cNvSpPr/>
            <p:nvPr/>
          </p:nvSpPr>
          <p:spPr>
            <a:xfrm>
              <a:off x="2348838" y="5061702"/>
              <a:ext cx="523807" cy="1196088"/>
            </a:xfrm>
            <a:prstGeom prst="leftBrace">
              <a:avLst>
                <a:gd name="adj1" fmla="val 3232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608BD8B-2EEA-4EEB-BEC9-2BAB232CFF3B}"/>
                </a:ext>
              </a:extLst>
            </p:cNvPr>
            <p:cNvSpPr/>
            <p:nvPr/>
          </p:nvSpPr>
          <p:spPr>
            <a:xfrm>
              <a:off x="758389" y="5000788"/>
              <a:ext cx="4816919" cy="1404346"/>
            </a:xfrm>
            <a:prstGeom prst="roundRect">
              <a:avLst>
                <a:gd name="adj" fmla="val 8952"/>
              </a:avLst>
            </a:prstGeom>
            <a:noFill/>
            <a:ln>
              <a:solidFill>
                <a:srgbClr val="E59C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F2D1C8-CCFA-4B27-BEFC-7FB5E3DC4C93}"/>
              </a:ext>
            </a:extLst>
          </p:cNvPr>
          <p:cNvGrpSpPr/>
          <p:nvPr/>
        </p:nvGrpSpPr>
        <p:grpSpPr>
          <a:xfrm>
            <a:off x="7452153" y="893795"/>
            <a:ext cx="1777256" cy="1579260"/>
            <a:chOff x="701040" y="1113898"/>
            <a:chExt cx="2177605" cy="193500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70DEB8-0B22-4372-A2FF-9431AFA40824}"/>
                </a:ext>
              </a:extLst>
            </p:cNvPr>
            <p:cNvSpPr/>
            <p:nvPr/>
          </p:nvSpPr>
          <p:spPr>
            <a:xfrm>
              <a:off x="701040" y="1844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3EAF341-0451-4467-AE24-66B35A7FF3A7}"/>
                </a:ext>
              </a:extLst>
            </p:cNvPr>
            <p:cNvSpPr/>
            <p:nvPr/>
          </p:nvSpPr>
          <p:spPr>
            <a:xfrm>
              <a:off x="132113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EA8F55B-E9DC-4D00-ACBE-8657FC9CC38F}"/>
                </a:ext>
              </a:extLst>
            </p:cNvPr>
            <p:cNvSpPr/>
            <p:nvPr/>
          </p:nvSpPr>
          <p:spPr>
            <a:xfrm>
              <a:off x="132113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2ED06EB-188D-4E95-B32C-112F401C1488}"/>
                </a:ext>
              </a:extLst>
            </p:cNvPr>
            <p:cNvCxnSpPr>
              <a:cxnSpLocks/>
              <a:stCxn id="34" idx="7"/>
              <a:endCxn id="35" idx="3"/>
            </p:cNvCxnSpPr>
            <p:nvPr/>
          </p:nvCxnSpPr>
          <p:spPr>
            <a:xfrm flipV="1">
              <a:off x="1030580" y="1538580"/>
              <a:ext cx="347090" cy="3620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39802E-137A-4BEC-A130-07D1E8B812F3}"/>
                </a:ext>
              </a:extLst>
            </p:cNvPr>
            <p:cNvCxnSpPr>
              <a:cxnSpLocks/>
              <a:stCxn id="34" idx="5"/>
              <a:endCxn id="37" idx="1"/>
            </p:cNvCxnSpPr>
            <p:nvPr/>
          </p:nvCxnSpPr>
          <p:spPr>
            <a:xfrm>
              <a:off x="1030580" y="2173580"/>
              <a:ext cx="347090" cy="42738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A9C265E-AF2C-4299-8D46-6BF84FB1BC8D}"/>
                </a:ext>
              </a:extLst>
            </p:cNvPr>
            <p:cNvSpPr/>
            <p:nvPr/>
          </p:nvSpPr>
          <p:spPr>
            <a:xfrm>
              <a:off x="245397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6CC7631-D6FD-4398-894B-6860283F7E23}"/>
                </a:ext>
              </a:extLst>
            </p:cNvPr>
            <p:cNvSpPr/>
            <p:nvPr/>
          </p:nvSpPr>
          <p:spPr>
            <a:xfrm>
              <a:off x="245397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B9F9AAB-87D8-4818-86D7-4600E489D545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>
              <a:off x="1707210" y="1402080"/>
              <a:ext cx="7467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FDECE5A-3393-453A-81AB-F7202FBA7892}"/>
                </a:ext>
              </a:extLst>
            </p:cNvPr>
            <p:cNvCxnSpPr>
              <a:cxnSpLocks/>
              <a:stCxn id="37" idx="0"/>
              <a:endCxn id="35" idx="4"/>
            </p:cNvCxnSpPr>
            <p:nvPr/>
          </p:nvCxnSpPr>
          <p:spPr>
            <a:xfrm flipV="1">
              <a:off x="151417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64D2DC-BC29-4839-9F53-15D2C64E7957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>
              <a:off x="264701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39FDD2-5DE2-4395-999E-73C0CCA7C8C4}"/>
                </a:ext>
              </a:extLst>
            </p:cNvPr>
            <p:cNvSpPr txBox="1"/>
            <p:nvPr/>
          </p:nvSpPr>
          <p:spPr>
            <a:xfrm>
              <a:off x="957143" y="1462826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13FCD3-80D9-434B-A648-B9317B6800D9}"/>
                </a:ext>
              </a:extLst>
            </p:cNvPr>
            <p:cNvSpPr txBox="1"/>
            <p:nvPr/>
          </p:nvSpPr>
          <p:spPr>
            <a:xfrm>
              <a:off x="915784" y="2262407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2CCF4E-33C7-4733-8A4A-BE7B66BE6CB9}"/>
                </a:ext>
              </a:extLst>
            </p:cNvPr>
            <p:cNvSpPr txBox="1"/>
            <p:nvPr/>
          </p:nvSpPr>
          <p:spPr>
            <a:xfrm>
              <a:off x="1457631" y="1900492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249356D-7CF3-4FB5-9073-106787DC11B9}"/>
                </a:ext>
              </a:extLst>
            </p:cNvPr>
            <p:cNvSpPr txBox="1"/>
            <p:nvPr/>
          </p:nvSpPr>
          <p:spPr>
            <a:xfrm>
              <a:off x="1922616" y="1113898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19EE5CB-E022-483A-9234-667256BA7C5D}"/>
                </a:ext>
              </a:extLst>
            </p:cNvPr>
            <p:cNvSpPr txBox="1"/>
            <p:nvPr/>
          </p:nvSpPr>
          <p:spPr>
            <a:xfrm>
              <a:off x="2588095" y="183051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367AC1-01CD-4C95-8252-42DA88981355}"/>
                </a:ext>
              </a:extLst>
            </p:cNvPr>
            <p:cNvSpPr txBox="1"/>
            <p:nvPr/>
          </p:nvSpPr>
          <p:spPr>
            <a:xfrm>
              <a:off x="1935315" y="267179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F4E18A-403B-42E6-ADAB-BB6ABC942C7B}"/>
                </a:ext>
              </a:extLst>
            </p:cNvPr>
            <p:cNvSpPr txBox="1"/>
            <p:nvPr/>
          </p:nvSpPr>
          <p:spPr>
            <a:xfrm>
              <a:off x="1904398" y="1760120"/>
              <a:ext cx="290550" cy="3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A4FC620-F9FE-46A2-9BB2-46191AABF068}"/>
                </a:ext>
              </a:extLst>
            </p:cNvPr>
            <p:cNvCxnSpPr>
              <a:cxnSpLocks/>
              <a:stCxn id="37" idx="7"/>
              <a:endCxn id="41" idx="3"/>
            </p:cNvCxnSpPr>
            <p:nvPr/>
          </p:nvCxnSpPr>
          <p:spPr>
            <a:xfrm flipV="1">
              <a:off x="1650670" y="1538580"/>
              <a:ext cx="859840" cy="1062381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17794B2-AA52-4315-B14D-A94AF8C6ABEE}"/>
                </a:ext>
              </a:extLst>
            </p:cNvPr>
            <p:cNvCxnSpPr>
              <a:stCxn id="42" idx="2"/>
              <a:endCxn id="37" idx="6"/>
            </p:cNvCxnSpPr>
            <p:nvPr/>
          </p:nvCxnSpPr>
          <p:spPr>
            <a:xfrm flipH="1">
              <a:off x="1707210" y="2737461"/>
              <a:ext cx="7467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807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C3AAA27-25E2-45E6-BC73-77CE33D9A186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3557CE3-CD45-4FEE-B8DC-514AB745CEA4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Temp ← V[u]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&lt; Temp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 ← </a:t>
              </a:r>
              <a:r>
                <a:rPr lang="en-US" sz="1600" i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E.wgt)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v)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A863F84-F899-48F4-8D33-DA80E476774F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9B46387-6CB6-4008-A6A7-00DBC31FCD4B}"/>
              </a:ext>
            </a:extLst>
          </p:cNvPr>
          <p:cNvSpPr/>
          <p:nvPr/>
        </p:nvSpPr>
        <p:spPr>
          <a:xfrm>
            <a:off x="8528294" y="2564007"/>
            <a:ext cx="309421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2952E-8451-4154-8FE7-48DB96746A0F}"/>
              </a:ext>
            </a:extLst>
          </p:cNvPr>
          <p:cNvSpPr/>
          <p:nvPr/>
        </p:nvSpPr>
        <p:spPr>
          <a:xfrm>
            <a:off x="5833533" y="2573090"/>
            <a:ext cx="2440781" cy="310804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Event-Driven Processing Example (SSSP)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C0880A-B306-40AF-912E-B89B487B7611}"/>
              </a:ext>
            </a:extLst>
          </p:cNvPr>
          <p:cNvGrpSpPr/>
          <p:nvPr/>
        </p:nvGrpSpPr>
        <p:grpSpPr>
          <a:xfrm>
            <a:off x="8620914" y="2929141"/>
            <a:ext cx="2757312" cy="219529"/>
            <a:chOff x="650240" y="3429000"/>
            <a:chExt cx="4623130" cy="33855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908DAC-0A73-4307-86BD-D330FDD8C1E6}"/>
                </a:ext>
              </a:extLst>
            </p:cNvPr>
            <p:cNvSpPr/>
            <p:nvPr/>
          </p:nvSpPr>
          <p:spPr>
            <a:xfrm>
              <a:off x="650240" y="3429000"/>
              <a:ext cx="863930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HelveticaNeueLT Com 57 Cn" panose="020B0506030502030204" pitchFamily="34" charset="0"/>
                </a:rPr>
                <a:t>A= ∞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89B0DF7-0A3E-4B5E-AD63-0856B5D9A7C4}"/>
                </a:ext>
              </a:extLst>
            </p:cNvPr>
            <p:cNvSpPr/>
            <p:nvPr/>
          </p:nvSpPr>
          <p:spPr>
            <a:xfrm>
              <a:off x="1590040" y="3429000"/>
              <a:ext cx="863930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HelveticaNeueLT Com 57 Cn" panose="020B0506030502030204" pitchFamily="34" charset="0"/>
                </a:rPr>
                <a:t>B= ∞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CB65152-05A2-42B9-8AEA-3C3718D35D99}"/>
                </a:ext>
              </a:extLst>
            </p:cNvPr>
            <p:cNvSpPr/>
            <p:nvPr/>
          </p:nvSpPr>
          <p:spPr>
            <a:xfrm>
              <a:off x="2529840" y="3429000"/>
              <a:ext cx="863930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HelveticaNeueLT Com 57 Cn" panose="020B0506030502030204" pitchFamily="34" charset="0"/>
                </a:rPr>
                <a:t>C= ∞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A9E3E3-0209-46D6-830E-DD85282D9714}"/>
                </a:ext>
              </a:extLst>
            </p:cNvPr>
            <p:cNvSpPr/>
            <p:nvPr/>
          </p:nvSpPr>
          <p:spPr>
            <a:xfrm>
              <a:off x="3469640" y="3429000"/>
              <a:ext cx="863930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HelveticaNeueLT Com 57 Cn" panose="020B0506030502030204" pitchFamily="34" charset="0"/>
                </a:rPr>
                <a:t>D= ∞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A04FDA7-1BE3-453B-AABD-BB9B4B9C9469}"/>
                </a:ext>
              </a:extLst>
            </p:cNvPr>
            <p:cNvSpPr/>
            <p:nvPr/>
          </p:nvSpPr>
          <p:spPr>
            <a:xfrm>
              <a:off x="4409440" y="3429000"/>
              <a:ext cx="863930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HelveticaNeueLT Com 57 Cn" panose="020B0506030502030204" pitchFamily="34" charset="0"/>
                </a:rPr>
                <a:t>E= ∞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A8A4FB-D316-4403-ADCD-38B16008587D}"/>
              </a:ext>
            </a:extLst>
          </p:cNvPr>
          <p:cNvGrpSpPr/>
          <p:nvPr/>
        </p:nvGrpSpPr>
        <p:grpSpPr>
          <a:xfrm>
            <a:off x="7452153" y="893795"/>
            <a:ext cx="1777256" cy="1579260"/>
            <a:chOff x="701040" y="1113898"/>
            <a:chExt cx="2177605" cy="193500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D074E6-F99A-4174-B7A4-28883CF31030}"/>
                </a:ext>
              </a:extLst>
            </p:cNvPr>
            <p:cNvSpPr/>
            <p:nvPr/>
          </p:nvSpPr>
          <p:spPr>
            <a:xfrm>
              <a:off x="701040" y="1844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EE0115-F8D9-414A-B3D0-026CE36FB691}"/>
                </a:ext>
              </a:extLst>
            </p:cNvPr>
            <p:cNvSpPr/>
            <p:nvPr/>
          </p:nvSpPr>
          <p:spPr>
            <a:xfrm>
              <a:off x="132113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070F21-2E62-4BD7-BCAA-32869DF017F0}"/>
                </a:ext>
              </a:extLst>
            </p:cNvPr>
            <p:cNvSpPr/>
            <p:nvPr/>
          </p:nvSpPr>
          <p:spPr>
            <a:xfrm>
              <a:off x="132113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8D943F-096D-4693-BB7D-8FE5938FDD17}"/>
                </a:ext>
              </a:extLst>
            </p:cNvPr>
            <p:cNvCxnSpPr>
              <a:cxnSpLocks/>
              <a:stCxn id="7" idx="7"/>
              <a:endCxn id="8" idx="3"/>
            </p:cNvCxnSpPr>
            <p:nvPr/>
          </p:nvCxnSpPr>
          <p:spPr>
            <a:xfrm flipV="1">
              <a:off x="1030580" y="1538580"/>
              <a:ext cx="347090" cy="3620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F62B37-4344-4892-892C-5B82D1B9337F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1030580" y="2173580"/>
              <a:ext cx="347090" cy="42738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B375089-E48D-4064-B6B3-14C5032C7149}"/>
                </a:ext>
              </a:extLst>
            </p:cNvPr>
            <p:cNvSpPr/>
            <p:nvPr/>
          </p:nvSpPr>
          <p:spPr>
            <a:xfrm>
              <a:off x="2453970" y="1209040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27FC87F-47BA-424D-AC51-5718662FF498}"/>
                </a:ext>
              </a:extLst>
            </p:cNvPr>
            <p:cNvSpPr/>
            <p:nvPr/>
          </p:nvSpPr>
          <p:spPr>
            <a:xfrm>
              <a:off x="2453970" y="2544421"/>
              <a:ext cx="386080" cy="38608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499835-7B53-4F09-8351-D15CF0AF18DC}"/>
                </a:ext>
              </a:extLst>
            </p:cNvPr>
            <p:cNvCxnSpPr>
              <a:cxnSpLocks/>
              <a:stCxn id="8" idx="6"/>
              <a:endCxn id="29" idx="2"/>
            </p:cNvCxnSpPr>
            <p:nvPr/>
          </p:nvCxnSpPr>
          <p:spPr>
            <a:xfrm>
              <a:off x="1707210" y="1402080"/>
              <a:ext cx="7467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9D5D47-C03D-4D13-8BC5-F5A82D8B1039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V="1">
              <a:off x="151417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7C13927-CE00-452B-83CB-5B1A87C44FC4}"/>
                </a:ext>
              </a:extLst>
            </p:cNvPr>
            <p:cNvCxnSpPr>
              <a:cxnSpLocks/>
              <a:stCxn id="29" idx="4"/>
              <a:endCxn id="30" idx="0"/>
            </p:cNvCxnSpPr>
            <p:nvPr/>
          </p:nvCxnSpPr>
          <p:spPr>
            <a:xfrm>
              <a:off x="2647010" y="1595120"/>
              <a:ext cx="0" cy="94930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49BCFD-4623-472D-AAD2-DCB42A712F3A}"/>
                </a:ext>
              </a:extLst>
            </p:cNvPr>
            <p:cNvSpPr txBox="1"/>
            <p:nvPr/>
          </p:nvSpPr>
          <p:spPr>
            <a:xfrm>
              <a:off x="957143" y="1462826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05A3A78-823A-482B-81F0-97E73195D09D}"/>
                </a:ext>
              </a:extLst>
            </p:cNvPr>
            <p:cNvSpPr txBox="1"/>
            <p:nvPr/>
          </p:nvSpPr>
          <p:spPr>
            <a:xfrm>
              <a:off x="915784" y="2262407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81FCEF-8EA9-451B-B70C-F78CCBA57638}"/>
                </a:ext>
              </a:extLst>
            </p:cNvPr>
            <p:cNvSpPr txBox="1"/>
            <p:nvPr/>
          </p:nvSpPr>
          <p:spPr>
            <a:xfrm>
              <a:off x="1457631" y="1900492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53607F-8704-454B-B1C7-6AB251C419D3}"/>
                </a:ext>
              </a:extLst>
            </p:cNvPr>
            <p:cNvSpPr txBox="1"/>
            <p:nvPr/>
          </p:nvSpPr>
          <p:spPr>
            <a:xfrm>
              <a:off x="1922616" y="1113898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C3EACAA-7779-48FA-8E47-DB29322634F1}"/>
                </a:ext>
              </a:extLst>
            </p:cNvPr>
            <p:cNvSpPr txBox="1"/>
            <p:nvPr/>
          </p:nvSpPr>
          <p:spPr>
            <a:xfrm>
              <a:off x="2588095" y="183051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07BA2D-18FA-4607-A074-BE8B4FB416DF}"/>
                </a:ext>
              </a:extLst>
            </p:cNvPr>
            <p:cNvSpPr txBox="1"/>
            <p:nvPr/>
          </p:nvSpPr>
          <p:spPr>
            <a:xfrm>
              <a:off x="1935315" y="2671799"/>
              <a:ext cx="290550" cy="3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2BD152-DF2A-418A-96A5-8ECB61603312}"/>
                </a:ext>
              </a:extLst>
            </p:cNvPr>
            <p:cNvSpPr txBox="1"/>
            <p:nvPr/>
          </p:nvSpPr>
          <p:spPr>
            <a:xfrm>
              <a:off x="1904398" y="1760120"/>
              <a:ext cx="290550" cy="3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DACF54A-8921-4F97-B752-B3F0C4429960}"/>
                </a:ext>
              </a:extLst>
            </p:cNvPr>
            <p:cNvCxnSpPr>
              <a:cxnSpLocks/>
              <a:stCxn id="9" idx="7"/>
              <a:endCxn id="29" idx="3"/>
            </p:cNvCxnSpPr>
            <p:nvPr/>
          </p:nvCxnSpPr>
          <p:spPr>
            <a:xfrm flipV="1">
              <a:off x="1650670" y="1538580"/>
              <a:ext cx="859840" cy="1062381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1694060-7DCA-49BF-9C5D-CC7CAD950AC7}"/>
                </a:ext>
              </a:extLst>
            </p:cNvPr>
            <p:cNvCxnSpPr>
              <a:stCxn id="30" idx="2"/>
              <a:endCxn id="9" idx="6"/>
            </p:cNvCxnSpPr>
            <p:nvPr/>
          </p:nvCxnSpPr>
          <p:spPr>
            <a:xfrm flipH="1">
              <a:off x="1707210" y="2737461"/>
              <a:ext cx="7467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Flowchart: Data 107">
            <a:extLst>
              <a:ext uri="{FF2B5EF4-FFF2-40B4-BE49-F238E27FC236}">
                <a16:creationId xmlns:a16="http://schemas.microsoft.com/office/drawing/2014/main" id="{EBC58FA3-425A-4C99-BE67-F5348A2756E1}"/>
              </a:ext>
            </a:extLst>
          </p:cNvPr>
          <p:cNvSpPr/>
          <p:nvPr/>
        </p:nvSpPr>
        <p:spPr>
          <a:xfrm>
            <a:off x="6008680" y="2902114"/>
            <a:ext cx="749765" cy="209899"/>
          </a:xfrm>
          <a:prstGeom prst="flowChartInputOutput">
            <a:avLst/>
          </a:prstGeom>
          <a:solidFill>
            <a:srgbClr val="F5A90B"/>
          </a:solidFill>
          <a:ln>
            <a:solidFill>
              <a:srgbClr val="C88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HelveticaNeueLT Com 57 Cn" panose="020B0506030502030204" pitchFamily="34" charset="0"/>
              </a:rPr>
              <a:t>A,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2CC92-ABFC-4A1E-83F0-FDF18B27BDD0}"/>
              </a:ext>
            </a:extLst>
          </p:cNvPr>
          <p:cNvSpPr txBox="1"/>
          <p:nvPr/>
        </p:nvSpPr>
        <p:spPr>
          <a:xfrm>
            <a:off x="5908463" y="249099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5A90B"/>
                </a:solidFill>
                <a:latin typeface="HelveticaNeueLT Com 65 Md" panose="020B0604020202020204" pitchFamily="34" charset="0"/>
              </a:rPr>
              <a:t>Queue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D9BBCA-75D3-4567-AA84-7AAE98B58E43}"/>
              </a:ext>
            </a:extLst>
          </p:cNvPr>
          <p:cNvSpPr txBox="1"/>
          <p:nvPr/>
        </p:nvSpPr>
        <p:spPr>
          <a:xfrm>
            <a:off x="9512300" y="2490990"/>
            <a:ext cx="186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HelveticaNeueLT Com 65 Md" panose="020B0604020202020204" pitchFamily="34" charset="0"/>
              </a:rPr>
              <a:t>Vertex Property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38C5AE-6D29-4BC2-B70A-939F751EDB98}"/>
              </a:ext>
            </a:extLst>
          </p:cNvPr>
          <p:cNvSpPr/>
          <p:nvPr/>
        </p:nvSpPr>
        <p:spPr>
          <a:xfrm>
            <a:off x="518251" y="1250021"/>
            <a:ext cx="5924957" cy="599991"/>
          </a:xfrm>
          <a:prstGeom prst="roundRect">
            <a:avLst/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20F91-4682-4B69-A33E-7437145CCAEF}"/>
              </a:ext>
            </a:extLst>
          </p:cNvPr>
          <p:cNvSpPr txBox="1"/>
          <p:nvPr/>
        </p:nvSpPr>
        <p:spPr>
          <a:xfrm>
            <a:off x="5048621" y="1221844"/>
            <a:ext cx="1194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5A90B"/>
                </a:solidFill>
              </a:rPr>
              <a:t>V[</a:t>
            </a:r>
            <a:r>
              <a:rPr lang="en-US" err="1">
                <a:solidFill>
                  <a:srgbClr val="F5A90B"/>
                </a:solidFill>
              </a:rPr>
              <a:t>i</a:t>
            </a:r>
            <a:r>
              <a:rPr lang="en-US">
                <a:solidFill>
                  <a:srgbClr val="F5A90B"/>
                </a:solidFill>
              </a:rPr>
              <a:t>] = ∞</a:t>
            </a:r>
            <a:br>
              <a:rPr lang="en-US">
                <a:solidFill>
                  <a:srgbClr val="F5A90B"/>
                </a:solidFill>
              </a:rPr>
            </a:br>
            <a:r>
              <a:rPr lang="en-US">
                <a:solidFill>
                  <a:srgbClr val="F5A90B"/>
                </a:solidFill>
              </a:rPr>
              <a:t>(source, 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E9F498-5717-4CA2-93BF-AE15159A4757}"/>
              </a:ext>
            </a:extLst>
          </p:cNvPr>
          <p:cNvCxnSpPr/>
          <p:nvPr/>
        </p:nvCxnSpPr>
        <p:spPr>
          <a:xfrm>
            <a:off x="4449233" y="1416037"/>
            <a:ext cx="599388" cy="0"/>
          </a:xfrm>
          <a:prstGeom prst="line">
            <a:avLst/>
          </a:prstGeom>
          <a:ln w="19050">
            <a:solidFill>
              <a:srgbClr val="F5A9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B08A1A-E856-49A4-8996-5EAA18FA4AA4}"/>
              </a:ext>
            </a:extLst>
          </p:cNvPr>
          <p:cNvCxnSpPr>
            <a:cxnSpLocks/>
          </p:cNvCxnSpPr>
          <p:nvPr/>
        </p:nvCxnSpPr>
        <p:spPr>
          <a:xfrm>
            <a:off x="3721100" y="1683425"/>
            <a:ext cx="1327521" cy="0"/>
          </a:xfrm>
          <a:prstGeom prst="line">
            <a:avLst/>
          </a:prstGeom>
          <a:ln w="19050">
            <a:solidFill>
              <a:srgbClr val="F5A9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E911B9-357C-40E8-986F-6F1AC575BC5B}"/>
              </a:ext>
            </a:extLst>
          </p:cNvPr>
          <p:cNvSpPr/>
          <p:nvPr/>
        </p:nvSpPr>
        <p:spPr>
          <a:xfrm>
            <a:off x="4895194" y="1886202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6111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1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7.6|1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5.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6502</TotalTime>
  <Words>3017</Words>
  <Application>Microsoft Office PowerPoint</Application>
  <PresentationFormat>Widescreen</PresentationFormat>
  <Paragraphs>827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Helvetica</vt:lpstr>
      <vt:lpstr>HelveticaNeueLT Com 55 Roman</vt:lpstr>
      <vt:lpstr>HelveticaNeueLT Com 57 Cn</vt:lpstr>
      <vt:lpstr>HelveticaNeueLT Com 65 Md</vt:lpstr>
      <vt:lpstr>HelveticaNeueLT Com 67 MdCn</vt:lpstr>
      <vt:lpstr>HelveticaNeueLT Pro 55 Roman</vt:lpstr>
      <vt:lpstr>HelveticaNeueLT Pro 65 Md</vt:lpstr>
      <vt:lpstr>HelveticaNeueLT Pro 65 Roman</vt:lpstr>
      <vt:lpstr>Wingdings</vt:lpstr>
      <vt:lpstr>Office Theme</vt:lpstr>
      <vt:lpstr>1_Office Theme</vt:lpstr>
      <vt:lpstr>GraphPulse An Event-Driven Hardware Accelerator for Asynchronous Graph Processing</vt:lpstr>
      <vt:lpstr>Growing Demand for Graph Analytics on Large Graphs</vt:lpstr>
      <vt:lpstr>Graph Applications Have Poor Memory Locality</vt:lpstr>
      <vt:lpstr>Memory Access Patterns in Vertex-centric Processing</vt:lpstr>
      <vt:lpstr>Memory Access Patterns in Vertex-centric Processing</vt:lpstr>
      <vt:lpstr>Hardware Support for Graph Processing</vt:lpstr>
      <vt:lpstr>Event-Driven Execution Concept</vt:lpstr>
      <vt:lpstr>Event-Driven Processing Example (SSSP)</vt:lpstr>
      <vt:lpstr>Event-Driven Processing Example (SSSP)</vt:lpstr>
      <vt:lpstr>Event-Driven Processing Example (SSSP)</vt:lpstr>
      <vt:lpstr>Event-Driven Processing Example (SSSP)</vt:lpstr>
      <vt:lpstr>Event-Driven Processing Example (SSSP)</vt:lpstr>
      <vt:lpstr>Event-Driven Processing Example (SSSP)</vt:lpstr>
      <vt:lpstr>Event-Driven Processing Example (SSSP)</vt:lpstr>
      <vt:lpstr>Event-Driven Processing Example (SSSP)</vt:lpstr>
      <vt:lpstr>Event-Driven Processing Example (SSSP)</vt:lpstr>
      <vt:lpstr>Event-Driven Processing Example (SSSP)</vt:lpstr>
      <vt:lpstr>Memory Access Pattern for Event-driven Processing</vt:lpstr>
      <vt:lpstr>Reducing Random Accesses</vt:lpstr>
      <vt:lpstr>Event Population Control</vt:lpstr>
      <vt:lpstr>Event Coalescing</vt:lpstr>
      <vt:lpstr>Graph Properties for Event-driven Processing</vt:lpstr>
      <vt:lpstr>Hardware Acceleration of Event-Driven Execution</vt:lpstr>
      <vt:lpstr>GraphPulse Architecture</vt:lpstr>
      <vt:lpstr>GraphPulse Architecture</vt:lpstr>
      <vt:lpstr>GraphPulse Architecture</vt:lpstr>
      <vt:lpstr>Evaluated Systems</vt:lpstr>
      <vt:lpstr>Performance</vt:lpstr>
      <vt:lpstr>Reduced off-chip memory access</vt:lpstr>
      <vt:lpstr>Efficient utilization of transferred data</vt:lpstr>
      <vt:lpstr>See paper for more…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GraphPulse An Event Driven Hardware Accelerator</dc:title>
  <dc:creator>Shafiur Rahman</dc:creator>
  <cp:lastModifiedBy>Shafiur</cp:lastModifiedBy>
  <cp:revision>322</cp:revision>
  <dcterms:created xsi:type="dcterms:W3CDTF">2018-06-10T00:15:15Z</dcterms:created>
  <dcterms:modified xsi:type="dcterms:W3CDTF">2020-11-18T07:00:24Z</dcterms:modified>
</cp:coreProperties>
</file>