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3" r:id="rId2"/>
    <p:sldId id="274" r:id="rId3"/>
    <p:sldId id="257" r:id="rId4"/>
    <p:sldId id="261" r:id="rId5"/>
    <p:sldId id="302" r:id="rId6"/>
    <p:sldId id="259" r:id="rId7"/>
    <p:sldId id="303" r:id="rId8"/>
    <p:sldId id="296" r:id="rId9"/>
    <p:sldId id="301" r:id="rId10"/>
    <p:sldId id="297" r:id="rId11"/>
    <p:sldId id="298" r:id="rId12"/>
    <p:sldId id="262" r:id="rId13"/>
    <p:sldId id="304" r:id="rId14"/>
    <p:sldId id="263" r:id="rId15"/>
    <p:sldId id="305" r:id="rId16"/>
    <p:sldId id="306" r:id="rId17"/>
    <p:sldId id="307" r:id="rId18"/>
    <p:sldId id="264" r:id="rId19"/>
    <p:sldId id="300" r:id="rId20"/>
    <p:sldId id="299" r:id="rId21"/>
    <p:sldId id="265" r:id="rId22"/>
    <p:sldId id="308" r:id="rId23"/>
    <p:sldId id="267" r:id="rId24"/>
    <p:sldId id="310" r:id="rId25"/>
    <p:sldId id="311" r:id="rId26"/>
    <p:sldId id="266" r:id="rId27"/>
    <p:sldId id="309" r:id="rId28"/>
    <p:sldId id="294" r:id="rId29"/>
    <p:sldId id="312" r:id="rId30"/>
    <p:sldId id="268" r:id="rId31"/>
    <p:sldId id="269" r:id="rId32"/>
    <p:sldId id="270" r:id="rId33"/>
    <p:sldId id="271" r:id="rId34"/>
    <p:sldId id="272" r:id="rId35"/>
    <p:sldId id="275" r:id="rId36"/>
    <p:sldId id="279" r:id="rId37"/>
    <p:sldId id="280" r:id="rId38"/>
    <p:sldId id="281" r:id="rId39"/>
    <p:sldId id="282" r:id="rId40"/>
    <p:sldId id="283" r:id="rId41"/>
    <p:sldId id="284" r:id="rId42"/>
    <p:sldId id="286" r:id="rId43"/>
    <p:sldId id="285" r:id="rId44"/>
    <p:sldId id="287" r:id="rId45"/>
    <p:sldId id="288" r:id="rId46"/>
    <p:sldId id="277" r:id="rId47"/>
    <p:sldId id="28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B7D"/>
    <a:srgbClr val="FFB3FF"/>
    <a:srgbClr val="F04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7CC7C-8C59-488B-ACC3-3AC59BE27B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5DA2-5AF8-439D-867A-674E5583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6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01C0-9541-4C7E-9A34-0F38C0251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DC361-D93B-4CC1-B2C3-E7030CB30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C9E2-914B-465E-910F-26AE61AB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6F65-6A08-4C6D-85EB-AF318F3F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FEE0-AB17-425A-82EE-C3B0A74E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7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6F37-4733-4C8A-BED9-1524348E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E5204-0C88-49D8-8484-DFA52083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D159-7527-4E63-8CC2-5B67A0BC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B27E-8F3A-4F97-80F0-85216940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C9F4-9D04-40A4-8441-68F832C0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6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DDE20-0904-4919-A737-92A590F8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FF0F8-8BBD-4B1D-A457-73BCC560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CA06-05EC-4E4E-9945-59296A01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6E82-901F-486D-A768-23FFB320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006D-83EA-49D5-ABF8-339CD171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4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AC2-2363-4E28-A47C-EB8F6A64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542D-54EA-4B0E-A04F-01166F98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A502-60C1-4A1B-8E10-DA23EF1C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B7CB-408F-449E-AFAE-5E137B9F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69C46-A509-4568-B347-076CBE2D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2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658F-D665-4203-8F58-24553E6B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8C47-5FA5-4D7F-9D5E-49315C27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74BE-1F53-479B-A5B7-92B793DE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E1AD-C832-4FF9-82AF-88CB34E0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86EF-D650-4CFD-A1BE-4FFEE58F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B2FC-1DA6-4262-B99F-F59676DF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EB51-6B38-45BF-A1CB-FA6D3A7BE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3357-CA21-4A2A-A606-79030D9F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63240-62C7-4047-B1F2-58E32EF2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AD5B-1B35-4B43-AF65-502FDA7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9A60-021D-44B4-9B0F-3C2375E3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ACA1-2C77-414F-AFC4-6436B03D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54F2-7DC7-4666-8ED7-284F42B44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477BD-87DF-4989-B9C1-783425DB6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6E824-DCC7-4618-A04B-B02560D74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19D3B-39BF-4630-9770-B4101B7A6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9F679-BC44-4981-B257-32F0B102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3B0ED-CC42-4B90-AAF7-71B1616D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243B8-CF64-44AD-B502-DC3135C4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81B0-3E61-4709-9C95-DE0E2D52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EF89E-41CE-4E01-A712-D2C7A9D9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C300E-816B-430D-9751-5F390179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40081-8669-4043-BFE7-9FEEA22B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71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B7D3E-74A8-48BB-BD51-A6811A41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51070-9FF9-4A48-829F-14B79B93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7EA9-606B-4346-9440-1731DD4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0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2D32-D787-468C-A0DC-92A65603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4ED8-F9B3-4626-AA68-B18C66FC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FED57-A9D3-400C-9A0D-E43D678E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5931-2436-4889-A058-E49679D7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7F714-269B-4244-9368-4D8776F6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33C0-A906-44E4-8204-8BA0E4F3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3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1DDF-2ED0-4C31-8CD4-2C2A8B1D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433D4-8291-4B6C-A7CF-FCC1C3BFB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062C1-AF73-41E6-B805-44982B6D9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B8CD-B074-4787-ACD0-8BFB3A5E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E6055-87CC-4131-832F-785EFF95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792B4-DF53-40A7-B518-F53C39B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71E32-EE8A-4879-AFF8-040B8F4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DEBD-F4BE-4D8B-8A2A-5EEEF34C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E8E6-046A-47D4-92CA-E14AA3D9B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56F3-EB85-4FD3-A56F-1B4AF7B9B1CB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975D-FB28-4E27-9461-2B8E0E36D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B5A1-CBC1-48CA-AC12-472D1194E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D9DE-279D-4807-AF56-2389B167A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00C4EAB-8D7C-4905-A099-266BD72A2CD2}"/>
              </a:ext>
            </a:extLst>
          </p:cNvPr>
          <p:cNvSpPr/>
          <p:nvPr/>
        </p:nvSpPr>
        <p:spPr>
          <a:xfrm>
            <a:off x="2231572" y="2127451"/>
            <a:ext cx="122329" cy="2625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549E0-6E96-47DA-B0CE-F266A81F2646}"/>
              </a:ext>
            </a:extLst>
          </p:cNvPr>
          <p:cNvSpPr txBox="1"/>
          <p:nvPr/>
        </p:nvSpPr>
        <p:spPr>
          <a:xfrm>
            <a:off x="2688774" y="2114448"/>
            <a:ext cx="8164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Kabani Logistics </a:t>
            </a:r>
          </a:p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Fleet Management Solution</a:t>
            </a:r>
          </a:p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Requirement / UI Wireframe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Prepared By :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Hashint Technologies Pvt. Ltd.</a:t>
            </a:r>
            <a:endParaRPr lang="en-IN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10FC-6875-17E0-8FEB-35F23DA06879}"/>
              </a:ext>
            </a:extLst>
          </p:cNvPr>
          <p:cNvSpPr txBox="1"/>
          <p:nvPr/>
        </p:nvSpPr>
        <p:spPr>
          <a:xfrm>
            <a:off x="6096000" y="638814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* Document is for requirement capturing. Doesn’t represent the actual graphical interface</a:t>
            </a:r>
            <a:endParaRPr lang="en-IN" sz="12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EE9EC-77C1-4109-9635-63A9DABB5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870" y="5392236"/>
            <a:ext cx="3329126" cy="9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5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3FFA-5689-035A-79D8-3A2EDF445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D1E457-5FA1-F5BC-471F-121FBFD639FD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E579F-0F23-4E69-0B02-5D3338AB57D8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6282B-7351-4E5C-9696-706029F5164D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0FAF5-A3B0-B9B2-1BB7-C29BB56B789A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7DD2-8DB7-CEC5-4D30-852FCA05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779950"/>
            <a:ext cx="11720969" cy="52980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C7AEB-601E-9B6E-438B-DFA6D41A1877}"/>
              </a:ext>
            </a:extLst>
          </p:cNvPr>
          <p:cNvSpPr/>
          <p:nvPr/>
        </p:nvSpPr>
        <p:spPr>
          <a:xfrm>
            <a:off x="2329543" y="158235"/>
            <a:ext cx="197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Renewals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Details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04253-C313-F672-667A-104E35D96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B0F7A-D0EE-F96E-6436-F7EFE6CFB8BD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D0369-76EF-883B-6306-9722BA0F6F65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84562-DF4C-2B43-5B1B-80C505F17CF4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C39A5-FEC1-9429-9FC3-79DB63D53063}"/>
              </a:ext>
            </a:extLst>
          </p:cNvPr>
          <p:cNvSpPr/>
          <p:nvPr/>
        </p:nvSpPr>
        <p:spPr>
          <a:xfrm>
            <a:off x="2329543" y="158235"/>
            <a:ext cx="241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Renewals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Transaction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9FA3B2-CF15-D3BE-0D59-29D84D35DB7C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77A55-D12E-DCE5-7E1D-87D695D2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007285"/>
            <a:ext cx="11349168" cy="5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8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A1D109D-DD27-4ED8-9EB8-C6E8A171BE40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4FC4E-B0FE-4C1D-A058-BA3F7A3EC477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179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Job Cards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View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961F1B-3855-4068-8833-9C70A85A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55724"/>
              </p:ext>
            </p:extLst>
          </p:nvPr>
        </p:nvGraphicFramePr>
        <p:xfrm>
          <a:off x="246030" y="1600442"/>
          <a:ext cx="116718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58">
                  <a:extLst>
                    <a:ext uri="{9D8B030D-6E8A-4147-A177-3AD203B41FA5}">
                      <a16:colId xmlns:a16="http://schemas.microsoft.com/office/drawing/2014/main" val="1999379816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3426784327"/>
                    </a:ext>
                  </a:extLst>
                </a:gridCol>
                <a:gridCol w="1208786">
                  <a:extLst>
                    <a:ext uri="{9D8B030D-6E8A-4147-A177-3AD203B41FA5}">
                      <a16:colId xmlns:a16="http://schemas.microsoft.com/office/drawing/2014/main" val="4224619678"/>
                    </a:ext>
                  </a:extLst>
                </a:gridCol>
                <a:gridCol w="1546543">
                  <a:extLst>
                    <a:ext uri="{9D8B030D-6E8A-4147-A177-3AD203B41FA5}">
                      <a16:colId xmlns:a16="http://schemas.microsoft.com/office/drawing/2014/main" val="2780814223"/>
                    </a:ext>
                  </a:extLst>
                </a:gridCol>
                <a:gridCol w="2096770">
                  <a:extLst>
                    <a:ext uri="{9D8B030D-6E8A-4147-A177-3AD203B41FA5}">
                      <a16:colId xmlns:a16="http://schemas.microsoft.com/office/drawing/2014/main" val="2658158953"/>
                    </a:ext>
                  </a:extLst>
                </a:gridCol>
                <a:gridCol w="1770063">
                  <a:extLst>
                    <a:ext uri="{9D8B030D-6E8A-4147-A177-3AD203B41FA5}">
                      <a16:colId xmlns:a16="http://schemas.microsoft.com/office/drawing/2014/main" val="3948497596"/>
                    </a:ext>
                  </a:extLst>
                </a:gridCol>
                <a:gridCol w="1204024">
                  <a:extLst>
                    <a:ext uri="{9D8B030D-6E8A-4147-A177-3AD203B41FA5}">
                      <a16:colId xmlns:a16="http://schemas.microsoft.com/office/drawing/2014/main" val="843503728"/>
                    </a:ext>
                  </a:extLst>
                </a:gridCol>
                <a:gridCol w="1003110">
                  <a:extLst>
                    <a:ext uri="{9D8B030D-6E8A-4147-A177-3AD203B41FA5}">
                      <a16:colId xmlns:a16="http://schemas.microsoft.com/office/drawing/2014/main" val="1203126495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74572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Card 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Centre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Odometer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13-07-2024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003372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KL 57 R 6314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Calicut Automobiles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 Complaint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102153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u="none" dirty="0"/>
                        <a:t>7500</a:t>
                      </a:r>
                      <a:endParaRPr lang="en-IN" sz="18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Details</a:t>
                      </a:r>
                      <a:endParaRPr lang="en-IN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02-07-2024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003371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KL 57 N 377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Eram</a:t>
                      </a:r>
                      <a:r>
                        <a:rPr lang="en-US" dirty="0"/>
                        <a:t> Motors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96582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/>
                        <a:t>15500</a:t>
                      </a:r>
                      <a:endParaRPr lang="en-IN" sz="18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/>
                        <a:t>Details</a:t>
                      </a:r>
                      <a:endParaRPr lang="en-IN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24-06-2024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03370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KL 53 B 7322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Eram</a:t>
                      </a:r>
                      <a:r>
                        <a:rPr lang="en-US" dirty="0"/>
                        <a:t> Motors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Periodic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35621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/>
                        <a:t>23450</a:t>
                      </a:r>
                      <a:endParaRPr lang="en-IN" sz="18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/>
                        <a:t>Details</a:t>
                      </a:r>
                      <a:endParaRPr lang="en-IN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2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16-06-2024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003369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KL 14 AE 5874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Calicut Automobiles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Accident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15624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/>
                        <a:t>154550</a:t>
                      </a:r>
                      <a:endParaRPr lang="en-IN" sz="18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/>
                        <a:t>Details</a:t>
                      </a:r>
                      <a:endParaRPr lang="en-IN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2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07-05-2024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003368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KL 57 R 6314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Popular Motors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23154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/>
                        <a:t>900</a:t>
                      </a:r>
                      <a:endParaRPr lang="en-IN" sz="18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/>
                        <a:t>Details</a:t>
                      </a:r>
                      <a:endParaRPr lang="en-IN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0975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5029E7-A072-4B6A-AB13-44A6367ED8B8}"/>
              </a:ext>
            </a:extLst>
          </p:cNvPr>
          <p:cNvSpPr/>
          <p:nvPr/>
        </p:nvSpPr>
        <p:spPr>
          <a:xfrm>
            <a:off x="1195941" y="1076636"/>
            <a:ext cx="3173390" cy="367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0601B-63B5-43E3-AC5F-1C75913FBEA6}"/>
              </a:ext>
            </a:extLst>
          </p:cNvPr>
          <p:cNvSpPr txBox="1"/>
          <p:nvPr/>
        </p:nvSpPr>
        <p:spPr>
          <a:xfrm>
            <a:off x="246030" y="1074468"/>
            <a:ext cx="88460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Search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8C583-9A01-49B0-BCAC-8DDE97E2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90" y="1122519"/>
            <a:ext cx="304008" cy="304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484EE1-6DF8-48BE-8FDE-201756A3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0" y="2345798"/>
            <a:ext cx="367164" cy="367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D3105A-1173-478B-88FB-B3C8B7D8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0" y="2706215"/>
            <a:ext cx="367164" cy="367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CE1F00-6B3A-4A2B-A7BA-43CDE6FB5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0" y="3091563"/>
            <a:ext cx="367164" cy="367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945D4F-344C-4EB1-9C62-E05E02EF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0" y="3455932"/>
            <a:ext cx="367164" cy="367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001CDF-7F4C-42D5-9962-4EC0E9C8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0" y="1980032"/>
            <a:ext cx="367164" cy="367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A54EAE-EFFF-424D-9260-C37FA5A5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0" y="1600550"/>
            <a:ext cx="367164" cy="367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BF4186-0C98-4D01-BFC1-C2559554B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4125" y="905117"/>
            <a:ext cx="1876425" cy="695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CAE6ED-0AA7-4E31-959D-20FD18D43DE4}"/>
              </a:ext>
            </a:extLst>
          </p:cNvPr>
          <p:cNvSpPr txBox="1"/>
          <p:nvPr/>
        </p:nvSpPr>
        <p:spPr>
          <a:xfrm>
            <a:off x="381740" y="6019060"/>
            <a:ext cx="36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Export Option with Total Amount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A4FE2A-A294-47B5-B076-901262AD3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2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4244D-4073-73F8-CF99-01E075FE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FEB3504-B68B-1045-113B-F020E697256D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AD74A-8D84-BA34-B91F-C947C9CDEB65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2EFF3-838B-4010-4B20-370774157D6A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D71E5-4A62-1910-7516-79ED25E71902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604067-2AAD-5504-C0D0-A8B9B56A4E1B}"/>
              </a:ext>
            </a:extLst>
          </p:cNvPr>
          <p:cNvSpPr/>
          <p:nvPr/>
        </p:nvSpPr>
        <p:spPr>
          <a:xfrm>
            <a:off x="2329543" y="158235"/>
            <a:ext cx="179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Job Cards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View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81868-A2FA-BD95-87AC-FFF42D5865D4}"/>
              </a:ext>
            </a:extLst>
          </p:cNvPr>
          <p:cNvSpPr txBox="1"/>
          <p:nvPr/>
        </p:nvSpPr>
        <p:spPr>
          <a:xfrm>
            <a:off x="381740" y="6019060"/>
            <a:ext cx="36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Export Option with Total Amount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F67D8D-E1BE-C1B6-4C00-BE434781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519F4A-5257-B83E-FDFD-5E5A503C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70" y="727436"/>
            <a:ext cx="11306929" cy="5010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78BE3-153C-042E-64E9-1AC287E9B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842" y="3255807"/>
            <a:ext cx="367164" cy="367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CB2444-ACC6-D46A-3C65-1AB8F69B6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842" y="2941642"/>
            <a:ext cx="367164" cy="367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BA5CB-3955-AC38-52BC-FA3FC1263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961" y="3552215"/>
            <a:ext cx="367164" cy="3671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D66A55-0037-2AB3-D816-E6A62E742973}"/>
              </a:ext>
            </a:extLst>
          </p:cNvPr>
          <p:cNvSpPr txBox="1"/>
          <p:nvPr/>
        </p:nvSpPr>
        <p:spPr>
          <a:xfrm>
            <a:off x="4854213" y="4753207"/>
            <a:ext cx="361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Card Closed Date needed. If Job Card is Open, Then Vehicle status is “At Workshop”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06224-D543-1622-AD72-36DD65750221}"/>
              </a:ext>
            </a:extLst>
          </p:cNvPr>
          <p:cNvSpPr txBox="1"/>
          <p:nvPr/>
        </p:nvSpPr>
        <p:spPr>
          <a:xfrm>
            <a:off x="6020541" y="5945898"/>
            <a:ext cx="36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 Job Card &gt;&gt; Print Option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70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828A3-1EDE-468A-A525-0113C99E0450}"/>
              </a:ext>
            </a:extLst>
          </p:cNvPr>
          <p:cNvSpPr/>
          <p:nvPr/>
        </p:nvSpPr>
        <p:spPr>
          <a:xfrm>
            <a:off x="315091" y="1913654"/>
            <a:ext cx="2558737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196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Job Cards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Details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8DBCB-B3A1-4286-8FD4-6FF57F7F8C3F}"/>
              </a:ext>
            </a:extLst>
          </p:cNvPr>
          <p:cNvSpPr/>
          <p:nvPr/>
        </p:nvSpPr>
        <p:spPr>
          <a:xfrm>
            <a:off x="561579" y="1120204"/>
            <a:ext cx="2396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003372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13-07-2024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AE 312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C0278-112B-4788-9014-8CE4CDC8924F}"/>
              </a:ext>
            </a:extLst>
          </p:cNvPr>
          <p:cNvSpPr/>
          <p:nvPr/>
        </p:nvSpPr>
        <p:spPr>
          <a:xfrm>
            <a:off x="561580" y="1914861"/>
            <a:ext cx="2281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# 003371 | </a:t>
            </a:r>
            <a:r>
              <a:rPr lang="en-IN" sz="1600" b="1" dirty="0">
                <a:solidFill>
                  <a:schemeClr val="bg1"/>
                </a:solidFill>
              </a:rPr>
              <a:t>02-07-2024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57 N 377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37A6E-7837-4A50-8A1F-3F7891AA2964}"/>
              </a:ext>
            </a:extLst>
          </p:cNvPr>
          <p:cNvSpPr/>
          <p:nvPr/>
        </p:nvSpPr>
        <p:spPr>
          <a:xfrm>
            <a:off x="561580" y="2605943"/>
            <a:ext cx="2228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003370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24-06-2024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B 7322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67E4B-943B-480D-9083-CA5CAE662D30}"/>
              </a:ext>
            </a:extLst>
          </p:cNvPr>
          <p:cNvSpPr/>
          <p:nvPr/>
        </p:nvSpPr>
        <p:spPr>
          <a:xfrm>
            <a:off x="561580" y="3297025"/>
            <a:ext cx="2228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003369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56 AE 5847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873828" y="846853"/>
            <a:ext cx="0" cy="4933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123590" y="846853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KL 57 N 377|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# 003371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5E053A-976E-48A1-BA84-85B22F71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91" y="2167606"/>
            <a:ext cx="471737" cy="471737"/>
          </a:xfrm>
          <a:prstGeom prst="rect">
            <a:avLst/>
          </a:prstGeom>
        </p:spPr>
      </p:pic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9ED867-A587-4513-ACF7-D5F36435D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39360"/>
              </p:ext>
            </p:extLst>
          </p:nvPr>
        </p:nvGraphicFramePr>
        <p:xfrm>
          <a:off x="3123590" y="1428985"/>
          <a:ext cx="4136993" cy="20543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61884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275109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Job 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003371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02-07-2024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Odometer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56324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Branch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Engapuzha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8601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SR Number </a:t>
                      </a:r>
                      <a:r>
                        <a:rPr lang="en-IN" sz="1200" dirty="0"/>
                        <a:t>(Optional)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4593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21" name="Table 25">
            <a:extLst>
              <a:ext uri="{FF2B5EF4-FFF2-40B4-BE49-F238E27FC236}">
                <a16:creationId xmlns:a16="http://schemas.microsoft.com/office/drawing/2014/main" id="{929F81BC-1231-4E96-85FD-63FA4986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37121"/>
              </p:ext>
            </p:extLst>
          </p:nvPr>
        </p:nvGraphicFramePr>
        <p:xfrm>
          <a:off x="7483794" y="1428985"/>
          <a:ext cx="4393116" cy="2162244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94591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498525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562">
                <a:tc>
                  <a:txBody>
                    <a:bodyPr/>
                    <a:lstStyle/>
                    <a:p>
                      <a:r>
                        <a:rPr lang="en-IN" sz="1600" dirty="0"/>
                        <a:t>Service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Eram</a:t>
                      </a:r>
                      <a:r>
                        <a:rPr lang="en-IN" sz="1600" dirty="0"/>
                        <a:t> Motors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3186"/>
                  </a:ext>
                </a:extLst>
              </a:tr>
              <a:tr h="410562">
                <a:tc>
                  <a:txBody>
                    <a:bodyPr/>
                    <a:lstStyle/>
                    <a:p>
                      <a:r>
                        <a:rPr lang="en-IN" sz="1600" dirty="0"/>
                        <a:t>Service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Periodic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9457"/>
                  </a:ext>
                </a:extLst>
              </a:tr>
              <a:tr h="822348"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Clutch hard so clutch set replaced.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7730"/>
                  </a:ext>
                </a:extLst>
              </a:tr>
              <a:tr h="411174">
                <a:tc>
                  <a:txBody>
                    <a:bodyPr/>
                    <a:lstStyle/>
                    <a:p>
                      <a:r>
                        <a:rPr lang="en-US" sz="1600" dirty="0"/>
                        <a:t>Inspection CL # </a:t>
                      </a:r>
                      <a:r>
                        <a:rPr lang="en-I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1124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F807B3A7-F93E-467F-8BD1-3CA53CC29F09}"/>
              </a:ext>
            </a:extLst>
          </p:cNvPr>
          <p:cNvSpPr/>
          <p:nvPr/>
        </p:nvSpPr>
        <p:spPr>
          <a:xfrm>
            <a:off x="3110496" y="3728467"/>
            <a:ext cx="3341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Details</a:t>
            </a:r>
            <a:r>
              <a:rPr lang="en-IN" sz="2000" b="1" dirty="0">
                <a:solidFill>
                  <a:schemeClr val="bg1">
                    <a:lumMod val="65000"/>
                  </a:schemeClr>
                </a:solidFill>
              </a:rPr>
              <a:t> | # 003371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9CCB2B8-B1BB-466C-924E-F6A5245EB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5156"/>
              </p:ext>
            </p:extLst>
          </p:nvPr>
        </p:nvGraphicFramePr>
        <p:xfrm>
          <a:off x="3110496" y="4190744"/>
          <a:ext cx="8767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041368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86061806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1277970751"/>
                    </a:ext>
                  </a:extLst>
                </a:gridCol>
                <a:gridCol w="792798">
                  <a:extLst>
                    <a:ext uri="{9D8B030D-6E8A-4147-A177-3AD203B41FA5}">
                      <a16:colId xmlns:a16="http://schemas.microsoft.com/office/drawing/2014/main" val="4226286454"/>
                    </a:ext>
                  </a:extLst>
                </a:gridCol>
                <a:gridCol w="1069785">
                  <a:extLst>
                    <a:ext uri="{9D8B030D-6E8A-4147-A177-3AD203B41FA5}">
                      <a16:colId xmlns:a16="http://schemas.microsoft.com/office/drawing/2014/main" val="70370455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64550953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4286300625"/>
                    </a:ext>
                  </a:extLst>
                </a:gridCol>
                <a:gridCol w="1003110">
                  <a:extLst>
                    <a:ext uri="{9D8B030D-6E8A-4147-A177-3AD203B41FA5}">
                      <a16:colId xmlns:a16="http://schemas.microsoft.com/office/drawing/2014/main" val="27290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5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Clutch Set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4650.00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4882.50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Clutch Release Bearing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780.00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1638.00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4695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6520.50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7782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6D40C5F-BCDD-422A-B4A7-D44FB9EF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6" y="5736271"/>
            <a:ext cx="1887106" cy="106724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12357-1284-4041-A4FE-90EDAA6B1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59" y="2295472"/>
            <a:ext cx="318410" cy="3184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6F5211-7135-4BF5-8253-F5E304892B73}"/>
              </a:ext>
            </a:extLst>
          </p:cNvPr>
          <p:cNvSpPr txBox="1"/>
          <p:nvPr/>
        </p:nvSpPr>
        <p:spPr>
          <a:xfrm>
            <a:off x="6096001" y="2270011"/>
            <a:ext cx="98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Get Reading from GPS Device</a:t>
            </a:r>
            <a:endParaRPr lang="en-IN" sz="900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9D1AE87-5472-493B-831D-6F10D5621756}"/>
              </a:ext>
            </a:extLst>
          </p:cNvPr>
          <p:cNvSpPr/>
          <p:nvPr/>
        </p:nvSpPr>
        <p:spPr>
          <a:xfrm rot="10800000">
            <a:off x="6980799" y="3209589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7A82533-24BC-4F72-A210-B19D0C3F6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93421-09D7-5833-C361-EC57F21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FEE098E-F709-D38B-DACD-E52E54B8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327"/>
            <a:ext cx="12192000" cy="53713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590F269-2EDC-B15D-5605-B120C68B7F13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42F8D-7131-AA79-0D13-28C71BEB871E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E6079-B94B-0419-E77A-4935DC0D025C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8BEDE-6F6A-E345-0DD2-652328E1DE08}"/>
              </a:ext>
            </a:extLst>
          </p:cNvPr>
          <p:cNvSpPr/>
          <p:nvPr/>
        </p:nvSpPr>
        <p:spPr>
          <a:xfrm>
            <a:off x="2329543" y="158235"/>
            <a:ext cx="218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Job Cards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Add New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F69E8-02F3-23CC-01AD-7F0EA613F8E9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87B83C-748E-A1A0-7ED0-917396288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3EEB2-194C-0AA6-7024-A500719991BF}"/>
              </a:ext>
            </a:extLst>
          </p:cNvPr>
          <p:cNvSpPr txBox="1"/>
          <p:nvPr/>
        </p:nvSpPr>
        <p:spPr>
          <a:xfrm>
            <a:off x="7035281" y="2967335"/>
            <a:ext cx="337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Job Type = Accident Claim,</a:t>
            </a:r>
          </a:p>
          <a:p>
            <a:r>
              <a:rPr lang="en-IN" dirty="0"/>
              <a:t>Insert an entry to Insurance Claim 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EE8C29-B1FD-DBBB-5378-A3CDE63C9EF4}"/>
              </a:ext>
            </a:extLst>
          </p:cNvPr>
          <p:cNvSpPr txBox="1"/>
          <p:nvPr/>
        </p:nvSpPr>
        <p:spPr>
          <a:xfrm>
            <a:off x="7035281" y="4379367"/>
            <a:ext cx="3377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Removed Bay Concept. We will add Company bays as Service Centre itself.</a:t>
            </a:r>
          </a:p>
          <a:p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Engapuzha</a:t>
            </a:r>
            <a:r>
              <a:rPr lang="en-IN" dirty="0"/>
              <a:t> – Bay 1</a:t>
            </a:r>
          </a:p>
          <a:p>
            <a:r>
              <a:rPr lang="en-IN" dirty="0" err="1"/>
              <a:t>Engapuzha</a:t>
            </a:r>
            <a:r>
              <a:rPr lang="en-IN" dirty="0"/>
              <a:t> – Bay 2 etc..</a:t>
            </a:r>
          </a:p>
        </p:txBody>
      </p:sp>
    </p:spTree>
    <p:extLst>
      <p:ext uri="{BB962C8B-B14F-4D97-AF65-F5344CB8AC3E}">
        <p14:creationId xmlns:p14="http://schemas.microsoft.com/office/powerpoint/2010/main" val="4675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676F4-23A1-5927-5686-E23E7512D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6FCC31-2318-97D4-B284-F813CA2C3C20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0EED37-CE9A-7136-1D61-088363C61BBE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AEEEE-2BEB-EB40-2617-75570564C7AD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67BE9-28F0-7F20-7002-3A5C3ED47BB5}"/>
              </a:ext>
            </a:extLst>
          </p:cNvPr>
          <p:cNvSpPr/>
          <p:nvPr/>
        </p:nvSpPr>
        <p:spPr>
          <a:xfrm>
            <a:off x="2329543" y="158235"/>
            <a:ext cx="2761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Job Cards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Add Particulars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7AD992-7E14-F489-70D9-FEF5FE1E8576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CDD4AFC-3CE6-42FE-86B8-B18D0D6F8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0383B2-A106-5983-821D-CD4ECB4A17E8}"/>
              </a:ext>
            </a:extLst>
          </p:cNvPr>
          <p:cNvSpPr txBox="1"/>
          <p:nvPr/>
        </p:nvSpPr>
        <p:spPr>
          <a:xfrm>
            <a:off x="7035281" y="2967335"/>
            <a:ext cx="337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Job Type = Accident Claim,</a:t>
            </a:r>
          </a:p>
          <a:p>
            <a:r>
              <a:rPr lang="en-IN" dirty="0"/>
              <a:t>Insert an entry to Insurance Claim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97A76-5E2C-A51C-1CA1-514A62D9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" y="1039922"/>
            <a:ext cx="11657823" cy="5232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D4837-D906-9716-1F51-7CFE68918C1C}"/>
              </a:ext>
            </a:extLst>
          </p:cNvPr>
          <p:cNvSpPr txBox="1"/>
          <p:nvPr/>
        </p:nvSpPr>
        <p:spPr>
          <a:xfrm>
            <a:off x="4276141" y="4649956"/>
            <a:ext cx="514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will add multiple Item Category as in </a:t>
            </a:r>
            <a:r>
              <a:rPr lang="en-IN" dirty="0" err="1"/>
              <a:t>Amvault</a:t>
            </a:r>
            <a:r>
              <a:rPr lang="en-IN" dirty="0"/>
              <a:t>. Company Inventory for Items purchased from Vendors. Other Item category for items procured from outside or for labour charges from outside workshop</a:t>
            </a:r>
          </a:p>
        </p:txBody>
      </p:sp>
    </p:spTree>
    <p:extLst>
      <p:ext uri="{BB962C8B-B14F-4D97-AF65-F5344CB8AC3E}">
        <p14:creationId xmlns:p14="http://schemas.microsoft.com/office/powerpoint/2010/main" val="388775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41C96-3434-B1AA-4438-91EFAD0CE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D903188-2DCD-37BB-A42D-766A5E869CFE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C31CA-5054-D4A7-2779-D7C33CC0F163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DD6B8-CB87-8AD2-FD0A-F2CE51BB7FAA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CC9BE-65E1-20AF-2356-5EF79C6B3982}"/>
              </a:ext>
            </a:extLst>
          </p:cNvPr>
          <p:cNvSpPr/>
          <p:nvPr/>
        </p:nvSpPr>
        <p:spPr>
          <a:xfrm>
            <a:off x="2329543" y="158235"/>
            <a:ext cx="253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Job Cards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Add Expense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7C416-3AC1-D602-6DBC-740199B3420B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B74888-EFA7-2BE5-5AE3-E810DD5F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9EE4B-327E-1464-C609-1CAB33F05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" y="1004215"/>
            <a:ext cx="11415227" cy="5560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E605D-8A01-F6E5-054F-867474591D9F}"/>
              </a:ext>
            </a:extLst>
          </p:cNvPr>
          <p:cNvSpPr txBox="1"/>
          <p:nvPr/>
        </p:nvSpPr>
        <p:spPr>
          <a:xfrm>
            <a:off x="6363478" y="5075853"/>
            <a:ext cx="487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vehicle uses spares from inventory, vendor field will be null while adding expense. Rest everything same.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0BDB5-33FA-095D-88CF-91A193E617C8}"/>
              </a:ext>
            </a:extLst>
          </p:cNvPr>
          <p:cNvSpPr txBox="1"/>
          <p:nvPr/>
        </p:nvSpPr>
        <p:spPr>
          <a:xfrm>
            <a:off x="6324544" y="1897224"/>
            <a:ext cx="487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Need an option to print the Job Card after submitting.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58F22-57C6-84B1-F26C-BD1DF1533AD4}"/>
              </a:ext>
            </a:extLst>
          </p:cNvPr>
          <p:cNvSpPr txBox="1"/>
          <p:nvPr/>
        </p:nvSpPr>
        <p:spPr>
          <a:xfrm>
            <a:off x="6363478" y="3209539"/>
            <a:ext cx="221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option is to upload the bill for works done on a vehicle</a:t>
            </a:r>
          </a:p>
        </p:txBody>
      </p:sp>
    </p:spTree>
    <p:extLst>
      <p:ext uri="{BB962C8B-B14F-4D97-AF65-F5344CB8AC3E}">
        <p14:creationId xmlns:p14="http://schemas.microsoft.com/office/powerpoint/2010/main" val="119169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828A3-1EDE-468A-A525-0113C99E0450}"/>
              </a:ext>
            </a:extLst>
          </p:cNvPr>
          <p:cNvSpPr/>
          <p:nvPr/>
        </p:nvSpPr>
        <p:spPr>
          <a:xfrm>
            <a:off x="315091" y="1913654"/>
            <a:ext cx="2558737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133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Trips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View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8DBCB-B3A1-4286-8FD4-6FF57F7F8C3F}"/>
              </a:ext>
            </a:extLst>
          </p:cNvPr>
          <p:cNvSpPr/>
          <p:nvPr/>
        </p:nvSpPr>
        <p:spPr>
          <a:xfrm>
            <a:off x="561579" y="1120204"/>
            <a:ext cx="2396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0561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13-07-2024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AE 312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C0278-112B-4788-9014-8CE4CDC8924F}"/>
              </a:ext>
            </a:extLst>
          </p:cNvPr>
          <p:cNvSpPr/>
          <p:nvPr/>
        </p:nvSpPr>
        <p:spPr>
          <a:xfrm>
            <a:off x="561580" y="1914861"/>
            <a:ext cx="2047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# 0560 | </a:t>
            </a:r>
            <a:r>
              <a:rPr lang="en-IN" sz="1600" b="1" dirty="0">
                <a:solidFill>
                  <a:schemeClr val="bg1"/>
                </a:solidFill>
              </a:rPr>
              <a:t>02-07-2024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57 N 377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37A6E-7837-4A50-8A1F-3F7891AA2964}"/>
              </a:ext>
            </a:extLst>
          </p:cNvPr>
          <p:cNvSpPr/>
          <p:nvPr/>
        </p:nvSpPr>
        <p:spPr>
          <a:xfrm>
            <a:off x="561580" y="2605943"/>
            <a:ext cx="1994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0559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24-06-2024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B 7322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67E4B-943B-480D-9083-CA5CAE662D30}"/>
              </a:ext>
            </a:extLst>
          </p:cNvPr>
          <p:cNvSpPr/>
          <p:nvPr/>
        </p:nvSpPr>
        <p:spPr>
          <a:xfrm>
            <a:off x="561580" y="3297025"/>
            <a:ext cx="1994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0558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56 AE 5847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873828" y="846853"/>
            <a:ext cx="0" cy="4933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123590" y="846853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KL 57 N 377|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# 0560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5E053A-976E-48A1-BA84-85B22F71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91" y="2167606"/>
            <a:ext cx="471737" cy="471737"/>
          </a:xfrm>
          <a:prstGeom prst="rect">
            <a:avLst/>
          </a:prstGeom>
        </p:spPr>
      </p:pic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9ED867-A587-4513-ACF7-D5F36435D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34388"/>
              </p:ext>
            </p:extLst>
          </p:nvPr>
        </p:nvGraphicFramePr>
        <p:xfrm>
          <a:off x="3123590" y="1428985"/>
          <a:ext cx="3962050" cy="20543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686941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275109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Trip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00560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02-07-2024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04-07-2024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Engapuzha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8601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Thrissur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86861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21" name="Table 25">
            <a:extLst>
              <a:ext uri="{FF2B5EF4-FFF2-40B4-BE49-F238E27FC236}">
                <a16:creationId xmlns:a16="http://schemas.microsoft.com/office/drawing/2014/main" id="{929F81BC-1231-4E96-85FD-63FA4986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3575"/>
              </p:ext>
            </p:extLst>
          </p:nvPr>
        </p:nvGraphicFramePr>
        <p:xfrm>
          <a:off x="7483794" y="1428985"/>
          <a:ext cx="4393116" cy="2054646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94591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498525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562">
                <a:tc>
                  <a:txBody>
                    <a:bodyPr/>
                    <a:lstStyle/>
                    <a:p>
                      <a:r>
                        <a:rPr lang="en-IN" sz="1600" dirty="0"/>
                        <a:t>Start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IN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3186"/>
                  </a:ext>
                </a:extLst>
              </a:tr>
              <a:tr h="410562">
                <a:tc>
                  <a:txBody>
                    <a:bodyPr/>
                    <a:lstStyle/>
                    <a:p>
                      <a:r>
                        <a:rPr lang="en-IN" sz="1600" dirty="0"/>
                        <a:t>End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9457"/>
                  </a:ext>
                </a:extLst>
              </a:tr>
              <a:tr h="411174">
                <a:tc>
                  <a:txBody>
                    <a:bodyPr/>
                    <a:lstStyle/>
                    <a:p>
                      <a:r>
                        <a:rPr lang="en-US" sz="1600" dirty="0"/>
                        <a:t>Run KM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7730"/>
                  </a:ext>
                </a:extLst>
              </a:tr>
              <a:tr h="411174">
                <a:tc>
                  <a:txBody>
                    <a:bodyPr/>
                    <a:lstStyle/>
                    <a:p>
                      <a:r>
                        <a:rPr lang="en-US" sz="1600" dirty="0"/>
                        <a:t>Driver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Shamsu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77593"/>
                  </a:ext>
                </a:extLst>
              </a:tr>
              <a:tr h="411174">
                <a:tc>
                  <a:txBody>
                    <a:bodyPr/>
                    <a:lstStyle/>
                    <a:p>
                      <a:r>
                        <a:rPr lang="en-US" sz="1600" dirty="0"/>
                        <a:t>Remarks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Prajish – 8086954213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52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BDCAAA25-93AB-4750-A8CF-5D37B9C0C253}"/>
              </a:ext>
            </a:extLst>
          </p:cNvPr>
          <p:cNvSpPr/>
          <p:nvPr/>
        </p:nvSpPr>
        <p:spPr>
          <a:xfrm>
            <a:off x="3110496" y="3732450"/>
            <a:ext cx="2558737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Fuel Entry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50F94C6-3208-47C8-8CC4-0F6144EA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96" y="3986402"/>
            <a:ext cx="471737" cy="471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20680E-7F9F-4E41-B5A8-051A2BA4846A}"/>
              </a:ext>
            </a:extLst>
          </p:cNvPr>
          <p:cNvSpPr/>
          <p:nvPr/>
        </p:nvSpPr>
        <p:spPr>
          <a:xfrm>
            <a:off x="3110496" y="4471259"/>
            <a:ext cx="2558737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Vehicle Rent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9837922-5327-49A6-83CA-E059D18A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96" y="4725211"/>
            <a:ext cx="471737" cy="47173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0446050-2C7D-482B-AD37-4D120BDA8B7D}"/>
              </a:ext>
            </a:extLst>
          </p:cNvPr>
          <p:cNvSpPr/>
          <p:nvPr/>
        </p:nvSpPr>
        <p:spPr>
          <a:xfrm>
            <a:off x="3110496" y="5227088"/>
            <a:ext cx="2558737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Driver Wage</a:t>
            </a:r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A2719B5-98EE-42EB-A7BF-8AD7640F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96" y="5481040"/>
            <a:ext cx="471737" cy="4717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6681FF-FEAA-4AAF-95CA-A894C56D1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1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B3A5E-BCAA-76B6-53B4-0D8EF4DE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61D92A-3096-F183-757C-50021027CAB3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7BF2D-B4D2-5FD6-FDA1-92735DF85FD5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54536-3A2C-5A2B-93AD-D8A2DBAD65C3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71F14B-B103-19A9-5ACE-50997B6D556C}"/>
              </a:ext>
            </a:extLst>
          </p:cNvPr>
          <p:cNvSpPr/>
          <p:nvPr/>
        </p:nvSpPr>
        <p:spPr>
          <a:xfrm>
            <a:off x="2329543" y="158235"/>
            <a:ext cx="133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Trips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View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2780-14E9-4B18-6BBA-474E6D5DAD30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7D55C5-318C-7B43-4386-9358CED0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8" y="1074216"/>
            <a:ext cx="11012294" cy="4868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CE272-6D01-E15D-3F14-1ABC149B1E2A}"/>
              </a:ext>
            </a:extLst>
          </p:cNvPr>
          <p:cNvSpPr txBox="1"/>
          <p:nvPr/>
        </p:nvSpPr>
        <p:spPr>
          <a:xfrm>
            <a:off x="5169158" y="5619146"/>
            <a:ext cx="424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Multiple trips from here and convert to Vehicle rent invoice.</a:t>
            </a:r>
          </a:p>
        </p:txBody>
      </p:sp>
    </p:spTree>
    <p:extLst>
      <p:ext uri="{BB962C8B-B14F-4D97-AF65-F5344CB8AC3E}">
        <p14:creationId xmlns:p14="http://schemas.microsoft.com/office/powerpoint/2010/main" val="16218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4B50BCF-EF3D-8D6F-F620-105A22F3B6ED}"/>
              </a:ext>
            </a:extLst>
          </p:cNvPr>
          <p:cNvSpPr/>
          <p:nvPr/>
        </p:nvSpPr>
        <p:spPr>
          <a:xfrm>
            <a:off x="8338075" y="1266722"/>
            <a:ext cx="2189334" cy="2715491"/>
          </a:xfrm>
          <a:prstGeom prst="roundRect">
            <a:avLst>
              <a:gd name="adj" fmla="val 296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17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Dashboard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32547"/>
            <a:ext cx="30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Fleet Management Dashboard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3C8D3A-3E99-B238-F65F-85003025ACF9}"/>
              </a:ext>
            </a:extLst>
          </p:cNvPr>
          <p:cNvSpPr/>
          <p:nvPr/>
        </p:nvSpPr>
        <p:spPr>
          <a:xfrm>
            <a:off x="360893" y="1230867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Vehicles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27F948-61FB-9CCD-FB7D-D307D5F734F2}"/>
              </a:ext>
            </a:extLst>
          </p:cNvPr>
          <p:cNvSpPr/>
          <p:nvPr/>
        </p:nvSpPr>
        <p:spPr>
          <a:xfrm>
            <a:off x="360893" y="2811093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Renewals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82855-EBD8-2D35-538B-9C4B7E67CC1C}"/>
              </a:ext>
            </a:extLst>
          </p:cNvPr>
          <p:cNvSpPr/>
          <p:nvPr/>
        </p:nvSpPr>
        <p:spPr>
          <a:xfrm>
            <a:off x="360893" y="3129606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Job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3410-FBE3-433E-CD98-70F2898BCD2E}"/>
              </a:ext>
            </a:extLst>
          </p:cNvPr>
          <p:cNvSpPr/>
          <p:nvPr/>
        </p:nvSpPr>
        <p:spPr>
          <a:xfrm>
            <a:off x="360893" y="1549380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Trips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9C74D-58D2-5F3E-9585-0557FB8AB641}"/>
              </a:ext>
            </a:extLst>
          </p:cNvPr>
          <p:cNvSpPr/>
          <p:nvPr/>
        </p:nvSpPr>
        <p:spPr>
          <a:xfrm>
            <a:off x="360893" y="1867893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Requests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3E645-ADB1-5D52-84C5-455EF2133EBC}"/>
              </a:ext>
            </a:extLst>
          </p:cNvPr>
          <p:cNvSpPr/>
          <p:nvPr/>
        </p:nvSpPr>
        <p:spPr>
          <a:xfrm>
            <a:off x="360893" y="4085145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Fuel Tracking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1C1AD-5DA9-E5BE-7F1B-1878927E861B}"/>
              </a:ext>
            </a:extLst>
          </p:cNvPr>
          <p:cNvSpPr/>
          <p:nvPr/>
        </p:nvSpPr>
        <p:spPr>
          <a:xfrm>
            <a:off x="360893" y="4403658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Employees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DAD1E-865D-19E9-8C1E-B671FDAA2F61}"/>
              </a:ext>
            </a:extLst>
          </p:cNvPr>
          <p:cNvSpPr/>
          <p:nvPr/>
        </p:nvSpPr>
        <p:spPr>
          <a:xfrm>
            <a:off x="360893" y="3448119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Workshop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8721A8-287B-00F6-39C5-F7D21C2C6AF3}"/>
              </a:ext>
            </a:extLst>
          </p:cNvPr>
          <p:cNvSpPr/>
          <p:nvPr/>
        </p:nvSpPr>
        <p:spPr>
          <a:xfrm>
            <a:off x="360893" y="3766632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Purchase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604955-3933-D02E-4EA1-5011FE1A01FA}"/>
              </a:ext>
            </a:extLst>
          </p:cNvPr>
          <p:cNvSpPr/>
          <p:nvPr/>
        </p:nvSpPr>
        <p:spPr>
          <a:xfrm>
            <a:off x="360893" y="4722174"/>
            <a:ext cx="1648911" cy="32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en-IN" sz="1400" dirty="0"/>
              <a:t>Others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14597B-50C7-B932-61FE-834F5E6B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213" y="4273632"/>
            <a:ext cx="2855906" cy="25793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571C59-FB88-BA3A-0F73-87DBC624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27" y="2092962"/>
            <a:ext cx="5901396" cy="21882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FB0B70-71E5-BC47-4AB9-2C6DCA5E5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44"/>
          <a:stretch/>
        </p:blipFill>
        <p:spPr>
          <a:xfrm>
            <a:off x="2387270" y="4262307"/>
            <a:ext cx="2914837" cy="215158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290F29E-579B-C6CF-D411-B9FDF640E8DC}"/>
              </a:ext>
            </a:extLst>
          </p:cNvPr>
          <p:cNvSpPr/>
          <p:nvPr/>
        </p:nvSpPr>
        <p:spPr>
          <a:xfrm>
            <a:off x="360893" y="5056341"/>
            <a:ext cx="1648911" cy="1616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D98405-34A1-4839-DB9B-2AB0ED423023}"/>
              </a:ext>
            </a:extLst>
          </p:cNvPr>
          <p:cNvSpPr/>
          <p:nvPr/>
        </p:nvSpPr>
        <p:spPr>
          <a:xfrm>
            <a:off x="360893" y="2202060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Service Request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3735DC-F2EB-14DC-A1B9-00AF64E0C932}"/>
              </a:ext>
            </a:extLst>
          </p:cNvPr>
          <p:cNvSpPr/>
          <p:nvPr/>
        </p:nvSpPr>
        <p:spPr>
          <a:xfrm>
            <a:off x="360893" y="2497807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Vehicle Request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C84FF1B-C773-2839-17FE-768C576BAF90}"/>
              </a:ext>
            </a:extLst>
          </p:cNvPr>
          <p:cNvSpPr/>
          <p:nvPr/>
        </p:nvSpPr>
        <p:spPr>
          <a:xfrm rot="10800000">
            <a:off x="1792136" y="1993748"/>
            <a:ext cx="107539" cy="704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FE16BB-8406-C395-B4AE-A042BD286C64}"/>
              </a:ext>
            </a:extLst>
          </p:cNvPr>
          <p:cNvSpPr/>
          <p:nvPr/>
        </p:nvSpPr>
        <p:spPr>
          <a:xfrm>
            <a:off x="360893" y="5901031"/>
            <a:ext cx="1648911" cy="8268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6000">
                <a:schemeClr val="bg1"/>
              </a:gs>
            </a:gsLst>
            <a:lin ang="5400000" scaled="0"/>
            <a:tileRect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IN" sz="1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3F77402-74A0-B039-8429-2DA30A999078}"/>
              </a:ext>
            </a:extLst>
          </p:cNvPr>
          <p:cNvSpPr/>
          <p:nvPr/>
        </p:nvSpPr>
        <p:spPr>
          <a:xfrm>
            <a:off x="2452316" y="1257486"/>
            <a:ext cx="2208780" cy="806124"/>
          </a:xfrm>
          <a:prstGeom prst="roundRect">
            <a:avLst>
              <a:gd name="adj" fmla="val 802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 descr="A blue truck with a black background&#10;&#10;Description automatically generated">
            <a:extLst>
              <a:ext uri="{FF2B5EF4-FFF2-40B4-BE49-F238E27FC236}">
                <a16:creationId xmlns:a16="http://schemas.microsoft.com/office/drawing/2014/main" id="{A9BC95E1-638F-5756-1B81-CEADAC94B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1961" y="1424838"/>
            <a:ext cx="520511" cy="48421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90D160F-98C8-C849-2322-C13B6EAAA0EB}"/>
              </a:ext>
            </a:extLst>
          </p:cNvPr>
          <p:cNvSpPr txBox="1"/>
          <p:nvPr/>
        </p:nvSpPr>
        <p:spPr>
          <a:xfrm>
            <a:off x="3054367" y="1381289"/>
            <a:ext cx="715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135 </a:t>
            </a:r>
          </a:p>
          <a:p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Vehicles</a:t>
            </a:r>
            <a:endParaRPr lang="en-IN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FBDD62-2B42-15C6-904F-87E28AC1989D}"/>
              </a:ext>
            </a:extLst>
          </p:cNvPr>
          <p:cNvSpPr txBox="1"/>
          <p:nvPr/>
        </p:nvSpPr>
        <p:spPr>
          <a:xfrm>
            <a:off x="3749201" y="1258922"/>
            <a:ext cx="860900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124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011A09-37C6-F0EF-CC8D-041B71C296CE}"/>
              </a:ext>
            </a:extLst>
          </p:cNvPr>
          <p:cNvSpPr txBox="1"/>
          <p:nvPr/>
        </p:nvSpPr>
        <p:spPr>
          <a:xfrm>
            <a:off x="3749201" y="1447882"/>
            <a:ext cx="860900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Dead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D6CFB7-DBEE-3556-4CC6-E21A655B983A}"/>
              </a:ext>
            </a:extLst>
          </p:cNvPr>
          <p:cNvSpPr txBox="1"/>
          <p:nvPr/>
        </p:nvSpPr>
        <p:spPr>
          <a:xfrm>
            <a:off x="3749201" y="1654598"/>
            <a:ext cx="860900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Needs Change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E0E0016-6BE9-6084-9CD9-24A7CD87FC1E}"/>
              </a:ext>
            </a:extLst>
          </p:cNvPr>
          <p:cNvCxnSpPr/>
          <p:nvPr/>
        </p:nvCxnSpPr>
        <p:spPr>
          <a:xfrm>
            <a:off x="3670495" y="1343189"/>
            <a:ext cx="0" cy="599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6DB234-7555-3D7F-F6EB-264A279BB3BC}"/>
              </a:ext>
            </a:extLst>
          </p:cNvPr>
          <p:cNvSpPr/>
          <p:nvPr/>
        </p:nvSpPr>
        <p:spPr>
          <a:xfrm>
            <a:off x="4774884" y="1257486"/>
            <a:ext cx="3436466" cy="806124"/>
          </a:xfrm>
          <a:prstGeom prst="roundRect">
            <a:avLst>
              <a:gd name="adj" fmla="val 802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B711EF-5095-C667-EE22-FD96D299A279}"/>
              </a:ext>
            </a:extLst>
          </p:cNvPr>
          <p:cNvSpPr txBox="1"/>
          <p:nvPr/>
        </p:nvSpPr>
        <p:spPr>
          <a:xfrm>
            <a:off x="5050461" y="1324343"/>
            <a:ext cx="715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>
                    <a:lumMod val="50000"/>
                  </a:schemeClr>
                </a:solidFill>
              </a:rPr>
              <a:t>Renewals</a:t>
            </a:r>
            <a:endParaRPr lang="en-IN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E490CD-17C8-4A37-4081-8642E17FDB1F}"/>
              </a:ext>
            </a:extLst>
          </p:cNvPr>
          <p:cNvSpPr txBox="1"/>
          <p:nvPr/>
        </p:nvSpPr>
        <p:spPr>
          <a:xfrm>
            <a:off x="4864665" y="1551819"/>
            <a:ext cx="657705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Insurance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5150DF-5569-C141-4080-8B5AC388874D}"/>
              </a:ext>
            </a:extLst>
          </p:cNvPr>
          <p:cNvSpPr txBox="1"/>
          <p:nvPr/>
        </p:nvSpPr>
        <p:spPr>
          <a:xfrm>
            <a:off x="5633203" y="1551819"/>
            <a:ext cx="589796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Fitness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E14F24-776F-A7B4-3F58-F4732C8AD81A}"/>
              </a:ext>
            </a:extLst>
          </p:cNvPr>
          <p:cNvSpPr txBox="1"/>
          <p:nvPr/>
        </p:nvSpPr>
        <p:spPr>
          <a:xfrm>
            <a:off x="6276569" y="1551819"/>
            <a:ext cx="513392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Tax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0" name="Picture 69" descr="A blue square with a black background&#10;&#10;Description automatically generated">
            <a:extLst>
              <a:ext uri="{FF2B5EF4-FFF2-40B4-BE49-F238E27FC236}">
                <a16:creationId xmlns:a16="http://schemas.microsoft.com/office/drawing/2014/main" id="{117FE0C3-BF9F-B169-D8BE-A943660EE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1" y="1348776"/>
            <a:ext cx="179559" cy="1795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BEDA2F-4C62-CD0F-FB66-88D5CAA1F7F0}"/>
              </a:ext>
            </a:extLst>
          </p:cNvPr>
          <p:cNvCxnSpPr>
            <a:cxnSpLocks/>
          </p:cNvCxnSpPr>
          <p:nvPr/>
        </p:nvCxnSpPr>
        <p:spPr>
          <a:xfrm>
            <a:off x="5559313" y="1626912"/>
            <a:ext cx="0" cy="299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EE52EEE-9B87-C1F2-6328-1EB7E29DAE41}"/>
              </a:ext>
            </a:extLst>
          </p:cNvPr>
          <p:cNvCxnSpPr>
            <a:cxnSpLocks/>
          </p:cNvCxnSpPr>
          <p:nvPr/>
        </p:nvCxnSpPr>
        <p:spPr>
          <a:xfrm>
            <a:off x="6192950" y="1626912"/>
            <a:ext cx="0" cy="299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4D472E5-6A1A-13E3-DE40-A55E2E31209B}"/>
              </a:ext>
            </a:extLst>
          </p:cNvPr>
          <p:cNvCxnSpPr>
            <a:cxnSpLocks/>
          </p:cNvCxnSpPr>
          <p:nvPr/>
        </p:nvCxnSpPr>
        <p:spPr>
          <a:xfrm>
            <a:off x="6825685" y="1626912"/>
            <a:ext cx="0" cy="299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679860D-23A2-E392-A52C-A44AE2C97F47}"/>
              </a:ext>
            </a:extLst>
          </p:cNvPr>
          <p:cNvSpPr txBox="1"/>
          <p:nvPr/>
        </p:nvSpPr>
        <p:spPr>
          <a:xfrm>
            <a:off x="6885415" y="1551819"/>
            <a:ext cx="626503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Pollution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B71C9C-6464-F6F6-CD69-0487F975A3BB}"/>
              </a:ext>
            </a:extLst>
          </p:cNvPr>
          <p:cNvSpPr txBox="1"/>
          <p:nvPr/>
        </p:nvSpPr>
        <p:spPr>
          <a:xfrm>
            <a:off x="7584847" y="1551819"/>
            <a:ext cx="626503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Permit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C30DEE-149B-4C20-B6E7-B8DEE72B8ACB}"/>
              </a:ext>
            </a:extLst>
          </p:cNvPr>
          <p:cNvCxnSpPr>
            <a:cxnSpLocks/>
          </p:cNvCxnSpPr>
          <p:nvPr/>
        </p:nvCxnSpPr>
        <p:spPr>
          <a:xfrm>
            <a:off x="7519648" y="1626912"/>
            <a:ext cx="0" cy="299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E40218-8522-ED73-38B9-2E6162EA26B7}"/>
              </a:ext>
            </a:extLst>
          </p:cNvPr>
          <p:cNvSpPr/>
          <p:nvPr/>
        </p:nvSpPr>
        <p:spPr>
          <a:xfrm>
            <a:off x="8426873" y="1364924"/>
            <a:ext cx="148357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TOCKEN OPEN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1AE47D-DBFA-3C09-8C92-B8E81E4A466D}"/>
              </a:ext>
            </a:extLst>
          </p:cNvPr>
          <p:cNvSpPr/>
          <p:nvPr/>
        </p:nvSpPr>
        <p:spPr>
          <a:xfrm>
            <a:off x="8426873" y="1674646"/>
            <a:ext cx="148357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VEHICLE REQUEST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36C123-AA28-C2F4-B969-1B059E26F00C}"/>
              </a:ext>
            </a:extLst>
          </p:cNvPr>
          <p:cNvSpPr/>
          <p:nvPr/>
        </p:nvSpPr>
        <p:spPr>
          <a:xfrm>
            <a:off x="8426873" y="1974907"/>
            <a:ext cx="148357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SPARE PO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8160229-64E3-D8E5-F664-38029B4F0C05}"/>
              </a:ext>
            </a:extLst>
          </p:cNvPr>
          <p:cNvSpPr/>
          <p:nvPr/>
        </p:nvSpPr>
        <p:spPr>
          <a:xfrm>
            <a:off x="8417898" y="2282684"/>
            <a:ext cx="148357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ACCIDENT CLAIM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1FE8D2B-1EE9-50AF-A1CC-D7D552C00FF9}"/>
              </a:ext>
            </a:extLst>
          </p:cNvPr>
          <p:cNvSpPr/>
          <p:nvPr/>
        </p:nvSpPr>
        <p:spPr>
          <a:xfrm>
            <a:off x="8417898" y="2596976"/>
            <a:ext cx="148357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LEGAL CASE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00177C-5BAE-1CCF-3FEE-9F83FA684C36}"/>
              </a:ext>
            </a:extLst>
          </p:cNvPr>
          <p:cNvSpPr/>
          <p:nvPr/>
        </p:nvSpPr>
        <p:spPr>
          <a:xfrm>
            <a:off x="8426873" y="2914087"/>
            <a:ext cx="148357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VEHICLE (BM)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047AD8-5BF3-1009-3A79-C104D3E65545}"/>
              </a:ext>
            </a:extLst>
          </p:cNvPr>
          <p:cNvSpPr/>
          <p:nvPr/>
        </p:nvSpPr>
        <p:spPr>
          <a:xfrm>
            <a:off x="8417132" y="3235690"/>
            <a:ext cx="148357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BLACKLIST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65AC18-A653-3753-B575-202A0BDD1A87}"/>
              </a:ext>
            </a:extLst>
          </p:cNvPr>
          <p:cNvSpPr/>
          <p:nvPr/>
        </p:nvSpPr>
        <p:spPr>
          <a:xfrm>
            <a:off x="8417132" y="3560094"/>
            <a:ext cx="148357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SCRAP VALUE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8E41D5-5569-A4AC-DB5E-576D370590A8}"/>
              </a:ext>
            </a:extLst>
          </p:cNvPr>
          <p:cNvSpPr/>
          <p:nvPr/>
        </p:nvSpPr>
        <p:spPr>
          <a:xfrm>
            <a:off x="9832042" y="1364924"/>
            <a:ext cx="51064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0BB6D0-B6DE-F219-9AD1-ABA746A15960}"/>
              </a:ext>
            </a:extLst>
          </p:cNvPr>
          <p:cNvSpPr/>
          <p:nvPr/>
        </p:nvSpPr>
        <p:spPr>
          <a:xfrm>
            <a:off x="9832042" y="1674646"/>
            <a:ext cx="51064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EED15F-4B87-6C0D-D384-99CA81800C1C}"/>
              </a:ext>
            </a:extLst>
          </p:cNvPr>
          <p:cNvSpPr/>
          <p:nvPr/>
        </p:nvSpPr>
        <p:spPr>
          <a:xfrm>
            <a:off x="9832042" y="1974907"/>
            <a:ext cx="51064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04   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78D24F-9DCA-019C-7F01-4B48422C97F4}"/>
              </a:ext>
            </a:extLst>
          </p:cNvPr>
          <p:cNvSpPr/>
          <p:nvPr/>
        </p:nvSpPr>
        <p:spPr>
          <a:xfrm>
            <a:off x="9823067" y="2282684"/>
            <a:ext cx="51064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C957E6-EB5C-9651-B121-791422348F9E}"/>
              </a:ext>
            </a:extLst>
          </p:cNvPr>
          <p:cNvSpPr/>
          <p:nvPr/>
        </p:nvSpPr>
        <p:spPr>
          <a:xfrm>
            <a:off x="9823067" y="2596976"/>
            <a:ext cx="51064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D1A5892-B49E-3F90-6366-FF7161E87B92}"/>
              </a:ext>
            </a:extLst>
          </p:cNvPr>
          <p:cNvSpPr/>
          <p:nvPr/>
        </p:nvSpPr>
        <p:spPr>
          <a:xfrm>
            <a:off x="9832042" y="2914087"/>
            <a:ext cx="51064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04                         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E03DF7C-8FF7-B30E-20F4-A838121DBCC6}"/>
              </a:ext>
            </a:extLst>
          </p:cNvPr>
          <p:cNvSpPr/>
          <p:nvPr/>
        </p:nvSpPr>
        <p:spPr>
          <a:xfrm>
            <a:off x="9822301" y="3235690"/>
            <a:ext cx="51064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16F2845-B14D-7F5E-49EC-DC913DEC0315}"/>
              </a:ext>
            </a:extLst>
          </p:cNvPr>
          <p:cNvSpPr/>
          <p:nvPr/>
        </p:nvSpPr>
        <p:spPr>
          <a:xfrm>
            <a:off x="9822301" y="3560094"/>
            <a:ext cx="51064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4500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649284-FA94-97B8-FCEB-9661521257DA}"/>
              </a:ext>
            </a:extLst>
          </p:cNvPr>
          <p:cNvSpPr/>
          <p:nvPr/>
        </p:nvSpPr>
        <p:spPr>
          <a:xfrm>
            <a:off x="5184085" y="6228604"/>
            <a:ext cx="3276424" cy="59871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6000">
                <a:schemeClr val="bg1"/>
              </a:gs>
            </a:gsLst>
            <a:lin ang="5400000" scaled="0"/>
            <a:tileRect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IN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20521F-5A16-4E79-ADD1-2B96882D7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6006" y="4115038"/>
            <a:ext cx="2295383" cy="1030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246A0E-6695-425C-A1F0-1E42DE106A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566" y="5102478"/>
            <a:ext cx="2265614" cy="10114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35F440B-E6D0-4AEF-86A8-EC60EF97A64E}"/>
              </a:ext>
            </a:extLst>
          </p:cNvPr>
          <p:cNvSpPr txBox="1"/>
          <p:nvPr/>
        </p:nvSpPr>
        <p:spPr>
          <a:xfrm>
            <a:off x="4864665" y="1783331"/>
            <a:ext cx="657705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2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Expired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B583DF-617A-48FC-B5DA-6001AB26F64A}"/>
              </a:ext>
            </a:extLst>
          </p:cNvPr>
          <p:cNvSpPr txBox="1"/>
          <p:nvPr/>
        </p:nvSpPr>
        <p:spPr>
          <a:xfrm>
            <a:off x="5633203" y="1783331"/>
            <a:ext cx="589796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0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Expired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329BD9-8844-4DD1-8D0E-F06ED319EC76}"/>
              </a:ext>
            </a:extLst>
          </p:cNvPr>
          <p:cNvSpPr txBox="1"/>
          <p:nvPr/>
        </p:nvSpPr>
        <p:spPr>
          <a:xfrm>
            <a:off x="6276569" y="1783331"/>
            <a:ext cx="513392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0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Expired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AC491D-E511-49BF-AA34-9ACF31E507BA}"/>
              </a:ext>
            </a:extLst>
          </p:cNvPr>
          <p:cNvSpPr txBox="1"/>
          <p:nvPr/>
        </p:nvSpPr>
        <p:spPr>
          <a:xfrm>
            <a:off x="6885415" y="1783331"/>
            <a:ext cx="626503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3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Expired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B032E6-7669-4698-9FB5-EE1D4A1B6562}"/>
              </a:ext>
            </a:extLst>
          </p:cNvPr>
          <p:cNvSpPr txBox="1"/>
          <p:nvPr/>
        </p:nvSpPr>
        <p:spPr>
          <a:xfrm>
            <a:off x="7584847" y="1783331"/>
            <a:ext cx="626503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1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Expired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CB4C71-15B4-4D83-9B24-E33C13A32A91}"/>
              </a:ext>
            </a:extLst>
          </p:cNvPr>
          <p:cNvSpPr txBox="1"/>
          <p:nvPr/>
        </p:nvSpPr>
        <p:spPr>
          <a:xfrm>
            <a:off x="3750680" y="1833632"/>
            <a:ext cx="860900" cy="215444"/>
          </a:xfrm>
          <a:prstGeom prst="rect">
            <a:avLst/>
          </a:prstGeom>
          <a:noFill/>
        </p:spPr>
        <p:txBody>
          <a:bodyPr wrap="square" lIns="36000" tIns="0" rIns="36000" bIns="0">
            <a:spAutoFit/>
          </a:bodyPr>
          <a:lstStyle/>
          <a:p>
            <a:r>
              <a:rPr lang="en-IN" sz="1400" b="1" dirty="0">
                <a:solidFill>
                  <a:srgbClr val="FFC000"/>
                </a:solidFill>
              </a:rPr>
              <a:t>6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800" dirty="0">
                <a:solidFill>
                  <a:schemeClr val="bg1">
                    <a:lumMod val="50000"/>
                  </a:schemeClr>
                </a:solidFill>
              </a:rPr>
              <a:t>At Workshop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8419DBC-6D3F-4F46-A9E3-971AF970E3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20AA7-F502-5B80-3543-389B9ABE5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9579-C7C1-C08D-9E22-B6F0CEB5E115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2D60F-64AE-428F-2462-237D894B7581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FB5C0-FCF0-86AC-A8BF-254862C176F9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2D6C6-996C-12AF-9A45-126D6818800E}"/>
              </a:ext>
            </a:extLst>
          </p:cNvPr>
          <p:cNvSpPr/>
          <p:nvPr/>
        </p:nvSpPr>
        <p:spPr>
          <a:xfrm>
            <a:off x="2329543" y="158235"/>
            <a:ext cx="178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Trips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Add New 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20841-2984-B366-DFD7-4D30EFB28BAC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7F64C7-D7F6-C9BA-C03E-FB778762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6" y="849406"/>
            <a:ext cx="11221153" cy="5948881"/>
          </a:xfrm>
          <a:prstGeom prst="rect">
            <a:avLst/>
          </a:prstGeom>
        </p:spPr>
      </p:pic>
      <p:graphicFrame>
        <p:nvGraphicFramePr>
          <p:cNvPr id="14" name="Table 25">
            <a:extLst>
              <a:ext uri="{FF2B5EF4-FFF2-40B4-BE49-F238E27FC236}">
                <a16:creationId xmlns:a16="http://schemas.microsoft.com/office/drawing/2014/main" id="{03CFC448-FBE9-EC96-89A7-CC488F3D6E45}"/>
              </a:ext>
            </a:extLst>
          </p:cNvPr>
          <p:cNvGraphicFramePr>
            <a:graphicFrameLocks noGrp="1"/>
          </p:cNvGraphicFramePr>
          <p:nvPr/>
        </p:nvGraphicFramePr>
        <p:xfrm>
          <a:off x="8913630" y="3320926"/>
          <a:ext cx="3136856" cy="10058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352813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1784043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268815">
                <a:tc>
                  <a:txBody>
                    <a:bodyPr/>
                    <a:lstStyle/>
                    <a:p>
                      <a:r>
                        <a:rPr lang="en-IN" sz="1600" dirty="0"/>
                        <a:t>Party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3186"/>
                  </a:ext>
                </a:extLst>
              </a:tr>
              <a:tr h="268815">
                <a:tc>
                  <a:txBody>
                    <a:bodyPr/>
                    <a:lstStyle/>
                    <a:p>
                      <a:r>
                        <a:rPr lang="en-IN" sz="1600" dirty="0"/>
                        <a:t>Party Bill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9457"/>
                  </a:ext>
                </a:extLst>
              </a:tr>
              <a:tr h="269216">
                <a:tc>
                  <a:txBody>
                    <a:bodyPr/>
                    <a:lstStyle/>
                    <a:p>
                      <a:r>
                        <a:rPr lang="en-IN" sz="1600" dirty="0"/>
                        <a:t>Party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52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828A3-1EDE-468A-A525-0113C99E0450}"/>
              </a:ext>
            </a:extLst>
          </p:cNvPr>
          <p:cNvSpPr/>
          <p:nvPr/>
        </p:nvSpPr>
        <p:spPr>
          <a:xfrm>
            <a:off x="315091" y="1913654"/>
            <a:ext cx="2558737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12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Trips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Driver Wages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8DBCB-B3A1-4286-8FD4-6FF57F7F8C3F}"/>
              </a:ext>
            </a:extLst>
          </p:cNvPr>
          <p:cNvSpPr/>
          <p:nvPr/>
        </p:nvSpPr>
        <p:spPr>
          <a:xfrm>
            <a:off x="561579" y="1120204"/>
            <a:ext cx="2396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K0068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13-07-2024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AE 312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C0278-112B-4788-9014-8CE4CDC8924F}"/>
              </a:ext>
            </a:extLst>
          </p:cNvPr>
          <p:cNvSpPr/>
          <p:nvPr/>
        </p:nvSpPr>
        <p:spPr>
          <a:xfrm>
            <a:off x="561580" y="1914861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# K0067 | </a:t>
            </a:r>
            <a:r>
              <a:rPr lang="en-IN" sz="1600" b="1" dirty="0">
                <a:solidFill>
                  <a:schemeClr val="bg1"/>
                </a:solidFill>
              </a:rPr>
              <a:t>02-07-2024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57 N 377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37A6E-7837-4A50-8A1F-3F7891AA2964}"/>
              </a:ext>
            </a:extLst>
          </p:cNvPr>
          <p:cNvSpPr/>
          <p:nvPr/>
        </p:nvSpPr>
        <p:spPr>
          <a:xfrm>
            <a:off x="561580" y="2605943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K0066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24-06-2024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B 7322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67E4B-943B-480D-9083-CA5CAE662D30}"/>
              </a:ext>
            </a:extLst>
          </p:cNvPr>
          <p:cNvSpPr/>
          <p:nvPr/>
        </p:nvSpPr>
        <p:spPr>
          <a:xfrm>
            <a:off x="561580" y="3297025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K0065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56 AE 5847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873828" y="846853"/>
            <a:ext cx="0" cy="4933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123590" y="846853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KL 57 N 377|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# K0067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5E053A-976E-48A1-BA84-85B22F71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91" y="2167606"/>
            <a:ext cx="471737" cy="4717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7B3A7-F93E-467F-8BD1-3CA53CC29F09}"/>
              </a:ext>
            </a:extLst>
          </p:cNvPr>
          <p:cNvSpPr/>
          <p:nvPr/>
        </p:nvSpPr>
        <p:spPr>
          <a:xfrm>
            <a:off x="7330439" y="920149"/>
            <a:ext cx="3341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Details</a:t>
            </a:r>
            <a:endParaRPr lang="en-IN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9CCB2B8-B1BB-466C-924E-F6A5245EB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58956"/>
              </p:ext>
            </p:extLst>
          </p:nvPr>
        </p:nvGraphicFramePr>
        <p:xfrm>
          <a:off x="7408920" y="1428052"/>
          <a:ext cx="446798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04136825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1277970751"/>
                    </a:ext>
                  </a:extLst>
                </a:gridCol>
                <a:gridCol w="1003110">
                  <a:extLst>
                    <a:ext uri="{9D8B030D-6E8A-4147-A177-3AD203B41FA5}">
                      <a16:colId xmlns:a16="http://schemas.microsoft.com/office/drawing/2014/main" val="27290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Particulars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5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Loading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600.00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RTO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1250.00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0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Permit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6700.00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3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Toll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0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Extra Wages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5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Blue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605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TOTAL</a:t>
                      </a:r>
                      <a:endParaRPr lang="en-IN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8900.00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21048"/>
                  </a:ext>
                </a:extLst>
              </a:tr>
            </a:tbl>
          </a:graphicData>
        </a:graphic>
      </p:graphicFrame>
      <p:graphicFrame>
        <p:nvGraphicFramePr>
          <p:cNvPr id="22" name="Table 25">
            <a:extLst>
              <a:ext uri="{FF2B5EF4-FFF2-40B4-BE49-F238E27FC236}">
                <a16:creationId xmlns:a16="http://schemas.microsoft.com/office/drawing/2014/main" id="{825120C8-0387-4A38-9BA6-31A02794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08752"/>
              </p:ext>
            </p:extLst>
          </p:nvPr>
        </p:nvGraphicFramePr>
        <p:xfrm>
          <a:off x="3210847" y="1428985"/>
          <a:ext cx="3962050" cy="5341284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686941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275109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Slip Number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K0067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6518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Trip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00560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02-07-2024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04-07-2024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Engapuzha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8601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Thrissur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86861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Start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IN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725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End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73696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Run KM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4475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Driver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Shamsu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73280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Remarks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12000 Ton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6044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Fuel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24221.10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90358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Quantity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264.46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79992"/>
                  </a:ext>
                </a:extLst>
              </a:tr>
            </a:tbl>
          </a:graphicData>
        </a:graphic>
      </p:graphicFrame>
      <p:graphicFrame>
        <p:nvGraphicFramePr>
          <p:cNvPr id="21" name="Table 25">
            <a:extLst>
              <a:ext uri="{FF2B5EF4-FFF2-40B4-BE49-F238E27FC236}">
                <a16:creationId xmlns:a16="http://schemas.microsoft.com/office/drawing/2014/main" id="{3F941D28-733A-460B-BF74-D73EA4CF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85268"/>
              </p:ext>
            </p:extLst>
          </p:nvPr>
        </p:nvGraphicFramePr>
        <p:xfrm>
          <a:off x="7425397" y="5537971"/>
          <a:ext cx="4451511" cy="1232298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919775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531736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562">
                <a:tc>
                  <a:txBody>
                    <a:bodyPr/>
                    <a:lstStyle/>
                    <a:p>
                      <a:r>
                        <a:rPr lang="en-IN" sz="1600" dirty="0"/>
                        <a:t>Party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3186"/>
                  </a:ext>
                </a:extLst>
              </a:tr>
              <a:tr h="410562">
                <a:tc>
                  <a:txBody>
                    <a:bodyPr/>
                    <a:lstStyle/>
                    <a:p>
                      <a:r>
                        <a:rPr lang="en-IN" sz="1600" dirty="0"/>
                        <a:t>Party Bill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9457"/>
                  </a:ext>
                </a:extLst>
              </a:tr>
              <a:tr h="411174">
                <a:tc>
                  <a:txBody>
                    <a:bodyPr/>
                    <a:lstStyle/>
                    <a:p>
                      <a:r>
                        <a:rPr lang="en-IN" sz="1600" dirty="0"/>
                        <a:t>Party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773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BE29917C-DFB1-42C7-92CF-26656783A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34D8-91FD-09DD-AF4A-CD4A305A5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F7778C8-8210-1643-98C2-DFB9D8B531DA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F8F01-566B-0E49-0607-48C8B2315929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E6BFC-06F3-044B-F865-6781606C2ACC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1B6BA5-99F4-E0DB-FD83-750A122E4027}"/>
              </a:ext>
            </a:extLst>
          </p:cNvPr>
          <p:cNvSpPr/>
          <p:nvPr/>
        </p:nvSpPr>
        <p:spPr>
          <a:xfrm>
            <a:off x="2329543" y="158235"/>
            <a:ext cx="212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Trips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Driver Wages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6F1647-E33D-D26A-B6A0-D6A90A23F65C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731FB2-9186-58D6-1082-FC0305E4F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D9061-CF9E-0796-D1AD-BFE3EDC257E8}"/>
              </a:ext>
            </a:extLst>
          </p:cNvPr>
          <p:cNvSpPr txBox="1"/>
          <p:nvPr/>
        </p:nvSpPr>
        <p:spPr>
          <a:xfrm>
            <a:off x="1147665" y="1716833"/>
            <a:ext cx="10328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Need to rework this page completely. Particulars added in Driver wages are other expenses related to </a:t>
            </a:r>
            <a:r>
              <a:rPr lang="en-IN" dirty="0" err="1"/>
              <a:t>Kabani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Plan is to add this page as Trip Expenses.</a:t>
            </a:r>
          </a:p>
          <a:p>
            <a:r>
              <a:rPr lang="en-IN" dirty="0"/>
              <a:t>Add Trip Number for reference if needed.</a:t>
            </a:r>
          </a:p>
          <a:p>
            <a:r>
              <a:rPr lang="en-IN" dirty="0"/>
              <a:t>Add Particulars as in Add Trip Page.</a:t>
            </a:r>
          </a:p>
        </p:txBody>
      </p:sp>
    </p:spTree>
    <p:extLst>
      <p:ext uri="{BB962C8B-B14F-4D97-AF65-F5344CB8AC3E}">
        <p14:creationId xmlns:p14="http://schemas.microsoft.com/office/powerpoint/2010/main" val="30320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828A3-1EDE-468A-A525-0113C99E0450}"/>
              </a:ext>
            </a:extLst>
          </p:cNvPr>
          <p:cNvSpPr/>
          <p:nvPr/>
        </p:nvSpPr>
        <p:spPr>
          <a:xfrm>
            <a:off x="315091" y="2087829"/>
            <a:ext cx="2558737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04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Trips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Vehicle Rent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8DBCB-B3A1-4286-8FD4-6FF57F7F8C3F}"/>
              </a:ext>
            </a:extLst>
          </p:cNvPr>
          <p:cNvSpPr/>
          <p:nvPr/>
        </p:nvSpPr>
        <p:spPr>
          <a:xfrm>
            <a:off x="561579" y="1120204"/>
            <a:ext cx="2396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KL24-4-003 </a:t>
            </a:r>
          </a:p>
          <a:p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13-07-2024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AE 312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C0278-112B-4788-9014-8CE4CDC8924F}"/>
              </a:ext>
            </a:extLst>
          </p:cNvPr>
          <p:cNvSpPr/>
          <p:nvPr/>
        </p:nvSpPr>
        <p:spPr>
          <a:xfrm>
            <a:off x="561580" y="2089036"/>
            <a:ext cx="14734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# KL24-4-002 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02-07-2024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57 N 377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873828" y="846853"/>
            <a:ext cx="0" cy="4933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123590" y="846853"/>
            <a:ext cx="3669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KL 57 N 377|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# KL24-4-003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5E053A-976E-48A1-BA84-85B22F71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91" y="2679232"/>
            <a:ext cx="471737" cy="4717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7B3A7-F93E-467F-8BD1-3CA53CC29F09}"/>
              </a:ext>
            </a:extLst>
          </p:cNvPr>
          <p:cNvSpPr/>
          <p:nvPr/>
        </p:nvSpPr>
        <p:spPr>
          <a:xfrm>
            <a:off x="7330439" y="920149"/>
            <a:ext cx="3341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Details</a:t>
            </a:r>
            <a:endParaRPr lang="en-IN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9CCB2B8-B1BB-466C-924E-F6A5245EB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57172"/>
              </p:ext>
            </p:extLst>
          </p:nvPr>
        </p:nvGraphicFramePr>
        <p:xfrm>
          <a:off x="7408920" y="1428052"/>
          <a:ext cx="44679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04136825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1277970751"/>
                    </a:ext>
                  </a:extLst>
                </a:gridCol>
                <a:gridCol w="1003110">
                  <a:extLst>
                    <a:ext uri="{9D8B030D-6E8A-4147-A177-3AD203B41FA5}">
                      <a16:colId xmlns:a16="http://schemas.microsoft.com/office/drawing/2014/main" val="27290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Particulars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5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KM Charges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22000.00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Minimum Rent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1000.00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Traffic 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500.00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0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Others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500.00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3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Deductions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640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TOTAL</a:t>
                      </a:r>
                      <a:endParaRPr lang="en-IN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24000.00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210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Tax (12 %)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2880.00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43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GRAND TOTAL</a:t>
                      </a:r>
                      <a:endParaRPr lang="en-IN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26880.00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66796"/>
                  </a:ext>
                </a:extLst>
              </a:tr>
            </a:tbl>
          </a:graphicData>
        </a:graphic>
      </p:graphicFrame>
      <p:graphicFrame>
        <p:nvGraphicFramePr>
          <p:cNvPr id="22" name="Table 25">
            <a:extLst>
              <a:ext uri="{FF2B5EF4-FFF2-40B4-BE49-F238E27FC236}">
                <a16:creationId xmlns:a16="http://schemas.microsoft.com/office/drawing/2014/main" id="{825120C8-0387-4A38-9BA6-31A02794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39094"/>
              </p:ext>
            </p:extLst>
          </p:nvPr>
        </p:nvGraphicFramePr>
        <p:xfrm>
          <a:off x="3210847" y="1428985"/>
          <a:ext cx="3962050" cy="4930416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686941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275109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Bill Number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KL24-4-003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6518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</a:t>
                      </a:r>
                      <a:r>
                        <a:rPr lang="en-IN" sz="1600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05-07-2024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Bill To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Engapuzha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76408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Vehicle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KL 57 N 377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03080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 - Dost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82868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02-07-2024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04-07-2024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Start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725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End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73696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Run KM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4475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Per KM Charge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73280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Trip Number *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4290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8609AE6D-44FB-4EA1-B405-3501D7A8FA4E}"/>
              </a:ext>
            </a:extLst>
          </p:cNvPr>
          <p:cNvSpPr/>
          <p:nvPr/>
        </p:nvSpPr>
        <p:spPr>
          <a:xfrm>
            <a:off x="561578" y="3027779"/>
            <a:ext cx="2396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KL24-4-001 </a:t>
            </a:r>
          </a:p>
          <a:p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AE 312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275789-0B0D-4E78-B18B-C9EEDE6B3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77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2104B-5540-9B39-44C3-31946CD05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79E1E93-A9DA-066F-40CC-4154E11B4D8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7497-7AC5-933B-B697-0673A3501ED3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3C235-40EB-122A-CF92-2217EAC5B277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AC1A59-1545-24EC-068D-2EF9EA21489B}"/>
              </a:ext>
            </a:extLst>
          </p:cNvPr>
          <p:cNvSpPr/>
          <p:nvPr/>
        </p:nvSpPr>
        <p:spPr>
          <a:xfrm>
            <a:off x="2329543" y="158235"/>
            <a:ext cx="204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Trips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Vehicle Rent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8303BC-05F2-878E-128F-21F92FE5AAA7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D67F4-F3D4-F6A5-1B29-0B958CA6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77" y="0"/>
            <a:ext cx="2083772" cy="6233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DDCDEF-0A73-8DD7-1729-1ADD6CF20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" y="781598"/>
            <a:ext cx="11381792" cy="50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9A49E-20B4-DD93-5A6D-B1C23C3C0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D99AC0-6403-7595-0423-8A76EE946CFA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012AB-6070-7A27-FEE1-3433078A24DA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BDF12-E841-9A18-BA97-87AEF6C8D72C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3CB54-7C4A-A631-2100-59C9619F3E4D}"/>
              </a:ext>
            </a:extLst>
          </p:cNvPr>
          <p:cNvSpPr/>
          <p:nvPr/>
        </p:nvSpPr>
        <p:spPr>
          <a:xfrm>
            <a:off x="2329543" y="158235"/>
            <a:ext cx="2972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Trips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Add New Vehicle Rent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D6BBF-72F1-1B61-8ABE-94380B188B6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5D7D22-1DC4-5822-000B-324AA0F2C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77" y="0"/>
            <a:ext cx="2083772" cy="6233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AB9321-1188-6736-BE3B-C220BF46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" y="743850"/>
            <a:ext cx="11863096" cy="52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98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7D0A47-2FDA-4805-9B34-E04729222F56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C5E44-610E-49E5-99DF-0BE1BB1A869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145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Fuel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Report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4B81B-98EF-4235-AAB1-4778162195A2}"/>
              </a:ext>
            </a:extLst>
          </p:cNvPr>
          <p:cNvSpPr/>
          <p:nvPr/>
        </p:nvSpPr>
        <p:spPr>
          <a:xfrm>
            <a:off x="561580" y="1120204"/>
            <a:ext cx="2178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ngapuzha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DC0419A-F57B-476E-9E22-CD0BFC0191A7}"/>
              </a:ext>
            </a:extLst>
          </p:cNvPr>
          <p:cNvSpPr/>
          <p:nvPr/>
        </p:nvSpPr>
        <p:spPr>
          <a:xfrm rot="10800000">
            <a:off x="2166258" y="1239556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73AB-7165-4E25-AAD2-7A4FDCCF07BB}"/>
              </a:ext>
            </a:extLst>
          </p:cNvPr>
          <p:cNvSpPr/>
          <p:nvPr/>
        </p:nvSpPr>
        <p:spPr>
          <a:xfrm>
            <a:off x="561580" y="1489536"/>
            <a:ext cx="2638820" cy="20313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Perambra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Mattannur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Kasaragod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Kottayam</a:t>
            </a:r>
          </a:p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Kaniyampatta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Palakkad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77F233-20B3-4235-AF22-584865CA155A}"/>
              </a:ext>
            </a:extLst>
          </p:cNvPr>
          <p:cNvCxnSpPr>
            <a:cxnSpLocks/>
          </p:cNvCxnSpPr>
          <p:nvPr/>
        </p:nvCxnSpPr>
        <p:spPr>
          <a:xfrm>
            <a:off x="3493720" y="846853"/>
            <a:ext cx="0" cy="4933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961F1B-3855-4068-8833-9C70A85A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15387"/>
              </p:ext>
            </p:extLst>
          </p:nvPr>
        </p:nvGraphicFramePr>
        <p:xfrm>
          <a:off x="3708398" y="1653606"/>
          <a:ext cx="7992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43">
                  <a:extLst>
                    <a:ext uri="{9D8B030D-6E8A-4147-A177-3AD203B41FA5}">
                      <a16:colId xmlns:a16="http://schemas.microsoft.com/office/drawing/2014/main" val="422461967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2780814223"/>
                    </a:ext>
                  </a:extLst>
                </a:gridCol>
                <a:gridCol w="1911794">
                  <a:extLst>
                    <a:ext uri="{9D8B030D-6E8A-4147-A177-3AD203B41FA5}">
                      <a16:colId xmlns:a16="http://schemas.microsoft.com/office/drawing/2014/main" val="2658158953"/>
                    </a:ext>
                  </a:extLst>
                </a:gridCol>
                <a:gridCol w="1204024">
                  <a:extLst>
                    <a:ext uri="{9D8B030D-6E8A-4147-A177-3AD203B41FA5}">
                      <a16:colId xmlns:a16="http://schemas.microsoft.com/office/drawing/2014/main" val="116084706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3948497596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74572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Filling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Filling Station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Odometer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(L)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KL 57 R 6314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13-07-2024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 </a:t>
                      </a:r>
                      <a:r>
                        <a:rPr lang="en-US" dirty="0" err="1"/>
                        <a:t>Koduvally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25648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KL 57 N 377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25-06-2024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 Kannur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158477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KL 57 R 6314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01-07-2024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 </a:t>
                      </a:r>
                      <a:r>
                        <a:rPr lang="en-US" dirty="0" err="1"/>
                        <a:t>Koduvally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24362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2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KL 14 AE 5874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07-12-2023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 Palakkad Town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2550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E90E602-CA7F-4D5F-BF73-80CC345B20FE}"/>
              </a:ext>
            </a:extLst>
          </p:cNvPr>
          <p:cNvSpPr/>
          <p:nvPr/>
        </p:nvSpPr>
        <p:spPr>
          <a:xfrm>
            <a:off x="3708398" y="1082301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Branch|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All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513CA-E208-4584-B1A8-00880EA35A04}"/>
              </a:ext>
            </a:extLst>
          </p:cNvPr>
          <p:cNvSpPr txBox="1"/>
          <p:nvPr/>
        </p:nvSpPr>
        <p:spPr>
          <a:xfrm>
            <a:off x="3708397" y="5894772"/>
            <a:ext cx="63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Upload Excel Data &amp; Show Total Rows Added and Total Amount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2468-664D-4F73-8F9B-7EA6A4D1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97" y="5151822"/>
            <a:ext cx="2543175" cy="742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97C758-BE53-4188-8E3A-ACF51A1AA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8878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79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1B6E4-B12A-8407-E3C2-548827F2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5B16C92-6624-A052-B201-70B0DAFAA79E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B47EFC-A3D5-5D96-F8C2-B36B81C1EB2D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9B3FD-F62E-F581-7903-884FCD3BBB8F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1E97B-EECE-6B3B-F213-F3C248F0FC5E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42E07-4437-D306-08CF-8D4674FC83A2}"/>
              </a:ext>
            </a:extLst>
          </p:cNvPr>
          <p:cNvSpPr/>
          <p:nvPr/>
        </p:nvSpPr>
        <p:spPr>
          <a:xfrm>
            <a:off x="2329543" y="158235"/>
            <a:ext cx="145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Fuel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Report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217A59-2BD8-F04A-FF51-51D775545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8878"/>
            <a:ext cx="2083772" cy="623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0CA43-BA59-E5D4-D233-7CE0A986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1544"/>
            <a:ext cx="12192000" cy="5434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C66B65-C092-6C0E-1862-91185B0DEB4A}"/>
              </a:ext>
            </a:extLst>
          </p:cNvPr>
          <p:cNvSpPr txBox="1"/>
          <p:nvPr/>
        </p:nvSpPr>
        <p:spPr>
          <a:xfrm>
            <a:off x="3391157" y="4131286"/>
            <a:ext cx="6323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Excel Data &amp; Show Total Rows Added and Total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uploading data Vendor Name has to be added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they are using IOC cards which is prepaid. They will make payment to </a:t>
            </a:r>
            <a:r>
              <a:rPr lang="en-US" dirty="0" err="1"/>
              <a:t>vedor</a:t>
            </a:r>
            <a:r>
              <a:rPr lang="en-US" dirty="0"/>
              <a:t> and recharge the card. Once this entry is added it should get reflected on vendor balance and also add as an expense on that particular vehicle ( Fuel Expenses)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95C7E-EC37-F9D8-2382-747F567B5C4C}"/>
              </a:ext>
            </a:extLst>
          </p:cNvPr>
          <p:cNvSpPr txBox="1"/>
          <p:nvPr/>
        </p:nvSpPr>
        <p:spPr>
          <a:xfrm>
            <a:off x="3292279" y="6053434"/>
            <a:ext cx="517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Also drivers may fill fuel from outside pumps. Need an option to add them directly also.</a:t>
            </a:r>
          </a:p>
        </p:txBody>
      </p:sp>
    </p:spTree>
    <p:extLst>
      <p:ext uri="{BB962C8B-B14F-4D97-AF65-F5344CB8AC3E}">
        <p14:creationId xmlns:p14="http://schemas.microsoft.com/office/powerpoint/2010/main" val="378600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A094C-E5FF-38AF-D585-6E7E91CE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A98036-460C-53B0-056F-E2F5BF731B21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277BC-0409-808E-770E-7FB686EDDAD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A9998-BD45-41E5-A38C-F536EFCD78D0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12E413-5214-4C96-6BF7-29D9847A79DF}"/>
              </a:ext>
            </a:extLst>
          </p:cNvPr>
          <p:cNvSpPr/>
          <p:nvPr/>
        </p:nvSpPr>
        <p:spPr>
          <a:xfrm>
            <a:off x="2329543" y="158235"/>
            <a:ext cx="3060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Others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Record Expense Page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6451E1-98B1-D5E8-5C68-36ED14480BC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580F52-CD15-11F0-92BB-D840A7FE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3" y="756949"/>
            <a:ext cx="11469094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9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F781-9FC3-7B6B-30C2-904F70CC9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22945E-D2DF-24C2-84C5-8A724C5B70A7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B6266-9A43-D8B7-BCED-8D97230041E8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6C4E2-CC7B-4756-D6D2-3B5C6980BB50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89EE4-A034-358B-EDAA-8E60BD41E667}"/>
              </a:ext>
            </a:extLst>
          </p:cNvPr>
          <p:cNvSpPr/>
          <p:nvPr/>
        </p:nvSpPr>
        <p:spPr>
          <a:xfrm>
            <a:off x="2329543" y="158235"/>
            <a:ext cx="2979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Others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Record Income Page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CE094-DE1F-348A-2DD1-10CC281CCAE2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C8B8C-2C8C-3E33-BB9A-C373FAA3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7" y="548390"/>
            <a:ext cx="11370025" cy="5761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9EB31-7255-72A3-932C-77BC9CE60DEC}"/>
              </a:ext>
            </a:extLst>
          </p:cNvPr>
          <p:cNvSpPr txBox="1"/>
          <p:nvPr/>
        </p:nvSpPr>
        <p:spPr>
          <a:xfrm>
            <a:off x="6095999" y="1418253"/>
            <a:ext cx="2068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spare parts are given for scrap, or vehicle sold out etc this page is needed </a:t>
            </a:r>
          </a:p>
        </p:txBody>
      </p:sp>
    </p:spTree>
    <p:extLst>
      <p:ext uri="{BB962C8B-B14F-4D97-AF65-F5344CB8AC3E}">
        <p14:creationId xmlns:p14="http://schemas.microsoft.com/office/powerpoint/2010/main" val="38352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31EB8A-CBC9-4CAA-B571-551340D27838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E07FE-7376-4020-BDF5-53EE3E8B4026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7209F2-6D33-890E-DC64-474EDE08088D}"/>
              </a:ext>
            </a:extLst>
          </p:cNvPr>
          <p:cNvSpPr/>
          <p:nvPr/>
        </p:nvSpPr>
        <p:spPr>
          <a:xfrm>
            <a:off x="1383935" y="1475310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Vehicles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D9FB9-C7F9-0A38-0FE5-1D5570DD017A}"/>
              </a:ext>
            </a:extLst>
          </p:cNvPr>
          <p:cNvSpPr/>
          <p:nvPr/>
        </p:nvSpPr>
        <p:spPr>
          <a:xfrm>
            <a:off x="3114707" y="1475310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Renewals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ADFBE-C8FD-7BCF-B6E8-06D7EF5A7056}"/>
              </a:ext>
            </a:extLst>
          </p:cNvPr>
          <p:cNvSpPr/>
          <p:nvPr/>
        </p:nvSpPr>
        <p:spPr>
          <a:xfrm>
            <a:off x="4845479" y="1475310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Job 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9D35A2-D8DC-B027-629B-82634E66EAAA}"/>
              </a:ext>
            </a:extLst>
          </p:cNvPr>
          <p:cNvSpPr/>
          <p:nvPr/>
        </p:nvSpPr>
        <p:spPr>
          <a:xfrm>
            <a:off x="6576251" y="1475310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Trips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CD4A7-C448-030A-D889-A1AF6BBC2E79}"/>
              </a:ext>
            </a:extLst>
          </p:cNvPr>
          <p:cNvSpPr/>
          <p:nvPr/>
        </p:nvSpPr>
        <p:spPr>
          <a:xfrm>
            <a:off x="8307023" y="1475310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Requests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72E4E8-FAEC-6B85-3244-5979F7007F57}"/>
              </a:ext>
            </a:extLst>
          </p:cNvPr>
          <p:cNvSpPr/>
          <p:nvPr/>
        </p:nvSpPr>
        <p:spPr>
          <a:xfrm>
            <a:off x="6576251" y="3611588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Fuel Tracking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B1518-6DFB-0CB2-9FB3-AEE918636C31}"/>
              </a:ext>
            </a:extLst>
          </p:cNvPr>
          <p:cNvSpPr/>
          <p:nvPr/>
        </p:nvSpPr>
        <p:spPr>
          <a:xfrm>
            <a:off x="4845478" y="3611588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Employees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059B1C-68E7-5D78-01BD-83CFD676E554}"/>
              </a:ext>
            </a:extLst>
          </p:cNvPr>
          <p:cNvSpPr/>
          <p:nvPr/>
        </p:nvSpPr>
        <p:spPr>
          <a:xfrm>
            <a:off x="1383935" y="3611588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Workshop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CE0598-E8AC-AA66-C15B-619F8DECE0EB}"/>
              </a:ext>
            </a:extLst>
          </p:cNvPr>
          <p:cNvSpPr/>
          <p:nvPr/>
        </p:nvSpPr>
        <p:spPr>
          <a:xfrm>
            <a:off x="3114707" y="3611588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Purchase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8FDD2-D7C5-76A7-1914-E06E48613E6A}"/>
              </a:ext>
            </a:extLst>
          </p:cNvPr>
          <p:cNvSpPr/>
          <p:nvPr/>
        </p:nvSpPr>
        <p:spPr>
          <a:xfrm>
            <a:off x="8307021" y="3611588"/>
            <a:ext cx="1648911" cy="28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400" dirty="0"/>
              <a:t>Others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E7AC94-F619-0232-E9DC-99C7D6AE4C25}"/>
              </a:ext>
            </a:extLst>
          </p:cNvPr>
          <p:cNvSpPr/>
          <p:nvPr/>
        </p:nvSpPr>
        <p:spPr>
          <a:xfrm>
            <a:off x="1383935" y="1809930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Vehicles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9BDE03-9DD1-2844-40AB-902A0845D633}"/>
              </a:ext>
            </a:extLst>
          </p:cNvPr>
          <p:cNvSpPr/>
          <p:nvPr/>
        </p:nvSpPr>
        <p:spPr>
          <a:xfrm>
            <a:off x="1383935" y="2123783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Service History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1AFC0A-326A-EFEE-50EA-230ABD879E5C}"/>
              </a:ext>
            </a:extLst>
          </p:cNvPr>
          <p:cNvSpPr/>
          <p:nvPr/>
        </p:nvSpPr>
        <p:spPr>
          <a:xfrm>
            <a:off x="3114707" y="1809930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Schedule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C8D3A8-9088-4C63-F7AD-D1AAEA128107}"/>
              </a:ext>
            </a:extLst>
          </p:cNvPr>
          <p:cNvSpPr/>
          <p:nvPr/>
        </p:nvSpPr>
        <p:spPr>
          <a:xfrm>
            <a:off x="3114707" y="2123783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Reminders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BB0A1A-DF80-362A-BDF3-8F325F958C71}"/>
              </a:ext>
            </a:extLst>
          </p:cNvPr>
          <p:cNvSpPr/>
          <p:nvPr/>
        </p:nvSpPr>
        <p:spPr>
          <a:xfrm>
            <a:off x="4845478" y="1809930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Job Card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0D360A-65C4-40A2-AF8E-9A158951CEB9}"/>
              </a:ext>
            </a:extLst>
          </p:cNvPr>
          <p:cNvSpPr/>
          <p:nvPr/>
        </p:nvSpPr>
        <p:spPr>
          <a:xfrm>
            <a:off x="6576249" y="1809930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Trips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BD1698-43BD-4C66-DB6F-2F7BD0184829}"/>
              </a:ext>
            </a:extLst>
          </p:cNvPr>
          <p:cNvSpPr/>
          <p:nvPr/>
        </p:nvSpPr>
        <p:spPr>
          <a:xfrm>
            <a:off x="6576249" y="2123783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Driver Wage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932F19-973C-1A58-88BA-25F255B4CAA6}"/>
              </a:ext>
            </a:extLst>
          </p:cNvPr>
          <p:cNvSpPr/>
          <p:nvPr/>
        </p:nvSpPr>
        <p:spPr>
          <a:xfrm>
            <a:off x="6576249" y="2437636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Vehicle Rent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707069-89AA-4057-0472-AB07A775B6A7}"/>
              </a:ext>
            </a:extLst>
          </p:cNvPr>
          <p:cNvSpPr/>
          <p:nvPr/>
        </p:nvSpPr>
        <p:spPr>
          <a:xfrm>
            <a:off x="8307021" y="1809930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Service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9E407-F121-DCCB-ECD5-3F167744C22F}"/>
              </a:ext>
            </a:extLst>
          </p:cNvPr>
          <p:cNvSpPr/>
          <p:nvPr/>
        </p:nvSpPr>
        <p:spPr>
          <a:xfrm>
            <a:off x="8307021" y="2123783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Vehicle Request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D4635B-DC6F-683B-3D38-8FB33BBFCCD5}"/>
              </a:ext>
            </a:extLst>
          </p:cNvPr>
          <p:cNvSpPr/>
          <p:nvPr/>
        </p:nvSpPr>
        <p:spPr>
          <a:xfrm>
            <a:off x="6576249" y="3946208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Fuel Entry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9E1821-0957-4DC5-772B-DD47C5A9885D}"/>
              </a:ext>
            </a:extLst>
          </p:cNvPr>
          <p:cNvSpPr/>
          <p:nvPr/>
        </p:nvSpPr>
        <p:spPr>
          <a:xfrm>
            <a:off x="6576249" y="4260061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Mileage 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EE8E70-CA26-81A4-DC72-172F32F7124E}"/>
              </a:ext>
            </a:extLst>
          </p:cNvPr>
          <p:cNvSpPr/>
          <p:nvPr/>
        </p:nvSpPr>
        <p:spPr>
          <a:xfrm>
            <a:off x="4845478" y="3949753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Driver Allocation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E071CE-C2A8-FDB3-AF9F-1E8FE26676D6}"/>
              </a:ext>
            </a:extLst>
          </p:cNvPr>
          <p:cNvSpPr/>
          <p:nvPr/>
        </p:nvSpPr>
        <p:spPr>
          <a:xfrm>
            <a:off x="4845478" y="4263606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Attendance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7245E2-4870-7F24-C0C3-5245F481F1C4}"/>
              </a:ext>
            </a:extLst>
          </p:cNvPr>
          <p:cNvSpPr/>
          <p:nvPr/>
        </p:nvSpPr>
        <p:spPr>
          <a:xfrm>
            <a:off x="4845478" y="4577459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Driver Behaviour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D0B58D-8743-E982-F202-4FA82F761F67}"/>
              </a:ext>
            </a:extLst>
          </p:cNvPr>
          <p:cNvSpPr/>
          <p:nvPr/>
        </p:nvSpPr>
        <p:spPr>
          <a:xfrm>
            <a:off x="1383934" y="3949753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Bay Status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A481B8-EF08-9824-8E5F-DE8B214BA1BD}"/>
              </a:ext>
            </a:extLst>
          </p:cNvPr>
          <p:cNvSpPr/>
          <p:nvPr/>
        </p:nvSpPr>
        <p:spPr>
          <a:xfrm>
            <a:off x="3114707" y="3949753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Vendors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CF5F04-81FF-EE77-70FA-EF81C668208E}"/>
              </a:ext>
            </a:extLst>
          </p:cNvPr>
          <p:cNvSpPr/>
          <p:nvPr/>
        </p:nvSpPr>
        <p:spPr>
          <a:xfrm>
            <a:off x="3114707" y="4263606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Stock Inventory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9A2138-E749-FB14-A104-26416642056E}"/>
              </a:ext>
            </a:extLst>
          </p:cNvPr>
          <p:cNvSpPr/>
          <p:nvPr/>
        </p:nvSpPr>
        <p:spPr>
          <a:xfrm>
            <a:off x="3114707" y="4577459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Expense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FEA882-4268-CDBA-92EE-1B71B935EDFB}"/>
              </a:ext>
            </a:extLst>
          </p:cNvPr>
          <p:cNvSpPr/>
          <p:nvPr/>
        </p:nvSpPr>
        <p:spPr>
          <a:xfrm>
            <a:off x="3114707" y="4895255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Purchase Orders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F9435C-BF06-DD48-1696-5705580B63DD}"/>
              </a:ext>
            </a:extLst>
          </p:cNvPr>
          <p:cNvSpPr/>
          <p:nvPr/>
        </p:nvSpPr>
        <p:spPr>
          <a:xfrm>
            <a:off x="3114707" y="5209108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Payments Made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A081F4-8D2A-43B0-0E23-67E52FC35F76}"/>
              </a:ext>
            </a:extLst>
          </p:cNvPr>
          <p:cNvSpPr/>
          <p:nvPr/>
        </p:nvSpPr>
        <p:spPr>
          <a:xfrm>
            <a:off x="8307020" y="3949753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Insurance Claims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DFF939-D145-EA17-7685-C78508BFA496}"/>
              </a:ext>
            </a:extLst>
          </p:cNvPr>
          <p:cNvSpPr/>
          <p:nvPr/>
        </p:nvSpPr>
        <p:spPr>
          <a:xfrm>
            <a:off x="8307020" y="4263606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Fines (MVD)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4AF4AF-9C45-98CC-87CD-8DFC6030A999}"/>
              </a:ext>
            </a:extLst>
          </p:cNvPr>
          <p:cNvSpPr/>
          <p:nvPr/>
        </p:nvSpPr>
        <p:spPr>
          <a:xfrm>
            <a:off x="8307020" y="4577459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Legal Follow-up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8211F2-4203-4738-02E7-341B3600C854}"/>
              </a:ext>
            </a:extLst>
          </p:cNvPr>
          <p:cNvSpPr/>
          <p:nvPr/>
        </p:nvSpPr>
        <p:spPr>
          <a:xfrm>
            <a:off x="8307020" y="4895255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Warranty Tracker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850DF4-6498-C8EC-F3B0-C12C9A81F129}"/>
              </a:ext>
            </a:extLst>
          </p:cNvPr>
          <p:cNvSpPr/>
          <p:nvPr/>
        </p:nvSpPr>
        <p:spPr>
          <a:xfrm>
            <a:off x="8307020" y="5209108"/>
            <a:ext cx="1648911" cy="289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en-IN" sz="1200" dirty="0"/>
              <a:t>File management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2C8366-37EA-5300-515B-C5EB592CDD95}"/>
              </a:ext>
            </a:extLst>
          </p:cNvPr>
          <p:cNvSpPr txBox="1"/>
          <p:nvPr/>
        </p:nvSpPr>
        <p:spPr>
          <a:xfrm>
            <a:off x="10820347" y="6023625"/>
            <a:ext cx="1023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891408-A7A4-D358-51DC-7575FA099909}"/>
              </a:ext>
            </a:extLst>
          </p:cNvPr>
          <p:cNvSpPr txBox="1"/>
          <p:nvPr/>
        </p:nvSpPr>
        <p:spPr>
          <a:xfrm>
            <a:off x="10820347" y="6375377"/>
            <a:ext cx="1023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 Menu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BB7B19-93B7-4A6D-222E-8F5DDB6A440F}"/>
              </a:ext>
            </a:extLst>
          </p:cNvPr>
          <p:cNvSpPr/>
          <p:nvPr/>
        </p:nvSpPr>
        <p:spPr>
          <a:xfrm>
            <a:off x="10632581" y="6067600"/>
            <a:ext cx="187766" cy="229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IN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EA12E7-F9F2-ACFC-D431-4211AC358E5B}"/>
              </a:ext>
            </a:extLst>
          </p:cNvPr>
          <p:cNvSpPr/>
          <p:nvPr/>
        </p:nvSpPr>
        <p:spPr>
          <a:xfrm>
            <a:off x="10632581" y="6402220"/>
            <a:ext cx="187766" cy="229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I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DCA611-DB51-83E3-FFA4-CA5A5353AEEB}"/>
              </a:ext>
            </a:extLst>
          </p:cNvPr>
          <p:cNvSpPr/>
          <p:nvPr/>
        </p:nvSpPr>
        <p:spPr>
          <a:xfrm>
            <a:off x="10484264" y="5930748"/>
            <a:ext cx="1359353" cy="785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FA0506-F6D5-2E09-C946-4EA968E08626}"/>
              </a:ext>
            </a:extLst>
          </p:cNvPr>
          <p:cNvSpPr/>
          <p:nvPr/>
        </p:nvSpPr>
        <p:spPr>
          <a:xfrm>
            <a:off x="2329543" y="132547"/>
            <a:ext cx="30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Fleet Management Dashboard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65E9BD2-24ED-45A5-A26D-A2983987E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47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581834-A7D6-497E-8A89-473D693533E9}"/>
              </a:ext>
            </a:extLst>
          </p:cNvPr>
          <p:cNvSpPr/>
          <p:nvPr/>
        </p:nvSpPr>
        <p:spPr>
          <a:xfrm>
            <a:off x="141514" y="3847767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4DA22C-8322-497C-AD45-2A94DD0CBA53}"/>
              </a:ext>
            </a:extLst>
          </p:cNvPr>
          <p:cNvSpPr/>
          <p:nvPr/>
        </p:nvSpPr>
        <p:spPr>
          <a:xfrm>
            <a:off x="0" y="3847767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828A3-1EDE-468A-A525-0113C99E0450}"/>
              </a:ext>
            </a:extLst>
          </p:cNvPr>
          <p:cNvSpPr/>
          <p:nvPr/>
        </p:nvSpPr>
        <p:spPr>
          <a:xfrm>
            <a:off x="315091" y="1913654"/>
            <a:ext cx="2558737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781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Requests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Service Request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8DBCB-B3A1-4286-8FD4-6FF57F7F8C3F}"/>
              </a:ext>
            </a:extLst>
          </p:cNvPr>
          <p:cNvSpPr/>
          <p:nvPr/>
        </p:nvSpPr>
        <p:spPr>
          <a:xfrm>
            <a:off x="561579" y="1120204"/>
            <a:ext cx="2396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SR - 434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13-07-2024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AE 312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C0278-112B-4788-9014-8CE4CDC8924F}"/>
              </a:ext>
            </a:extLst>
          </p:cNvPr>
          <p:cNvSpPr/>
          <p:nvPr/>
        </p:nvSpPr>
        <p:spPr>
          <a:xfrm>
            <a:off x="561580" y="1914861"/>
            <a:ext cx="2345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# SR - 433 | </a:t>
            </a:r>
            <a:r>
              <a:rPr lang="en-IN" sz="1600" b="1" dirty="0">
                <a:solidFill>
                  <a:schemeClr val="bg1"/>
                </a:solidFill>
              </a:rPr>
              <a:t>02-07-2024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57 N 377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37A6E-7837-4A50-8A1F-3F7891AA2964}"/>
              </a:ext>
            </a:extLst>
          </p:cNvPr>
          <p:cNvSpPr/>
          <p:nvPr/>
        </p:nvSpPr>
        <p:spPr>
          <a:xfrm>
            <a:off x="561580" y="2605943"/>
            <a:ext cx="2292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SR - 432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24-06-2024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B 7322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873828" y="846853"/>
            <a:ext cx="0" cy="27563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123590" y="846853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KL 57 N 377|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# SR - 433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5E053A-976E-48A1-BA84-85B22F71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91" y="2167606"/>
            <a:ext cx="471737" cy="471737"/>
          </a:xfrm>
          <a:prstGeom prst="rect">
            <a:avLst/>
          </a:prstGeom>
        </p:spPr>
      </p:pic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9ED867-A587-4513-ACF7-D5F36435D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58946"/>
              </p:ext>
            </p:extLst>
          </p:nvPr>
        </p:nvGraphicFramePr>
        <p:xfrm>
          <a:off x="3123590" y="1428985"/>
          <a:ext cx="3962050" cy="1232604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686941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275109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SR- 433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02-07-2024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Branch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Engapuzha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8601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21" name="Table 25">
            <a:extLst>
              <a:ext uri="{FF2B5EF4-FFF2-40B4-BE49-F238E27FC236}">
                <a16:creationId xmlns:a16="http://schemas.microsoft.com/office/drawing/2014/main" id="{929F81BC-1231-4E96-85FD-63FA4986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39638"/>
              </p:ext>
            </p:extLst>
          </p:nvPr>
        </p:nvGraphicFramePr>
        <p:xfrm>
          <a:off x="7483794" y="1428985"/>
          <a:ext cx="4393116" cy="1643472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94591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498525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562">
                <a:tc>
                  <a:txBody>
                    <a:bodyPr/>
                    <a:lstStyle/>
                    <a:p>
                      <a:r>
                        <a:rPr lang="en-IN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3186"/>
                  </a:ext>
                </a:extLst>
              </a:tr>
              <a:tr h="410562">
                <a:tc>
                  <a:txBody>
                    <a:bodyPr/>
                    <a:lstStyle/>
                    <a:p>
                      <a:r>
                        <a:rPr lang="en-IN" sz="16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9457"/>
                  </a:ext>
                </a:extLst>
              </a:tr>
              <a:tr h="822348">
                <a:tc>
                  <a:txBody>
                    <a:bodyPr/>
                    <a:lstStyle/>
                    <a:p>
                      <a:r>
                        <a:rPr lang="en-IN" sz="1600" dirty="0"/>
                        <a:t>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 </a:t>
                      </a:r>
                      <a:r>
                        <a:rPr lang="en-US" sz="1600" dirty="0" err="1"/>
                        <a:t>Tyre</a:t>
                      </a:r>
                      <a:r>
                        <a:rPr lang="en-US" sz="1600" dirty="0"/>
                        <a:t> Request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7730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9CCB2B8-B1BB-466C-924E-F6A5245EB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07130"/>
              </p:ext>
            </p:extLst>
          </p:nvPr>
        </p:nvGraphicFramePr>
        <p:xfrm>
          <a:off x="412751" y="4601073"/>
          <a:ext cx="1136649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04136825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3686061806"/>
                    </a:ext>
                  </a:extLst>
                </a:gridCol>
                <a:gridCol w="1363853">
                  <a:extLst>
                    <a:ext uri="{9D8B030D-6E8A-4147-A177-3AD203B41FA5}">
                      <a16:colId xmlns:a16="http://schemas.microsoft.com/office/drawing/2014/main" val="1277970751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4226286454"/>
                    </a:ext>
                  </a:extLst>
                </a:gridCol>
                <a:gridCol w="1303465">
                  <a:extLst>
                    <a:ext uri="{9D8B030D-6E8A-4147-A177-3AD203B41FA5}">
                      <a16:colId xmlns:a16="http://schemas.microsoft.com/office/drawing/2014/main" val="70370455"/>
                    </a:ext>
                  </a:extLst>
                </a:gridCol>
                <a:gridCol w="823087">
                  <a:extLst>
                    <a:ext uri="{9D8B030D-6E8A-4147-A177-3AD203B41FA5}">
                      <a16:colId xmlns:a16="http://schemas.microsoft.com/office/drawing/2014/main" val="395163937"/>
                    </a:ext>
                  </a:extLst>
                </a:gridCol>
                <a:gridCol w="1766380">
                  <a:extLst>
                    <a:ext uri="{9D8B030D-6E8A-4147-A177-3AD203B41FA5}">
                      <a16:colId xmlns:a16="http://schemas.microsoft.com/office/drawing/2014/main" val="1645509538"/>
                    </a:ext>
                  </a:extLst>
                </a:gridCol>
                <a:gridCol w="1567785">
                  <a:extLst>
                    <a:ext uri="{9D8B030D-6E8A-4147-A177-3AD203B41FA5}">
                      <a16:colId xmlns:a16="http://schemas.microsoft.com/office/drawing/2014/main" val="4286300625"/>
                    </a:ext>
                  </a:extLst>
                </a:gridCol>
                <a:gridCol w="1173887">
                  <a:extLst>
                    <a:ext uri="{9D8B030D-6E8A-4147-A177-3AD203B41FA5}">
                      <a16:colId xmlns:a16="http://schemas.microsoft.com/office/drawing/2014/main" val="27290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from HO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5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SR - 434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13-07-2024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Kaniyampetta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KL 53 AE 312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Complaint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 Pulling </a:t>
                      </a:r>
                      <a:r>
                        <a:rPr lang="en-US" sz="1600" dirty="0" err="1"/>
                        <a:t>Engin</a:t>
                      </a:r>
                      <a:r>
                        <a:rPr lang="en-US" sz="1600" dirty="0"/>
                        <a:t>..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SR - 433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02-07-2024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Perambra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KL 57 N 377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Requirement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 </a:t>
                      </a:r>
                      <a:r>
                        <a:rPr lang="en-US" sz="1600" dirty="0" err="1"/>
                        <a:t>Tyre</a:t>
                      </a:r>
                      <a:r>
                        <a:rPr lang="en-US" sz="1600" dirty="0"/>
                        <a:t> Request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SR - 432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24-06-2024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Kasaragod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KL 53 B 7322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Complaint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Missing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Ignore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01-07-2024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80162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C3BCCB1-6CF3-460D-AF02-834A49A13CFF}"/>
              </a:ext>
            </a:extLst>
          </p:cNvPr>
          <p:cNvSpPr/>
          <p:nvPr/>
        </p:nvSpPr>
        <p:spPr>
          <a:xfrm>
            <a:off x="366444" y="3983541"/>
            <a:ext cx="248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Service Requests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View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815B8-A55B-4FF4-977E-F212DF8A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52" y="2677497"/>
            <a:ext cx="2134626" cy="623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7553A8-CA86-4125-9779-25B68C467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8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828A3-1EDE-468A-A525-0113C99E0450}"/>
              </a:ext>
            </a:extLst>
          </p:cNvPr>
          <p:cNvSpPr/>
          <p:nvPr/>
        </p:nvSpPr>
        <p:spPr>
          <a:xfrm>
            <a:off x="315092" y="1913654"/>
            <a:ext cx="219891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783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Requests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Vehicle Request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8DBCB-B3A1-4286-8FD4-6FF57F7F8C3F}"/>
              </a:ext>
            </a:extLst>
          </p:cNvPr>
          <p:cNvSpPr/>
          <p:nvPr/>
        </p:nvSpPr>
        <p:spPr>
          <a:xfrm>
            <a:off x="561580" y="1120204"/>
            <a:ext cx="1653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SR - 193787388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15-07-2024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C0278-112B-4788-9014-8CE4CDC8924F}"/>
              </a:ext>
            </a:extLst>
          </p:cNvPr>
          <p:cNvSpPr/>
          <p:nvPr/>
        </p:nvSpPr>
        <p:spPr>
          <a:xfrm>
            <a:off x="561580" y="1914861"/>
            <a:ext cx="1653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SR - 193787387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03-03-2024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37A6E-7837-4A50-8A1F-3F7891AA2964}"/>
              </a:ext>
            </a:extLst>
          </p:cNvPr>
          <p:cNvSpPr/>
          <p:nvPr/>
        </p:nvSpPr>
        <p:spPr>
          <a:xfrm>
            <a:off x="561580" y="2605943"/>
            <a:ext cx="1653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SR - 193787386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24-02-2024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67E4B-943B-480D-9083-CA5CAE662D30}"/>
              </a:ext>
            </a:extLst>
          </p:cNvPr>
          <p:cNvSpPr/>
          <p:nvPr/>
        </p:nvSpPr>
        <p:spPr>
          <a:xfrm>
            <a:off x="561580" y="3297025"/>
            <a:ext cx="1653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SR - 193787385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07-01-2024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514006" y="846853"/>
            <a:ext cx="0" cy="4933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493709" y="846853"/>
            <a:ext cx="407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SR - 193787387|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03-03-2024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5E053A-976E-48A1-BA84-85B22F71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05" y="2167606"/>
            <a:ext cx="471737" cy="4717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21" name="Table 25">
            <a:extLst>
              <a:ext uri="{FF2B5EF4-FFF2-40B4-BE49-F238E27FC236}">
                <a16:creationId xmlns:a16="http://schemas.microsoft.com/office/drawing/2014/main" id="{929F81BC-1231-4E96-85FD-63FA4986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77036"/>
              </p:ext>
            </p:extLst>
          </p:nvPr>
        </p:nvGraphicFramePr>
        <p:xfrm>
          <a:off x="7750730" y="1446325"/>
          <a:ext cx="3879690" cy="20543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979422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1900268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3186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Requested By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0401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Registration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11-06-2019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945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Driver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07-11-2025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7730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Mobile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11-06-2029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99491"/>
                  </a:ext>
                </a:extLst>
              </a:tr>
            </a:tbl>
          </a:graphicData>
        </a:graphic>
      </p:graphicFrame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F60701B-130A-492A-97D6-95270366AED0}"/>
              </a:ext>
            </a:extLst>
          </p:cNvPr>
          <p:cNvSpPr/>
          <p:nvPr/>
        </p:nvSpPr>
        <p:spPr>
          <a:xfrm rot="10800000">
            <a:off x="6901544" y="1567543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B21AB4F-10C4-4819-AC14-34B1C5BCC118}"/>
              </a:ext>
            </a:extLst>
          </p:cNvPr>
          <p:cNvSpPr/>
          <p:nvPr/>
        </p:nvSpPr>
        <p:spPr>
          <a:xfrm rot="10800000">
            <a:off x="6901543" y="2008161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9FF3A-3ABA-4111-B11F-75C24336123F}"/>
              </a:ext>
            </a:extLst>
          </p:cNvPr>
          <p:cNvSpPr/>
          <p:nvPr/>
        </p:nvSpPr>
        <p:spPr>
          <a:xfrm>
            <a:off x="141514" y="4239653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0123F-549D-4A6C-8D59-3BCC369F0536}"/>
              </a:ext>
            </a:extLst>
          </p:cNvPr>
          <p:cNvSpPr/>
          <p:nvPr/>
        </p:nvSpPr>
        <p:spPr>
          <a:xfrm>
            <a:off x="0" y="4239653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6C47761A-AD66-4086-9CB0-CC4ED5307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99656"/>
              </p:ext>
            </p:extLst>
          </p:nvPr>
        </p:nvGraphicFramePr>
        <p:xfrm>
          <a:off x="70757" y="5011354"/>
          <a:ext cx="12062717" cy="160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4204136825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3686061806"/>
                    </a:ext>
                  </a:extLst>
                </a:gridCol>
                <a:gridCol w="701421">
                  <a:extLst>
                    <a:ext uri="{9D8B030D-6E8A-4147-A177-3AD203B41FA5}">
                      <a16:colId xmlns:a16="http://schemas.microsoft.com/office/drawing/2014/main" val="127797075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4226286454"/>
                    </a:ext>
                  </a:extLst>
                </a:gridCol>
                <a:gridCol w="1006666">
                  <a:extLst>
                    <a:ext uri="{9D8B030D-6E8A-4147-A177-3AD203B41FA5}">
                      <a16:colId xmlns:a16="http://schemas.microsoft.com/office/drawing/2014/main" val="70370455"/>
                    </a:ext>
                  </a:extLst>
                </a:gridCol>
                <a:gridCol w="1202627">
                  <a:extLst>
                    <a:ext uri="{9D8B030D-6E8A-4147-A177-3AD203B41FA5}">
                      <a16:colId xmlns:a16="http://schemas.microsoft.com/office/drawing/2014/main" val="395163937"/>
                    </a:ext>
                  </a:extLst>
                </a:gridCol>
                <a:gridCol w="1798955">
                  <a:extLst>
                    <a:ext uri="{9D8B030D-6E8A-4147-A177-3AD203B41FA5}">
                      <a16:colId xmlns:a16="http://schemas.microsoft.com/office/drawing/2014/main" val="1645509538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4286300625"/>
                    </a:ext>
                  </a:extLst>
                </a:gridCol>
                <a:gridCol w="1203643">
                  <a:extLst>
                    <a:ext uri="{9D8B030D-6E8A-4147-A177-3AD203B41FA5}">
                      <a16:colId xmlns:a16="http://schemas.microsoft.com/office/drawing/2014/main" val="1231665582"/>
                    </a:ext>
                  </a:extLst>
                </a:gridCol>
                <a:gridCol w="1229424">
                  <a:extLst>
                    <a:ext uri="{9D8B030D-6E8A-4147-A177-3AD203B41FA5}">
                      <a16:colId xmlns:a16="http://schemas.microsoft.com/office/drawing/2014/main" val="1902552394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729033478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r>
                        <a:rPr lang="en-US" sz="1600" dirty="0"/>
                        <a:t>SR No.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Capacity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Origin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Destination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&amp; Time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Vehicle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Closed Date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58140"/>
                  </a:ext>
                </a:extLst>
              </a:tr>
              <a:tr h="518086">
                <a:tc>
                  <a:txBody>
                    <a:bodyPr/>
                    <a:lstStyle/>
                    <a:p>
                      <a:r>
                        <a:rPr lang="en-US" sz="1400" dirty="0"/>
                        <a:t>SR-193787388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15-07-2024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Tanker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Box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Engapuzha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Thrissur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23-08-2024 10:00 AM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93010"/>
                  </a:ext>
                </a:extLst>
              </a:tr>
              <a:tr h="518086">
                <a:tc>
                  <a:txBody>
                    <a:bodyPr/>
                    <a:lstStyle/>
                    <a:p>
                      <a:r>
                        <a:rPr lang="en-US" sz="1400" dirty="0"/>
                        <a:t>SR-193787387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03-03-2024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LMV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Ton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Kasaragod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Palakkad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08-03-2024 04:00 PM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Allotted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KL 57 M 5623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10-03-2024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4695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6929CAD0-D281-4D19-86AD-6229CB041770}"/>
              </a:ext>
            </a:extLst>
          </p:cNvPr>
          <p:cNvSpPr/>
          <p:nvPr/>
        </p:nvSpPr>
        <p:spPr>
          <a:xfrm>
            <a:off x="366444" y="4375427"/>
            <a:ext cx="248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Vehicle Requests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View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9ED867-A587-4513-ACF7-D5F36435D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34493"/>
              </p:ext>
            </p:extLst>
          </p:nvPr>
        </p:nvGraphicFramePr>
        <p:xfrm>
          <a:off x="3493709" y="1428985"/>
          <a:ext cx="3779488" cy="2465208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504379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275109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</a:t>
                      </a:r>
                      <a:r>
                        <a:rPr lang="en-IN" sz="1600" dirty="0" err="1"/>
                        <a:t>ype</a:t>
                      </a:r>
                      <a:r>
                        <a:rPr lang="en-IN" sz="1600" dirty="0"/>
                        <a:t> of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LMV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Pick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6070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Loading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7383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Date &amp;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36664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1CCCA76F-C6DB-494D-92DB-A878D5EE2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859" y="5683328"/>
            <a:ext cx="284835" cy="2848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BB4DF8-D3BC-4841-94E5-BA9FE9A1A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154" y="6232236"/>
            <a:ext cx="284835" cy="2848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35797C-FFA5-47B5-A857-0CFC8313B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07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7D0A47-2FDA-4805-9B34-E04729222F56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C5E44-610E-49E5-99DF-0BE1BB1A869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917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/>
              <a:t>Emloyees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Driver Allocation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4B81B-98EF-4235-AAB1-4778162195A2}"/>
              </a:ext>
            </a:extLst>
          </p:cNvPr>
          <p:cNvSpPr/>
          <p:nvPr/>
        </p:nvSpPr>
        <p:spPr>
          <a:xfrm>
            <a:off x="561580" y="1120204"/>
            <a:ext cx="2178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ngapuzha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DC0419A-F57B-476E-9E22-CD0BFC0191A7}"/>
              </a:ext>
            </a:extLst>
          </p:cNvPr>
          <p:cNvSpPr/>
          <p:nvPr/>
        </p:nvSpPr>
        <p:spPr>
          <a:xfrm rot="10800000">
            <a:off x="2166258" y="1239556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73AB-7165-4E25-AAD2-7A4FDCCF07BB}"/>
              </a:ext>
            </a:extLst>
          </p:cNvPr>
          <p:cNvSpPr/>
          <p:nvPr/>
        </p:nvSpPr>
        <p:spPr>
          <a:xfrm>
            <a:off x="561580" y="1489536"/>
            <a:ext cx="2366674" cy="20313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Perambra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Mattannur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Kasaragod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Kottayam</a:t>
            </a:r>
          </a:p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Kaniyampatta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Palakkad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77F233-20B3-4235-AF22-584865CA155A}"/>
              </a:ext>
            </a:extLst>
          </p:cNvPr>
          <p:cNvCxnSpPr>
            <a:cxnSpLocks/>
          </p:cNvCxnSpPr>
          <p:nvPr/>
        </p:nvCxnSpPr>
        <p:spPr>
          <a:xfrm>
            <a:off x="3145377" y="954369"/>
            <a:ext cx="0" cy="4933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961F1B-3855-4068-8833-9C70A85A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77752"/>
              </p:ext>
            </p:extLst>
          </p:nvPr>
        </p:nvGraphicFramePr>
        <p:xfrm>
          <a:off x="3312049" y="1543966"/>
          <a:ext cx="87171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43">
                  <a:extLst>
                    <a:ext uri="{9D8B030D-6E8A-4147-A177-3AD203B41FA5}">
                      <a16:colId xmlns:a16="http://schemas.microsoft.com/office/drawing/2014/main" val="4224619678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609440506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2780814223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2658158953"/>
                    </a:ext>
                  </a:extLst>
                </a:gridCol>
                <a:gridCol w="1091248">
                  <a:extLst>
                    <a:ext uri="{9D8B030D-6E8A-4147-A177-3AD203B41FA5}">
                      <a16:colId xmlns:a16="http://schemas.microsoft.com/office/drawing/2014/main" val="1160847062"/>
                    </a:ext>
                  </a:extLst>
                </a:gridCol>
                <a:gridCol w="1664843">
                  <a:extLst>
                    <a:ext uri="{9D8B030D-6E8A-4147-A177-3AD203B41FA5}">
                      <a16:colId xmlns:a16="http://schemas.microsoft.com/office/drawing/2014/main" val="3948497596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74572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KL 57 R 6314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Gafoor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13-07-2024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KL 57 N 377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Ranjith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25-06-2024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KL 14 AE 5874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Kalesh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07-12-2023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2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KL 57 R 6314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Shamsu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01-02-2023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12-07-2024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 Leave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Gafoor</a:t>
                      </a:r>
                      <a:r>
                        <a:rPr lang="en-US" dirty="0"/>
                        <a:t> Allotted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9426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E90E602-CA7F-4D5F-BF73-80CC345B20FE}"/>
              </a:ext>
            </a:extLst>
          </p:cNvPr>
          <p:cNvSpPr/>
          <p:nvPr/>
        </p:nvSpPr>
        <p:spPr>
          <a:xfrm>
            <a:off x="3312049" y="1027871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Branch|  </a:t>
            </a:r>
            <a:r>
              <a:rPr lang="en-IN" sz="2400" b="1" dirty="0" err="1">
                <a:solidFill>
                  <a:schemeClr val="bg1">
                    <a:lumMod val="65000"/>
                  </a:schemeClr>
                </a:solidFill>
              </a:rPr>
              <a:t>Mattannur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74D15E-CC76-46B0-A4C5-C54F0F4E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002" y="1945393"/>
            <a:ext cx="284835" cy="284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A67E7-5EF0-4A27-BBAB-9C6417B8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002" y="2315505"/>
            <a:ext cx="284835" cy="284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E4B77D-11AB-4F38-80A7-FB496412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002" y="2700973"/>
            <a:ext cx="284835" cy="284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D3B06A-556C-4F2E-8264-BD076700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002" y="3060199"/>
            <a:ext cx="284835" cy="284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5F2BA3-8FA8-4A27-B197-A1340EE7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41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7D0A47-2FDA-4805-9B34-E04729222F56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C5E44-610E-49E5-99DF-0BE1BB1A869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4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/>
              <a:t>Emloyees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Attendance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4B81B-98EF-4235-AAB1-4778162195A2}"/>
              </a:ext>
            </a:extLst>
          </p:cNvPr>
          <p:cNvSpPr/>
          <p:nvPr/>
        </p:nvSpPr>
        <p:spPr>
          <a:xfrm>
            <a:off x="561580" y="1120204"/>
            <a:ext cx="2178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ngapuzha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DC0419A-F57B-476E-9E22-CD0BFC0191A7}"/>
              </a:ext>
            </a:extLst>
          </p:cNvPr>
          <p:cNvSpPr/>
          <p:nvPr/>
        </p:nvSpPr>
        <p:spPr>
          <a:xfrm rot="10800000">
            <a:off x="2166258" y="1239556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73AB-7165-4E25-AAD2-7A4FDCCF07BB}"/>
              </a:ext>
            </a:extLst>
          </p:cNvPr>
          <p:cNvSpPr/>
          <p:nvPr/>
        </p:nvSpPr>
        <p:spPr>
          <a:xfrm>
            <a:off x="561580" y="1489536"/>
            <a:ext cx="2366674" cy="20313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Perambra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Mattannur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Kasaragod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Kottayam</a:t>
            </a:r>
          </a:p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Kaniyampatta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Palakkad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77F233-20B3-4235-AF22-584865CA155A}"/>
              </a:ext>
            </a:extLst>
          </p:cNvPr>
          <p:cNvCxnSpPr>
            <a:cxnSpLocks/>
          </p:cNvCxnSpPr>
          <p:nvPr/>
        </p:nvCxnSpPr>
        <p:spPr>
          <a:xfrm>
            <a:off x="3145377" y="954369"/>
            <a:ext cx="0" cy="27794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961F1B-3855-4068-8833-9C70A85A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30246"/>
              </p:ext>
            </p:extLst>
          </p:nvPr>
        </p:nvGraphicFramePr>
        <p:xfrm>
          <a:off x="3312049" y="1543966"/>
          <a:ext cx="7695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68">
                  <a:extLst>
                    <a:ext uri="{9D8B030D-6E8A-4147-A177-3AD203B41FA5}">
                      <a16:colId xmlns:a16="http://schemas.microsoft.com/office/drawing/2014/main" val="4224619678"/>
                    </a:ext>
                  </a:extLst>
                </a:gridCol>
                <a:gridCol w="1900873">
                  <a:extLst>
                    <a:ext uri="{9D8B030D-6E8A-4147-A177-3AD203B41FA5}">
                      <a16:colId xmlns:a16="http://schemas.microsoft.com/office/drawing/2014/main" val="609440506"/>
                    </a:ext>
                  </a:extLst>
                </a:gridCol>
                <a:gridCol w="2048193">
                  <a:extLst>
                    <a:ext uri="{9D8B030D-6E8A-4147-A177-3AD203B41FA5}">
                      <a16:colId xmlns:a16="http://schemas.microsoft.com/office/drawing/2014/main" val="2780814223"/>
                    </a:ext>
                  </a:extLst>
                </a:gridCol>
                <a:gridCol w="898779">
                  <a:extLst>
                    <a:ext uri="{9D8B030D-6E8A-4147-A177-3AD203B41FA5}">
                      <a16:colId xmlns:a16="http://schemas.microsoft.com/office/drawing/2014/main" val="2658158953"/>
                    </a:ext>
                  </a:extLst>
                </a:gridCol>
                <a:gridCol w="1091248">
                  <a:extLst>
                    <a:ext uri="{9D8B030D-6E8A-4147-A177-3AD203B41FA5}">
                      <a16:colId xmlns:a16="http://schemas.microsoft.com/office/drawing/2014/main" val="1160847062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74572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Working Days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Gafoor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/>
                        <a:t>Charun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Logistics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Nawas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Support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2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Vishnu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9426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E90E602-CA7F-4D5F-BF73-80CC345B20FE}"/>
              </a:ext>
            </a:extLst>
          </p:cNvPr>
          <p:cNvSpPr/>
          <p:nvPr/>
        </p:nvSpPr>
        <p:spPr>
          <a:xfrm>
            <a:off x="3312049" y="1029544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Palakkad|  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April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74D15E-CC76-46B0-A4C5-C54F0F4E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73" y="1956280"/>
            <a:ext cx="284835" cy="284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A67E7-5EF0-4A27-BBAB-9C6417B8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73" y="2326392"/>
            <a:ext cx="284835" cy="284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E4B77D-11AB-4F38-80A7-FB496412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73" y="2700974"/>
            <a:ext cx="284835" cy="284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D3B06A-556C-4F2E-8264-BD076700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73" y="3060200"/>
            <a:ext cx="284835" cy="28483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BB6834E-75B8-4DCA-AB20-EB00EBE99B14}"/>
              </a:ext>
            </a:extLst>
          </p:cNvPr>
          <p:cNvSpPr/>
          <p:nvPr/>
        </p:nvSpPr>
        <p:spPr>
          <a:xfrm rot="10800000">
            <a:off x="6128659" y="1205948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51A5C0-566B-465B-B899-9B289578B018}"/>
              </a:ext>
            </a:extLst>
          </p:cNvPr>
          <p:cNvSpPr/>
          <p:nvPr/>
        </p:nvSpPr>
        <p:spPr>
          <a:xfrm>
            <a:off x="4740268" y="1075636"/>
            <a:ext cx="167141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023B8-3B5B-4214-AD5F-A4A94BC9C6C7}"/>
              </a:ext>
            </a:extLst>
          </p:cNvPr>
          <p:cNvSpPr/>
          <p:nvPr/>
        </p:nvSpPr>
        <p:spPr>
          <a:xfrm>
            <a:off x="141514" y="3847767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F40A62-F51F-4549-A7A2-257D38D022B9}"/>
              </a:ext>
            </a:extLst>
          </p:cNvPr>
          <p:cNvSpPr/>
          <p:nvPr/>
        </p:nvSpPr>
        <p:spPr>
          <a:xfrm>
            <a:off x="0" y="3847767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538D798A-810C-4F97-8F5E-75AFEFFC1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33512"/>
              </p:ext>
            </p:extLst>
          </p:nvPr>
        </p:nvGraphicFramePr>
        <p:xfrm>
          <a:off x="412751" y="4601073"/>
          <a:ext cx="111489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42">
                  <a:extLst>
                    <a:ext uri="{9D8B030D-6E8A-4147-A177-3AD203B41FA5}">
                      <a16:colId xmlns:a16="http://schemas.microsoft.com/office/drawing/2014/main" val="3686061806"/>
                    </a:ext>
                  </a:extLst>
                </a:gridCol>
                <a:gridCol w="1440480">
                  <a:extLst>
                    <a:ext uri="{9D8B030D-6E8A-4147-A177-3AD203B41FA5}">
                      <a16:colId xmlns:a16="http://schemas.microsoft.com/office/drawing/2014/main" val="1277970751"/>
                    </a:ext>
                  </a:extLst>
                </a:gridCol>
                <a:gridCol w="1365164">
                  <a:extLst>
                    <a:ext uri="{9D8B030D-6E8A-4147-A177-3AD203B41FA5}">
                      <a16:colId xmlns:a16="http://schemas.microsoft.com/office/drawing/2014/main" val="4226286454"/>
                    </a:ext>
                  </a:extLst>
                </a:gridCol>
                <a:gridCol w="1376699">
                  <a:extLst>
                    <a:ext uri="{9D8B030D-6E8A-4147-A177-3AD203B41FA5}">
                      <a16:colId xmlns:a16="http://schemas.microsoft.com/office/drawing/2014/main" val="70370455"/>
                    </a:ext>
                  </a:extLst>
                </a:gridCol>
                <a:gridCol w="1090387">
                  <a:extLst>
                    <a:ext uri="{9D8B030D-6E8A-4147-A177-3AD203B41FA5}">
                      <a16:colId xmlns:a16="http://schemas.microsoft.com/office/drawing/2014/main" val="395163937"/>
                    </a:ext>
                  </a:extLst>
                </a:gridCol>
                <a:gridCol w="1526794">
                  <a:extLst>
                    <a:ext uri="{9D8B030D-6E8A-4147-A177-3AD203B41FA5}">
                      <a16:colId xmlns:a16="http://schemas.microsoft.com/office/drawing/2014/main" val="1645509538"/>
                    </a:ext>
                  </a:extLst>
                </a:gridCol>
                <a:gridCol w="1446657">
                  <a:extLst>
                    <a:ext uri="{9D8B030D-6E8A-4147-A177-3AD203B41FA5}">
                      <a16:colId xmlns:a16="http://schemas.microsoft.com/office/drawing/2014/main" val="4286300625"/>
                    </a:ext>
                  </a:extLst>
                </a:gridCol>
                <a:gridCol w="1658303">
                  <a:extLst>
                    <a:ext uri="{9D8B030D-6E8A-4147-A177-3AD203B41FA5}">
                      <a16:colId xmlns:a16="http://schemas.microsoft.com/office/drawing/2014/main" val="27290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 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5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13-04-2024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Palakkad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Gafoor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Casual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Approved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Family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JMD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13-04-2024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02-04-2024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Palakkad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Nawas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Casual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Approved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Family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JMD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02-04-2024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01-04-2024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Palakkad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Gafoor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Sick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Approved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Fever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JMD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01-04-2024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8016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08F2C523-A630-4CBD-8EDE-05540C40D53D}"/>
              </a:ext>
            </a:extLst>
          </p:cNvPr>
          <p:cNvSpPr/>
          <p:nvPr/>
        </p:nvSpPr>
        <p:spPr>
          <a:xfrm>
            <a:off x="366444" y="3983541"/>
            <a:ext cx="2786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Attendance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Leave History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B9846D-40F5-4ADC-995A-6C7497CF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3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65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Others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Insurance Claims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818808" y="846853"/>
            <a:ext cx="0" cy="30965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493709" y="846853"/>
            <a:ext cx="407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KL 57 N 377|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CM365499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21" name="Table 25">
            <a:extLst>
              <a:ext uri="{FF2B5EF4-FFF2-40B4-BE49-F238E27FC236}">
                <a16:creationId xmlns:a16="http://schemas.microsoft.com/office/drawing/2014/main" id="{929F81BC-1231-4E96-85FD-63FA4986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15477"/>
              </p:ext>
            </p:extLst>
          </p:nvPr>
        </p:nvGraphicFramePr>
        <p:xfrm>
          <a:off x="7750730" y="1446325"/>
          <a:ext cx="3879690" cy="2876076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979422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1900268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Amount Credited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127688.00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3186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GST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45227.00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0401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-50560.00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945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Credited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11-06-2024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7730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Account Credited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67108582784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99491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Reference Number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N212170339254875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95068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Insurance Company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Oriental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09087"/>
                  </a:ext>
                </a:extLst>
              </a:tr>
            </a:tbl>
          </a:graphicData>
        </a:graphic>
      </p:graphicFrame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F60701B-130A-492A-97D6-95270366AED0}"/>
              </a:ext>
            </a:extLst>
          </p:cNvPr>
          <p:cNvSpPr/>
          <p:nvPr/>
        </p:nvSpPr>
        <p:spPr>
          <a:xfrm rot="10800000">
            <a:off x="6901544" y="1567543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B21AB4F-10C4-4819-AC14-34B1C5BCC118}"/>
              </a:ext>
            </a:extLst>
          </p:cNvPr>
          <p:cNvSpPr/>
          <p:nvPr/>
        </p:nvSpPr>
        <p:spPr>
          <a:xfrm rot="10800000">
            <a:off x="6901543" y="2008161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9FF3A-3ABA-4111-B11F-75C24336123F}"/>
              </a:ext>
            </a:extLst>
          </p:cNvPr>
          <p:cNvSpPr/>
          <p:nvPr/>
        </p:nvSpPr>
        <p:spPr>
          <a:xfrm>
            <a:off x="141514" y="441721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0123F-549D-4A6C-8D59-3BCC369F0536}"/>
              </a:ext>
            </a:extLst>
          </p:cNvPr>
          <p:cNvSpPr/>
          <p:nvPr/>
        </p:nvSpPr>
        <p:spPr>
          <a:xfrm>
            <a:off x="0" y="441721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6C47761A-AD66-4086-9CB0-CC4ED5307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7185"/>
              </p:ext>
            </p:extLst>
          </p:nvPr>
        </p:nvGraphicFramePr>
        <p:xfrm>
          <a:off x="97971" y="5144239"/>
          <a:ext cx="1191831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43">
                  <a:extLst>
                    <a:ext uri="{9D8B030D-6E8A-4147-A177-3AD203B41FA5}">
                      <a16:colId xmlns:a16="http://schemas.microsoft.com/office/drawing/2014/main" val="4204136825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686061806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27797075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4226286454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70370455"/>
                    </a:ext>
                  </a:extLst>
                </a:gridCol>
                <a:gridCol w="1158558">
                  <a:extLst>
                    <a:ext uri="{9D8B030D-6E8A-4147-A177-3AD203B41FA5}">
                      <a16:colId xmlns:a16="http://schemas.microsoft.com/office/drawing/2014/main" val="395163937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1645509538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4286300625"/>
                    </a:ext>
                  </a:extLst>
                </a:gridCol>
                <a:gridCol w="1418146">
                  <a:extLst>
                    <a:ext uri="{9D8B030D-6E8A-4147-A177-3AD203B41FA5}">
                      <a16:colId xmlns:a16="http://schemas.microsoft.com/office/drawing/2014/main" val="1231665582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7290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Claim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Claim </a:t>
                      </a:r>
                    </a:p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</a:t>
                      </a:r>
                    </a:p>
                    <a:p>
                      <a:r>
                        <a:rPr lang="en-US" dirty="0"/>
                        <a:t>Credited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GST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Credited </a:t>
                      </a:r>
                    </a:p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A/c Credited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5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KL 10 AR 9385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15-06-2024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KL 57 N 377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CM365449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02-02-2024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223475.00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127688.00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45227.00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-50560.00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11-06-2024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67108582784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4695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6929CAD0-D281-4D19-86AD-6229CB041770}"/>
              </a:ext>
            </a:extLst>
          </p:cNvPr>
          <p:cNvSpPr/>
          <p:nvPr/>
        </p:nvSpPr>
        <p:spPr>
          <a:xfrm>
            <a:off x="366444" y="4552984"/>
            <a:ext cx="248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Insurance Claims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View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9ED867-A587-4513-ACF7-D5F36435D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72464"/>
              </p:ext>
            </p:extLst>
          </p:nvPr>
        </p:nvGraphicFramePr>
        <p:xfrm>
          <a:off x="3493709" y="1428985"/>
          <a:ext cx="3834225" cy="2465208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559116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275109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Claim Date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02-02-2024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KL 57 N 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Claim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CM365499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6070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223475.00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7383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Closed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36664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1CCCA76F-C6DB-494D-92DB-A878D5EE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30" y="5830437"/>
            <a:ext cx="284835" cy="2848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BB4DF8-D3BC-4841-94E5-BA9FE9A1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30" y="6200549"/>
            <a:ext cx="284835" cy="28483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881A66A-752E-48D2-B429-2DD92030081C}"/>
              </a:ext>
            </a:extLst>
          </p:cNvPr>
          <p:cNvSpPr/>
          <p:nvPr/>
        </p:nvSpPr>
        <p:spPr>
          <a:xfrm>
            <a:off x="315091" y="1913654"/>
            <a:ext cx="250371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E6E9E4-97D5-4B69-ABA8-E4E637214040}"/>
              </a:ext>
            </a:extLst>
          </p:cNvPr>
          <p:cNvSpPr/>
          <p:nvPr/>
        </p:nvSpPr>
        <p:spPr>
          <a:xfrm>
            <a:off x="561580" y="1120204"/>
            <a:ext cx="1539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10 AR 9385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# | Open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5D79A6-F966-410F-AAB2-AEE7BD21D7C1}"/>
              </a:ext>
            </a:extLst>
          </p:cNvPr>
          <p:cNvSpPr/>
          <p:nvPr/>
        </p:nvSpPr>
        <p:spPr>
          <a:xfrm>
            <a:off x="561579" y="1914861"/>
            <a:ext cx="2540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KL 57 N 377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CM365449 | Closed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A64A62-D7A2-4686-ADE6-96159F5394C5}"/>
              </a:ext>
            </a:extLst>
          </p:cNvPr>
          <p:cNvSpPr/>
          <p:nvPr/>
        </p:nvSpPr>
        <p:spPr>
          <a:xfrm>
            <a:off x="561580" y="2605943"/>
            <a:ext cx="2079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53 B 7322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CV120804 | Process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93E483-FEA6-40F7-A062-7C1C048FAC20}"/>
              </a:ext>
            </a:extLst>
          </p:cNvPr>
          <p:cNvSpPr/>
          <p:nvPr/>
        </p:nvSpPr>
        <p:spPr>
          <a:xfrm>
            <a:off x="561580" y="3297025"/>
            <a:ext cx="1991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14 AE 5874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CV798813 | Closed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616ED3F-29A9-4419-BAF5-62BDA610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4" y="2331598"/>
            <a:ext cx="471737" cy="4717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20DB85-3726-49F5-A2B8-23BD0944C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10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7D0A47-2FDA-4805-9B34-E04729222F56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C5E44-610E-49E5-99DF-0BE1BB1A869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0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Others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MVD Fines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4B81B-98EF-4235-AAB1-4778162195A2}"/>
              </a:ext>
            </a:extLst>
          </p:cNvPr>
          <p:cNvSpPr/>
          <p:nvPr/>
        </p:nvSpPr>
        <p:spPr>
          <a:xfrm>
            <a:off x="561580" y="1120204"/>
            <a:ext cx="17969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ngapuzha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DC0419A-F57B-476E-9E22-CD0BFC0191A7}"/>
              </a:ext>
            </a:extLst>
          </p:cNvPr>
          <p:cNvSpPr/>
          <p:nvPr/>
        </p:nvSpPr>
        <p:spPr>
          <a:xfrm rot="10800000">
            <a:off x="2166257" y="1239556"/>
            <a:ext cx="143685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73AB-7165-4E25-AAD2-7A4FDCCF07BB}"/>
              </a:ext>
            </a:extLst>
          </p:cNvPr>
          <p:cNvSpPr/>
          <p:nvPr/>
        </p:nvSpPr>
        <p:spPr>
          <a:xfrm>
            <a:off x="561580" y="1489536"/>
            <a:ext cx="1952424" cy="20313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Perambra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Mattannur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Kasaragod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Kottayam</a:t>
            </a:r>
          </a:p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Kaniyampatta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Palakkad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77F233-20B3-4235-AF22-584865CA155A}"/>
              </a:ext>
            </a:extLst>
          </p:cNvPr>
          <p:cNvCxnSpPr>
            <a:cxnSpLocks/>
          </p:cNvCxnSpPr>
          <p:nvPr/>
        </p:nvCxnSpPr>
        <p:spPr>
          <a:xfrm>
            <a:off x="2692616" y="954369"/>
            <a:ext cx="0" cy="56151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961F1B-3855-4068-8833-9C70A85A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60069"/>
              </p:ext>
            </p:extLst>
          </p:nvPr>
        </p:nvGraphicFramePr>
        <p:xfrm>
          <a:off x="2848134" y="1621520"/>
          <a:ext cx="89358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418">
                  <a:extLst>
                    <a:ext uri="{9D8B030D-6E8A-4147-A177-3AD203B41FA5}">
                      <a16:colId xmlns:a16="http://schemas.microsoft.com/office/drawing/2014/main" val="1066508480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4224619678"/>
                    </a:ext>
                  </a:extLst>
                </a:gridCol>
                <a:gridCol w="798132">
                  <a:extLst>
                    <a:ext uri="{9D8B030D-6E8A-4147-A177-3AD203B41FA5}">
                      <a16:colId xmlns:a16="http://schemas.microsoft.com/office/drawing/2014/main" val="609440506"/>
                    </a:ext>
                  </a:extLst>
                </a:gridCol>
                <a:gridCol w="952881">
                  <a:extLst>
                    <a:ext uri="{9D8B030D-6E8A-4147-A177-3AD203B41FA5}">
                      <a16:colId xmlns:a16="http://schemas.microsoft.com/office/drawing/2014/main" val="2780814223"/>
                    </a:ext>
                  </a:extLst>
                </a:gridCol>
                <a:gridCol w="1069912">
                  <a:extLst>
                    <a:ext uri="{9D8B030D-6E8A-4147-A177-3AD203B41FA5}">
                      <a16:colId xmlns:a16="http://schemas.microsoft.com/office/drawing/2014/main" val="2658158953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838464093"/>
                    </a:ext>
                  </a:extLst>
                </a:gridCol>
                <a:gridCol w="1007080">
                  <a:extLst>
                    <a:ext uri="{9D8B030D-6E8A-4147-A177-3AD203B41FA5}">
                      <a16:colId xmlns:a16="http://schemas.microsoft.com/office/drawing/2014/main" val="1160847062"/>
                    </a:ext>
                  </a:extLst>
                </a:gridCol>
                <a:gridCol w="1027303">
                  <a:extLst>
                    <a:ext uri="{9D8B030D-6E8A-4147-A177-3AD203B41FA5}">
                      <a16:colId xmlns:a16="http://schemas.microsoft.com/office/drawing/2014/main" val="274572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Vehicle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Driver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Offence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Remarks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Amount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13-04-2024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KL 57 R 6314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Gafoor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Palakkad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Kuttipuram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Paid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02-04-2024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KL 57 N 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err="1">
                          <a:solidFill>
                            <a:schemeClr val="tx1"/>
                          </a:solidFill>
                        </a:rPr>
                        <a:t>Nawas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Palakkad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 Load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Ramanattukara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2500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Paid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2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01-04-2024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KL 14 AE 5874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Vishnu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Palakkad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Seat Belt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Tirur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1500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Paid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9426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E90E602-CA7F-4D5F-BF73-80CC345B20FE}"/>
              </a:ext>
            </a:extLst>
          </p:cNvPr>
          <p:cNvSpPr/>
          <p:nvPr/>
        </p:nvSpPr>
        <p:spPr>
          <a:xfrm>
            <a:off x="2754571" y="1066247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Palakkad|  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April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BB6834E-75B8-4DCA-AB20-EB00EBE99B14}"/>
              </a:ext>
            </a:extLst>
          </p:cNvPr>
          <p:cNvSpPr/>
          <p:nvPr/>
        </p:nvSpPr>
        <p:spPr>
          <a:xfrm rot="10800000">
            <a:off x="5571181" y="1242651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51A5C0-566B-465B-B899-9B289578B018}"/>
              </a:ext>
            </a:extLst>
          </p:cNvPr>
          <p:cNvSpPr/>
          <p:nvPr/>
        </p:nvSpPr>
        <p:spPr>
          <a:xfrm>
            <a:off x="4182790" y="1112339"/>
            <a:ext cx="167141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13D439-CD0E-4B77-8658-31EA142C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15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4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Others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Legal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followup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907585" y="846853"/>
            <a:ext cx="0" cy="36363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493709" y="846853"/>
            <a:ext cx="407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KL 57 N 377|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LF 004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21" name="Table 25">
            <a:extLst>
              <a:ext uri="{FF2B5EF4-FFF2-40B4-BE49-F238E27FC236}">
                <a16:creationId xmlns:a16="http://schemas.microsoft.com/office/drawing/2014/main" id="{929F81BC-1231-4E96-85FD-63FA4986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98045"/>
              </p:ext>
            </p:extLst>
          </p:nvPr>
        </p:nvGraphicFramePr>
        <p:xfrm>
          <a:off x="7750730" y="1446325"/>
          <a:ext cx="3879690" cy="4519548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979422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1900268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Court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819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CNR Number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106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Advocate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657508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Advocate Contact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95610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Surveyor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3186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Surveyor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0401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Claimed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945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Settled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7730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Difference Amount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99491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Closed Date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95068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Remarks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09087"/>
                  </a:ext>
                </a:extLst>
              </a:tr>
            </a:tbl>
          </a:graphicData>
        </a:graphic>
      </p:graphicFrame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F60701B-130A-492A-97D6-95270366AED0}"/>
              </a:ext>
            </a:extLst>
          </p:cNvPr>
          <p:cNvSpPr/>
          <p:nvPr/>
        </p:nvSpPr>
        <p:spPr>
          <a:xfrm rot="10800000">
            <a:off x="6901544" y="1567543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B21AB4F-10C4-4819-AC14-34B1C5BCC118}"/>
              </a:ext>
            </a:extLst>
          </p:cNvPr>
          <p:cNvSpPr/>
          <p:nvPr/>
        </p:nvSpPr>
        <p:spPr>
          <a:xfrm rot="10800000">
            <a:off x="6901543" y="2008161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9ED867-A587-4513-ACF7-D5F36435D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8504"/>
              </p:ext>
            </p:extLst>
          </p:nvPr>
        </p:nvGraphicFramePr>
        <p:xfrm>
          <a:off x="3493709" y="1428985"/>
          <a:ext cx="3834225" cy="4519548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559116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275109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02-02-2024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Motor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Sub Type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Damage Liability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6070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  <a:r>
                        <a:rPr lang="en-IN" sz="1600" dirty="0" err="1"/>
                        <a:t>ehicle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KL 57 N 377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7383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Shamsu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Driver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9633548181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36664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Closed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02708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Claim Number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9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Case Number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2483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1315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FIR Number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10879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D881A66A-752E-48D2-B429-2DD92030081C}"/>
              </a:ext>
            </a:extLst>
          </p:cNvPr>
          <p:cNvSpPr/>
          <p:nvPr/>
        </p:nvSpPr>
        <p:spPr>
          <a:xfrm>
            <a:off x="315091" y="1913654"/>
            <a:ext cx="2592489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E6E9E4-97D5-4B69-ABA8-E4E637214040}"/>
              </a:ext>
            </a:extLst>
          </p:cNvPr>
          <p:cNvSpPr/>
          <p:nvPr/>
        </p:nvSpPr>
        <p:spPr>
          <a:xfrm>
            <a:off x="561580" y="1120204"/>
            <a:ext cx="1539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10 AR 9385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LF 005 | Open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5D79A6-F966-410F-AAB2-AEE7BD21D7C1}"/>
              </a:ext>
            </a:extLst>
          </p:cNvPr>
          <p:cNvSpPr/>
          <p:nvPr/>
        </p:nvSpPr>
        <p:spPr>
          <a:xfrm>
            <a:off x="561579" y="1914861"/>
            <a:ext cx="2540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KL 57 N 377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LF 004 | Closed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A64A62-D7A2-4686-ADE6-96159F5394C5}"/>
              </a:ext>
            </a:extLst>
          </p:cNvPr>
          <p:cNvSpPr/>
          <p:nvPr/>
        </p:nvSpPr>
        <p:spPr>
          <a:xfrm>
            <a:off x="561580" y="2605943"/>
            <a:ext cx="2056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53 B 7322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LF 003 | In Progress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93E483-FEA6-40F7-A062-7C1C048FAC20}"/>
              </a:ext>
            </a:extLst>
          </p:cNvPr>
          <p:cNvSpPr/>
          <p:nvPr/>
        </p:nvSpPr>
        <p:spPr>
          <a:xfrm>
            <a:off x="561580" y="3297025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14 AE 5874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LF 002 | Disposed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616ED3F-29A9-4419-BAF5-62BDA610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14" y="2331598"/>
            <a:ext cx="471737" cy="47173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DB74C22-9B95-495E-A6F1-27DEC1430549}"/>
              </a:ext>
            </a:extLst>
          </p:cNvPr>
          <p:cNvSpPr/>
          <p:nvPr/>
        </p:nvSpPr>
        <p:spPr>
          <a:xfrm>
            <a:off x="561579" y="3943356"/>
            <a:ext cx="1682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14 AE 5874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LF 001 | Settled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6FF0618-69F5-4CEF-82F3-A4F9CAA92E0D}"/>
              </a:ext>
            </a:extLst>
          </p:cNvPr>
          <p:cNvSpPr/>
          <p:nvPr/>
        </p:nvSpPr>
        <p:spPr>
          <a:xfrm rot="10800000">
            <a:off x="6988628" y="2008161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4894441C-3F02-435F-93AD-E83A2136777B}"/>
              </a:ext>
            </a:extLst>
          </p:cNvPr>
          <p:cNvSpPr/>
          <p:nvPr/>
        </p:nvSpPr>
        <p:spPr>
          <a:xfrm rot="10800000">
            <a:off x="6988627" y="2415853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28D83CD-E5C3-4760-BA4C-BED876591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4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7D0A47-2FDA-4805-9B34-E04729222F56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C5E44-610E-49E5-99DF-0BE1BB1A869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69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Others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Warranty Tracker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4B81B-98EF-4235-AAB1-4778162195A2}"/>
              </a:ext>
            </a:extLst>
          </p:cNvPr>
          <p:cNvSpPr/>
          <p:nvPr/>
        </p:nvSpPr>
        <p:spPr>
          <a:xfrm>
            <a:off x="561580" y="1120204"/>
            <a:ext cx="13185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Battery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DC0419A-F57B-476E-9E22-CD0BFC0191A7}"/>
              </a:ext>
            </a:extLst>
          </p:cNvPr>
          <p:cNvSpPr/>
          <p:nvPr/>
        </p:nvSpPr>
        <p:spPr>
          <a:xfrm rot="10800000">
            <a:off x="1562575" y="1239556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73AB-7165-4E25-AAD2-7A4FDCCF07BB}"/>
              </a:ext>
            </a:extLst>
          </p:cNvPr>
          <p:cNvSpPr/>
          <p:nvPr/>
        </p:nvSpPr>
        <p:spPr>
          <a:xfrm>
            <a:off x="561581" y="1489536"/>
            <a:ext cx="1498038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Tyre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Turbo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77F233-20B3-4235-AF22-584865CA155A}"/>
              </a:ext>
            </a:extLst>
          </p:cNvPr>
          <p:cNvCxnSpPr>
            <a:cxnSpLocks/>
          </p:cNvCxnSpPr>
          <p:nvPr/>
        </p:nvCxnSpPr>
        <p:spPr>
          <a:xfrm>
            <a:off x="2329543" y="911745"/>
            <a:ext cx="0" cy="1778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961F1B-3855-4068-8833-9C70A85A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05637"/>
              </p:ext>
            </p:extLst>
          </p:nvPr>
        </p:nvGraphicFramePr>
        <p:xfrm>
          <a:off x="736332" y="3059197"/>
          <a:ext cx="109325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14">
                  <a:extLst>
                    <a:ext uri="{9D8B030D-6E8A-4147-A177-3AD203B41FA5}">
                      <a16:colId xmlns:a16="http://schemas.microsoft.com/office/drawing/2014/main" val="1565490184"/>
                    </a:ext>
                  </a:extLst>
                </a:gridCol>
                <a:gridCol w="752348">
                  <a:extLst>
                    <a:ext uri="{9D8B030D-6E8A-4147-A177-3AD203B41FA5}">
                      <a16:colId xmlns:a16="http://schemas.microsoft.com/office/drawing/2014/main" val="3426784327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224619678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44080989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521456840"/>
                    </a:ext>
                  </a:extLst>
                </a:gridCol>
                <a:gridCol w="1065657">
                  <a:extLst>
                    <a:ext uri="{9D8B030D-6E8A-4147-A177-3AD203B41FA5}">
                      <a16:colId xmlns:a16="http://schemas.microsoft.com/office/drawing/2014/main" val="2780814223"/>
                    </a:ext>
                  </a:extLst>
                </a:gridCol>
                <a:gridCol w="1230611">
                  <a:extLst>
                    <a:ext uri="{9D8B030D-6E8A-4147-A177-3AD203B41FA5}">
                      <a16:colId xmlns:a16="http://schemas.microsoft.com/office/drawing/2014/main" val="506334122"/>
                    </a:ext>
                  </a:extLst>
                </a:gridCol>
                <a:gridCol w="1230611">
                  <a:extLst>
                    <a:ext uri="{9D8B030D-6E8A-4147-A177-3AD203B41FA5}">
                      <a16:colId xmlns:a16="http://schemas.microsoft.com/office/drawing/2014/main" val="3549856799"/>
                    </a:ext>
                  </a:extLst>
                </a:gridCol>
                <a:gridCol w="1051337">
                  <a:extLst>
                    <a:ext uri="{9D8B030D-6E8A-4147-A177-3AD203B41FA5}">
                      <a16:colId xmlns:a16="http://schemas.microsoft.com/office/drawing/2014/main" val="1175441069"/>
                    </a:ext>
                  </a:extLst>
                </a:gridCol>
                <a:gridCol w="799148">
                  <a:extLst>
                    <a:ext uri="{9D8B030D-6E8A-4147-A177-3AD203B41FA5}">
                      <a16:colId xmlns:a16="http://schemas.microsoft.com/office/drawing/2014/main" val="94606033"/>
                    </a:ext>
                  </a:extLst>
                </a:gridCol>
                <a:gridCol w="730116">
                  <a:extLst>
                    <a:ext uri="{9D8B030D-6E8A-4147-A177-3AD203B41FA5}">
                      <a16:colId xmlns:a16="http://schemas.microsoft.com/office/drawing/2014/main" val="3948497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Vehicle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Purchase Date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Expiry Date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Odometer</a:t>
                      </a:r>
                    </a:p>
                    <a:p>
                      <a:r>
                        <a:rPr lang="en-US" sz="1400" dirty="0"/>
                        <a:t>Start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Odometer</a:t>
                      </a:r>
                    </a:p>
                    <a:p>
                      <a:pPr algn="ctr"/>
                      <a:r>
                        <a:rPr lang="en-US" sz="1400" dirty="0"/>
                        <a:t>Expiry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Serial Number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Bill Number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Vendor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FF0000"/>
                          </a:solidFill>
                        </a:rPr>
                        <a:t>Tyre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KL 57 R 6314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19-06-2024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46500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86500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TG5687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4567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Spot Wheels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Expired</a:t>
                      </a:r>
                      <a:endParaRPr lang="en-IN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KL 57 N 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25-08-2024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125000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Eram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Motors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KL 53 B 7322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14-09-2024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13-09-2026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2549334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5584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Amaron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25825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B252D3F2-8DFD-44C3-BF0B-20F8B4E96A3C}"/>
              </a:ext>
            </a:extLst>
          </p:cNvPr>
          <p:cNvSpPr/>
          <p:nvPr/>
        </p:nvSpPr>
        <p:spPr>
          <a:xfrm>
            <a:off x="3434739" y="1059107"/>
            <a:ext cx="3173390" cy="367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80517-B036-4859-80A2-B0693D95A524}"/>
              </a:ext>
            </a:extLst>
          </p:cNvPr>
          <p:cNvSpPr txBox="1"/>
          <p:nvPr/>
        </p:nvSpPr>
        <p:spPr>
          <a:xfrm>
            <a:off x="2484828" y="1056939"/>
            <a:ext cx="88460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Search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13EF1D-B867-428D-AEAD-34C9C63D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88" y="1104990"/>
            <a:ext cx="304008" cy="3040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CEBCD-01B1-4CD9-BBB4-E6DCDF1E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125" y="905117"/>
            <a:ext cx="1876425" cy="695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A28AB0-A12A-428E-BDFA-46262AD13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0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7D0A47-2FDA-4805-9B34-E04729222F56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C5E44-610E-49E5-99DF-0BE1BB1A869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04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Others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Bay Status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4B81B-98EF-4235-AAB1-4778162195A2}"/>
              </a:ext>
            </a:extLst>
          </p:cNvPr>
          <p:cNvSpPr/>
          <p:nvPr/>
        </p:nvSpPr>
        <p:spPr>
          <a:xfrm>
            <a:off x="561580" y="1120204"/>
            <a:ext cx="13185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Bay 1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DC0419A-F57B-476E-9E22-CD0BFC0191A7}"/>
              </a:ext>
            </a:extLst>
          </p:cNvPr>
          <p:cNvSpPr/>
          <p:nvPr/>
        </p:nvSpPr>
        <p:spPr>
          <a:xfrm rot="10800000">
            <a:off x="1562575" y="1239556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73AB-7165-4E25-AAD2-7A4FDCCF07BB}"/>
              </a:ext>
            </a:extLst>
          </p:cNvPr>
          <p:cNvSpPr/>
          <p:nvPr/>
        </p:nvSpPr>
        <p:spPr>
          <a:xfrm>
            <a:off x="561581" y="1489536"/>
            <a:ext cx="1498038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Bay 2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Bay 3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Bay 4</a:t>
            </a:r>
          </a:p>
          <a:p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Eram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Motors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Mahindra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77F233-20B3-4235-AF22-584865CA155A}"/>
              </a:ext>
            </a:extLst>
          </p:cNvPr>
          <p:cNvCxnSpPr>
            <a:cxnSpLocks/>
          </p:cNvCxnSpPr>
          <p:nvPr/>
        </p:nvCxnSpPr>
        <p:spPr>
          <a:xfrm>
            <a:off x="2329543" y="911745"/>
            <a:ext cx="0" cy="1778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961F1B-3855-4068-8833-9C70A85A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6972"/>
              </p:ext>
            </p:extLst>
          </p:nvPr>
        </p:nvGraphicFramePr>
        <p:xfrm>
          <a:off x="570457" y="3580687"/>
          <a:ext cx="10926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49">
                  <a:extLst>
                    <a:ext uri="{9D8B030D-6E8A-4147-A177-3AD203B41FA5}">
                      <a16:colId xmlns:a16="http://schemas.microsoft.com/office/drawing/2014/main" val="1565490184"/>
                    </a:ext>
                  </a:extLst>
                </a:gridCol>
                <a:gridCol w="1147814">
                  <a:extLst>
                    <a:ext uri="{9D8B030D-6E8A-4147-A177-3AD203B41FA5}">
                      <a16:colId xmlns:a16="http://schemas.microsoft.com/office/drawing/2014/main" val="3426784327"/>
                    </a:ext>
                  </a:extLst>
                </a:gridCol>
                <a:gridCol w="1347738">
                  <a:extLst>
                    <a:ext uri="{9D8B030D-6E8A-4147-A177-3AD203B41FA5}">
                      <a16:colId xmlns:a16="http://schemas.microsoft.com/office/drawing/2014/main" val="4224619678"/>
                    </a:ext>
                  </a:extLst>
                </a:gridCol>
                <a:gridCol w="1500551">
                  <a:extLst>
                    <a:ext uri="{9D8B030D-6E8A-4147-A177-3AD203B41FA5}">
                      <a16:colId xmlns:a16="http://schemas.microsoft.com/office/drawing/2014/main" val="844080989"/>
                    </a:ext>
                  </a:extLst>
                </a:gridCol>
                <a:gridCol w="1613857">
                  <a:extLst>
                    <a:ext uri="{9D8B030D-6E8A-4147-A177-3AD203B41FA5}">
                      <a16:colId xmlns:a16="http://schemas.microsoft.com/office/drawing/2014/main" val="521456840"/>
                    </a:ext>
                  </a:extLst>
                </a:gridCol>
                <a:gridCol w="1250981">
                  <a:extLst>
                    <a:ext uri="{9D8B030D-6E8A-4147-A177-3AD203B41FA5}">
                      <a16:colId xmlns:a16="http://schemas.microsoft.com/office/drawing/2014/main" val="2780814223"/>
                    </a:ext>
                  </a:extLst>
                </a:gridCol>
                <a:gridCol w="1444622">
                  <a:extLst>
                    <a:ext uri="{9D8B030D-6E8A-4147-A177-3AD203B41FA5}">
                      <a16:colId xmlns:a16="http://schemas.microsoft.com/office/drawing/2014/main" val="506334122"/>
                    </a:ext>
                  </a:extLst>
                </a:gridCol>
                <a:gridCol w="1444622">
                  <a:extLst>
                    <a:ext uri="{9D8B030D-6E8A-4147-A177-3AD203B41FA5}">
                      <a16:colId xmlns:a16="http://schemas.microsoft.com/office/drawing/2014/main" val="3549856799"/>
                    </a:ext>
                  </a:extLst>
                </a:gridCol>
                <a:gridCol w="857088">
                  <a:extLst>
                    <a:ext uri="{9D8B030D-6E8A-4147-A177-3AD203B41FA5}">
                      <a16:colId xmlns:a16="http://schemas.microsoft.com/office/drawing/2014/main" val="3948497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Workshop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Vehicle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Start Date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Date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Job Card #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Supervisor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Remarks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Bay 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KL 57 R 6314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19-06-2024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4650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Manoj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Washing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Open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Eram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KL 57 N 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25-08-2024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Haris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KL 53 B 7322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14-09-2024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24-09-2024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3564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Manoj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Repair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Closed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25825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B252D3F2-8DFD-44C3-BF0B-20F8B4E96A3C}"/>
              </a:ext>
            </a:extLst>
          </p:cNvPr>
          <p:cNvSpPr/>
          <p:nvPr/>
        </p:nvSpPr>
        <p:spPr>
          <a:xfrm>
            <a:off x="3434739" y="1059107"/>
            <a:ext cx="3173390" cy="367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80517-B036-4859-80A2-B0693D95A524}"/>
              </a:ext>
            </a:extLst>
          </p:cNvPr>
          <p:cNvSpPr txBox="1"/>
          <p:nvPr/>
        </p:nvSpPr>
        <p:spPr>
          <a:xfrm>
            <a:off x="2484828" y="1056939"/>
            <a:ext cx="88460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Search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13EF1D-B867-428D-AEAD-34C9C63D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88" y="1104990"/>
            <a:ext cx="304008" cy="3040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CEBCD-01B1-4CD9-BBB4-E6DCDF1E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125" y="905117"/>
            <a:ext cx="1876425" cy="695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9EC0F-2695-4E9A-91C9-52F9EBF19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59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828A3-1EDE-468A-A525-0113C99E0450}"/>
              </a:ext>
            </a:extLst>
          </p:cNvPr>
          <p:cNvSpPr/>
          <p:nvPr/>
        </p:nvSpPr>
        <p:spPr>
          <a:xfrm>
            <a:off x="315091" y="1913654"/>
            <a:ext cx="2558737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826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Vehicle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Vehicle Inspection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8DBCB-B3A1-4286-8FD4-6FF57F7F8C3F}"/>
              </a:ext>
            </a:extLst>
          </p:cNvPr>
          <p:cNvSpPr/>
          <p:nvPr/>
        </p:nvSpPr>
        <p:spPr>
          <a:xfrm>
            <a:off x="561579" y="1120204"/>
            <a:ext cx="2396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K0068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13-07-2024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AE 312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C0278-112B-4788-9014-8CE4CDC8924F}"/>
              </a:ext>
            </a:extLst>
          </p:cNvPr>
          <p:cNvSpPr/>
          <p:nvPr/>
        </p:nvSpPr>
        <p:spPr>
          <a:xfrm>
            <a:off x="561580" y="1914861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# K0067 | </a:t>
            </a:r>
            <a:r>
              <a:rPr lang="en-IN" sz="1600" b="1" dirty="0">
                <a:solidFill>
                  <a:schemeClr val="bg1"/>
                </a:solidFill>
              </a:rPr>
              <a:t>02-07-2024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57 N 377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37A6E-7837-4A50-8A1F-3F7891AA2964}"/>
              </a:ext>
            </a:extLst>
          </p:cNvPr>
          <p:cNvSpPr/>
          <p:nvPr/>
        </p:nvSpPr>
        <p:spPr>
          <a:xfrm>
            <a:off x="561580" y="2605943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K0066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24-06-2024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53 B 7322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67E4B-943B-480D-9083-CA5CAE662D30}"/>
              </a:ext>
            </a:extLst>
          </p:cNvPr>
          <p:cNvSpPr/>
          <p:nvPr/>
        </p:nvSpPr>
        <p:spPr>
          <a:xfrm>
            <a:off x="561580" y="3297025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K0065 |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16-06-2024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KL 56 AE 5847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873828" y="846853"/>
            <a:ext cx="0" cy="4933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123590" y="846853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KL 57 N 377|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# CL001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5E053A-976E-48A1-BA84-85B22F71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91" y="2167606"/>
            <a:ext cx="471737" cy="4717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22" name="Table 25">
            <a:extLst>
              <a:ext uri="{FF2B5EF4-FFF2-40B4-BE49-F238E27FC236}">
                <a16:creationId xmlns:a16="http://schemas.microsoft.com/office/drawing/2014/main" id="{825120C8-0387-4A38-9BA6-31A02794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28431"/>
              </p:ext>
            </p:extLst>
          </p:nvPr>
        </p:nvGraphicFramePr>
        <p:xfrm>
          <a:off x="3210847" y="1428985"/>
          <a:ext cx="2719435" cy="51816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751770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474955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  <a:gridCol w="492710">
                  <a:extLst>
                    <a:ext uri="{9D8B030D-6E8A-4147-A177-3AD203B41FA5}">
                      <a16:colId xmlns:a16="http://schemas.microsoft.com/office/drawing/2014/main" val="3072005715"/>
                    </a:ext>
                  </a:extLst>
                </a:gridCol>
              </a:tblGrid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BUMBER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65187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GRILL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HEAD LAMP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HEAD LAMP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INDICATOR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8601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INDICATOR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86861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MIRORR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7255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MIRORR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73696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EYE BROW (WHEEL ARCH 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44757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EYE BROW (WHEEL ARCH 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73280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60445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PLATE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90358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GLASS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79992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CUTTER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80516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LOGO AND STICKER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37364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 DRIVING STICKER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07172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 DOOR OUTER HANDLE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32183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 DOOR INNER HANDLE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42514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DOOR WINDER HANDLE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18231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DOOR WINDER HANDLE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9327"/>
                  </a:ext>
                </a:extLst>
              </a:tr>
            </a:tbl>
          </a:graphicData>
        </a:graphic>
      </p:graphicFrame>
      <p:graphicFrame>
        <p:nvGraphicFramePr>
          <p:cNvPr id="24" name="Table 25">
            <a:extLst>
              <a:ext uri="{FF2B5EF4-FFF2-40B4-BE49-F238E27FC236}">
                <a16:creationId xmlns:a16="http://schemas.microsoft.com/office/drawing/2014/main" id="{852DEF35-E7E6-4646-8FC6-AE476FD80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61243"/>
              </p:ext>
            </p:extLst>
          </p:nvPr>
        </p:nvGraphicFramePr>
        <p:xfrm>
          <a:off x="6182783" y="1428985"/>
          <a:ext cx="2719435" cy="51816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734015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492710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  <a:gridCol w="492710">
                  <a:extLst>
                    <a:ext uri="{9D8B030D-6E8A-4147-A177-3AD203B41FA5}">
                      <a16:colId xmlns:a16="http://schemas.microsoft.com/office/drawing/2014/main" val="3072005715"/>
                    </a:ext>
                  </a:extLst>
                </a:gridCol>
              </a:tblGrid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DOOR OUTER HANDLE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65187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DOOR INNER HANDLE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 STRAP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WIPPER SWITCH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WIPPER BLADE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8601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86861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 SWITCH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7255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INDICATOR SWITCH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73696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 LIGHT SWITCH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44757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 WHEEL CONDITION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73280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LEVER BOOT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60445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SEAT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90358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CO-DRIVER SEAT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79992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 BELT RH/LH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80516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GLOVE BOX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37364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RIGHT TYRE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07172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LEFT TYRE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32183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REAR RIGHT TYRE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42514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REAR LEFT TYRE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18231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SPARE WHEEL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9327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13CE77BB-1C02-41F1-AA73-C42047729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66446"/>
              </p:ext>
            </p:extLst>
          </p:nvPr>
        </p:nvGraphicFramePr>
        <p:xfrm>
          <a:off x="9157474" y="1443369"/>
          <a:ext cx="2719435" cy="52349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734015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492710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  <a:gridCol w="492710">
                  <a:extLst>
                    <a:ext uri="{9D8B030D-6E8A-4147-A177-3AD203B41FA5}">
                      <a16:colId xmlns:a16="http://schemas.microsoft.com/office/drawing/2014/main" val="3072005715"/>
                    </a:ext>
                  </a:extLst>
                </a:gridCol>
              </a:tblGrid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SPARE WHEEL  CARRIER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65187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 SPANNER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 OIL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FILTTER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8601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BATTERY WATER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86861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BATTERY CLAMP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7255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 FLUID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73696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CLUTCH FLUID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44757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STEERING FLUID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73280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60445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BLUE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90358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FILTER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79992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PUMP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80516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FUSE BOX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37364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RELAY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07172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WIRE HARNES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32183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RADIATOR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42514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18231"/>
                  </a:ext>
                </a:extLst>
              </a:tr>
              <a:tr h="214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ALTERNATOR/ POWER STEERING BELT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293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5EAE6B7-A882-4C6B-A901-F5DE5880783C}"/>
              </a:ext>
            </a:extLst>
          </p:cNvPr>
          <p:cNvSpPr txBox="1"/>
          <p:nvPr/>
        </p:nvSpPr>
        <p:spPr>
          <a:xfrm>
            <a:off x="117757" y="5687255"/>
            <a:ext cx="273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Add Remarks, Date, Inspector Name, Odometer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33AF05-80F6-4692-93C7-75A93628F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9CB0DD-B184-4CE2-8A37-EE0942965CF4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828A3-1EDE-468A-A525-0113C99E0450}"/>
              </a:ext>
            </a:extLst>
          </p:cNvPr>
          <p:cNvSpPr/>
          <p:nvPr/>
        </p:nvSpPr>
        <p:spPr>
          <a:xfrm>
            <a:off x="315092" y="1913654"/>
            <a:ext cx="219891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1962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Vehicles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Vehicles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8DBCB-B3A1-4286-8FD4-6FF57F7F8C3F}"/>
              </a:ext>
            </a:extLst>
          </p:cNvPr>
          <p:cNvSpPr/>
          <p:nvPr/>
        </p:nvSpPr>
        <p:spPr>
          <a:xfrm>
            <a:off x="561580" y="1120204"/>
            <a:ext cx="1539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10 AR 9385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C0278-112B-4788-9014-8CE4CDC8924F}"/>
              </a:ext>
            </a:extLst>
          </p:cNvPr>
          <p:cNvSpPr/>
          <p:nvPr/>
        </p:nvSpPr>
        <p:spPr>
          <a:xfrm>
            <a:off x="561580" y="1914861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KL 57 N 377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Private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37A6E-7837-4A50-8A1F-3F7891AA2964}"/>
              </a:ext>
            </a:extLst>
          </p:cNvPr>
          <p:cNvSpPr/>
          <p:nvPr/>
        </p:nvSpPr>
        <p:spPr>
          <a:xfrm>
            <a:off x="561580" y="2605943"/>
            <a:ext cx="1965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53 B 7322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Heavy Commercial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67E4B-943B-480D-9083-CA5CAE662D30}"/>
              </a:ext>
            </a:extLst>
          </p:cNvPr>
          <p:cNvSpPr/>
          <p:nvPr/>
        </p:nvSpPr>
        <p:spPr>
          <a:xfrm>
            <a:off x="561580" y="3297025"/>
            <a:ext cx="152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 14 AE 5874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Rented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2D52BA-B07C-400D-9CDC-D32294A80AAF}"/>
              </a:ext>
            </a:extLst>
          </p:cNvPr>
          <p:cNvCxnSpPr>
            <a:cxnSpLocks/>
          </p:cNvCxnSpPr>
          <p:nvPr/>
        </p:nvCxnSpPr>
        <p:spPr>
          <a:xfrm>
            <a:off x="2514006" y="846853"/>
            <a:ext cx="0" cy="36707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DCE4A-42D8-4387-8313-DACA067CC2A6}"/>
              </a:ext>
            </a:extLst>
          </p:cNvPr>
          <p:cNvSpPr/>
          <p:nvPr/>
        </p:nvSpPr>
        <p:spPr>
          <a:xfrm>
            <a:off x="3493709" y="846853"/>
            <a:ext cx="334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KL 57 N 377|  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</a:rPr>
              <a:t>Private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5E053A-976E-48A1-BA84-85B22F71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05" y="2167606"/>
            <a:ext cx="471737" cy="471737"/>
          </a:xfrm>
          <a:prstGeom prst="rect">
            <a:avLst/>
          </a:prstGeom>
        </p:spPr>
      </p:pic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9ED867-A587-4513-ACF7-D5F36435D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47937"/>
              </p:ext>
            </p:extLst>
          </p:nvPr>
        </p:nvGraphicFramePr>
        <p:xfrm>
          <a:off x="3493709" y="1428985"/>
          <a:ext cx="4267800" cy="3697812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992691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2275109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Registration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KL 57 N 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5868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Plate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KL 57 N 377 Pick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3423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6070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7383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545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 – Dost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36664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Chassis Number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MA3ERLF1S00356835GE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1321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Engapuzha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58091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dirty="0"/>
                        <a:t>Asset Value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3731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B036993-0EBB-4201-B9AB-131271781A5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21" name="Table 25">
            <a:extLst>
              <a:ext uri="{FF2B5EF4-FFF2-40B4-BE49-F238E27FC236}">
                <a16:creationId xmlns:a16="http://schemas.microsoft.com/office/drawing/2014/main" id="{929F81BC-1231-4E96-85FD-63FA4986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423"/>
              </p:ext>
            </p:extLst>
          </p:nvPr>
        </p:nvGraphicFramePr>
        <p:xfrm>
          <a:off x="8205861" y="1424554"/>
          <a:ext cx="3529615" cy="4108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629347">
                  <a:extLst>
                    <a:ext uri="{9D8B030D-6E8A-4147-A177-3AD203B41FA5}">
                      <a16:colId xmlns:a16="http://schemas.microsoft.com/office/drawing/2014/main" val="2120185325"/>
                    </a:ext>
                  </a:extLst>
                </a:gridCol>
                <a:gridCol w="1900268">
                  <a:extLst>
                    <a:ext uri="{9D8B030D-6E8A-4147-A177-3AD203B41FA5}">
                      <a16:colId xmlns:a16="http://schemas.microsoft.com/office/drawing/2014/main" val="358093144"/>
                    </a:ext>
                  </a:extLst>
                </a:gridCol>
              </a:tblGrid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IN" sz="1600" dirty="0"/>
                        <a:t>1-06-2019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33186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11-06-2019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945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07-11-2025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7730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11-06-2029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99491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15-03-2030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32769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Permit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04-05-2025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93513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Pollution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22-12-2024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49887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IN" sz="1600" dirty="0"/>
                        <a:t>GPS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22-12-2024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5681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Vehicle Age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57412"/>
                  </a:ext>
                </a:extLst>
              </a:tr>
              <a:tr h="410868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Average Mileage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 Km/L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6773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766F0B5-B7C1-4728-B390-EA853018CF05}"/>
              </a:ext>
            </a:extLst>
          </p:cNvPr>
          <p:cNvSpPr/>
          <p:nvPr/>
        </p:nvSpPr>
        <p:spPr>
          <a:xfrm>
            <a:off x="3493709" y="5684360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Track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84BA638-3664-4964-AACA-D657B6A1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09" y="5811229"/>
            <a:ext cx="471737" cy="47173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E7168D4-B5A0-4BC7-954D-3EECB24B98F4}"/>
              </a:ext>
            </a:extLst>
          </p:cNvPr>
          <p:cNvSpPr/>
          <p:nvPr/>
        </p:nvSpPr>
        <p:spPr>
          <a:xfrm>
            <a:off x="3493709" y="6278797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 Summary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D062C22-0C60-40DD-885D-12015555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09" y="6405666"/>
            <a:ext cx="471737" cy="47173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07EA0FE-E119-424F-BEFA-E4B07E6D9D3D}"/>
              </a:ext>
            </a:extLst>
          </p:cNvPr>
          <p:cNvSpPr/>
          <p:nvPr/>
        </p:nvSpPr>
        <p:spPr>
          <a:xfrm>
            <a:off x="6161350" y="5697049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History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94EA314-6C35-43D4-A682-0021D838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850" y="5823918"/>
            <a:ext cx="471737" cy="4717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CA10C59-CCD6-4DF8-9AAA-BD5521C1DF78}"/>
              </a:ext>
            </a:extLst>
          </p:cNvPr>
          <p:cNvSpPr/>
          <p:nvPr/>
        </p:nvSpPr>
        <p:spPr>
          <a:xfrm>
            <a:off x="6161350" y="6262481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Speed</a:t>
            </a:r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3083484-3A93-4861-918D-52126EB1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850" y="6389350"/>
            <a:ext cx="471737" cy="47173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FA3F7B0-B5B0-4042-A090-5B8B6E188C29}"/>
              </a:ext>
            </a:extLst>
          </p:cNvPr>
          <p:cNvSpPr/>
          <p:nvPr/>
        </p:nvSpPr>
        <p:spPr>
          <a:xfrm>
            <a:off x="8828991" y="5684360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 Report</a:t>
            </a:r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C899FCF-3867-4A57-8C3E-81303C70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491" y="5811229"/>
            <a:ext cx="471737" cy="4717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EA00D39-B419-4E87-8007-E78AA87FF327}"/>
              </a:ext>
            </a:extLst>
          </p:cNvPr>
          <p:cNvSpPr/>
          <p:nvPr/>
        </p:nvSpPr>
        <p:spPr>
          <a:xfrm>
            <a:off x="8828991" y="6249792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Report</a:t>
            </a:r>
            <a:endParaRPr lang="en-IN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283C6C9-51E2-469F-826D-1F96AEB6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491" y="6376661"/>
            <a:ext cx="471737" cy="4717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C116DC5-9511-4C8F-A107-8E25A10DB812}"/>
              </a:ext>
            </a:extLst>
          </p:cNvPr>
          <p:cNvSpPr/>
          <p:nvPr/>
        </p:nvSpPr>
        <p:spPr>
          <a:xfrm>
            <a:off x="136107" y="5185719"/>
            <a:ext cx="3592512" cy="454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BD3619-E19A-4C2D-9608-890C0B5B7006}"/>
              </a:ext>
            </a:extLst>
          </p:cNvPr>
          <p:cNvSpPr/>
          <p:nvPr/>
        </p:nvSpPr>
        <p:spPr>
          <a:xfrm>
            <a:off x="-5407" y="5185719"/>
            <a:ext cx="141514" cy="454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818FE9-59AB-4213-9969-5773B16CE050}"/>
              </a:ext>
            </a:extLst>
          </p:cNvPr>
          <p:cNvSpPr/>
          <p:nvPr/>
        </p:nvSpPr>
        <p:spPr>
          <a:xfrm>
            <a:off x="361037" y="5221876"/>
            <a:ext cx="319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/>
              <a:t>Hashtrace</a:t>
            </a:r>
            <a:r>
              <a:rPr lang="en-IN" b="1" dirty="0"/>
              <a:t> GPS Tracking &gt;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Menu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A9914A4-B614-4B2B-A5FD-A45CE2A35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0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8179-DD15-21F0-8D95-FCD319BF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Billing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1051488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6E358-0120-62DB-C2F0-E34E1884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482AED-7EF7-C789-D4AB-F16A2F19ED91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46FD3-F1CA-249E-4AD2-322FBC05B23E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1EBA6-5FDF-3A20-E797-9BDF80C3F2DE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416C2-BED2-A291-52FF-92A7CB8D2017}"/>
              </a:ext>
            </a:extLst>
          </p:cNvPr>
          <p:cNvSpPr/>
          <p:nvPr/>
        </p:nvSpPr>
        <p:spPr>
          <a:xfrm>
            <a:off x="2329543" y="158235"/>
            <a:ext cx="221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Customers/ Branches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1D67E-9E10-BA58-4CD3-80850C9D2207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B19735BD-9C9D-9ECB-B170-A3BB93686212}"/>
              </a:ext>
            </a:extLst>
          </p:cNvPr>
          <p:cNvSpPr txBox="1"/>
          <p:nvPr/>
        </p:nvSpPr>
        <p:spPr>
          <a:xfrm>
            <a:off x="6368610" y="704208"/>
            <a:ext cx="57347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Customers</a:t>
            </a:r>
            <a:r>
              <a:rPr lang="en-IN" dirty="0">
                <a:solidFill>
                  <a:srgbClr val="FF0000"/>
                </a:solidFill>
              </a:rPr>
              <a:t> are actually branches here</a:t>
            </a:r>
          </a:p>
          <a:p>
            <a:r>
              <a:rPr lang="en-IN" dirty="0">
                <a:solidFill>
                  <a:srgbClr val="FF0000"/>
                </a:solidFill>
              </a:rPr>
              <a:t>Eg: </a:t>
            </a:r>
          </a:p>
          <a:p>
            <a:r>
              <a:rPr lang="en-IN" dirty="0" err="1">
                <a:solidFill>
                  <a:srgbClr val="00B050"/>
                </a:solidFill>
              </a:rPr>
              <a:t>BranchA</a:t>
            </a:r>
            <a:r>
              <a:rPr lang="en-IN" dirty="0">
                <a:solidFill>
                  <a:srgbClr val="00B050"/>
                </a:solidFill>
              </a:rPr>
              <a:t> (assumed business model)</a:t>
            </a:r>
          </a:p>
          <a:p>
            <a:r>
              <a:rPr lang="en-IN" dirty="0">
                <a:solidFill>
                  <a:srgbClr val="00B050"/>
                </a:solidFill>
              </a:rPr>
              <a:t>-  BranchA1 (GSTA1) </a:t>
            </a:r>
          </a:p>
          <a:p>
            <a:r>
              <a:rPr lang="en-IN" dirty="0">
                <a:solidFill>
                  <a:srgbClr val="00B050"/>
                </a:solidFill>
              </a:rPr>
              <a:t>-  BranchA2 (GSTA1)</a:t>
            </a:r>
          </a:p>
          <a:p>
            <a:r>
              <a:rPr lang="en-IN" dirty="0">
                <a:solidFill>
                  <a:srgbClr val="FF0000"/>
                </a:solidFill>
              </a:rPr>
              <a:t>XYZ (facility only to bill on XYZ) 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sz="1200" dirty="0">
                <a:solidFill>
                  <a:srgbClr val="FF0000"/>
                </a:solidFill>
              </a:rPr>
              <a:t>(they may choose to add as parent separately)</a:t>
            </a:r>
          </a:p>
          <a:p>
            <a:r>
              <a:rPr lang="en-IN" dirty="0">
                <a:solidFill>
                  <a:srgbClr val="FF0000"/>
                </a:solidFill>
              </a:rPr>
              <a:t>-  XZYBranchB1 (GSTB1) </a:t>
            </a:r>
          </a:p>
          <a:p>
            <a:r>
              <a:rPr lang="en-IN" dirty="0">
                <a:solidFill>
                  <a:srgbClr val="FF0000"/>
                </a:solidFill>
              </a:rPr>
              <a:t>-  XZYBranchB2 (GSTB2)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*GST of branch has nothing to do with </a:t>
            </a:r>
            <a:r>
              <a:rPr lang="en-IN" b="1" dirty="0" err="1">
                <a:solidFill>
                  <a:srgbClr val="FF0000"/>
                </a:solidFill>
              </a:rPr>
              <a:t>Kabani</a:t>
            </a:r>
            <a:r>
              <a:rPr lang="en-IN" b="1" dirty="0">
                <a:solidFill>
                  <a:srgbClr val="FF0000"/>
                </a:solidFill>
              </a:rPr>
              <a:t> business</a:t>
            </a:r>
          </a:p>
          <a:p>
            <a:r>
              <a:rPr lang="en-IN" b="1" dirty="0">
                <a:solidFill>
                  <a:srgbClr val="FF0000"/>
                </a:solidFill>
              </a:rPr>
              <a:t>GST of branch is just a text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Branch Login just shows branch specific service request </a:t>
            </a:r>
          </a:p>
          <a:p>
            <a:r>
              <a:rPr lang="en-IN" dirty="0">
                <a:solidFill>
                  <a:srgbClr val="FF0000"/>
                </a:solidFill>
              </a:rPr>
              <a:t>, other workflows.</a:t>
            </a:r>
          </a:p>
          <a:p>
            <a:r>
              <a:rPr lang="en-IN" dirty="0">
                <a:solidFill>
                  <a:srgbClr val="FF0000"/>
                </a:solidFill>
              </a:rPr>
              <a:t>+ some reports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rgbClr val="FF0000"/>
                </a:solidFill>
              </a:rPr>
              <a:t>BranchA1 (GSTA1)  -  BranchA2 (GSTA1) has no relation 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even if they have same GST</a:t>
            </a:r>
          </a:p>
          <a:p>
            <a:pPr marL="285750" indent="-285750">
              <a:buFontTx/>
              <a:buChar char="-"/>
            </a:pPr>
            <a:endParaRPr lang="en-IN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rgbClr val="FF0000"/>
                </a:solidFill>
              </a:rPr>
              <a:t>@nawas to confirm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A8F8DE-B71D-1F91-A853-EDAAFC12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4" y="1102622"/>
            <a:ext cx="5473540" cy="215594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2487363-7925-7EF1-22A9-E2A531E1224C}"/>
              </a:ext>
            </a:extLst>
          </p:cNvPr>
          <p:cNvSpPr/>
          <p:nvPr/>
        </p:nvSpPr>
        <p:spPr>
          <a:xfrm>
            <a:off x="1897811" y="2380891"/>
            <a:ext cx="767751" cy="215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20809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837EC-B2DA-4527-524D-61C2C873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49D320-A453-9EF7-4D6D-824F24E2767A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8D5F7-08B5-BF69-5612-29D557E522E9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95F21-C18A-7FA3-318C-9BA806D7AB78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3B7110-B3E0-E780-0E74-11F43198798F}"/>
              </a:ext>
            </a:extLst>
          </p:cNvPr>
          <p:cNvSpPr/>
          <p:nvPr/>
        </p:nvSpPr>
        <p:spPr>
          <a:xfrm>
            <a:off x="2329543" y="158235"/>
            <a:ext cx="265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Others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Insurance Claims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6DEB90-830F-4F9A-3E24-F220983F0D04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08791-BB05-ABD4-1AAF-9DF0D2FBC0C3}"/>
              </a:ext>
            </a:extLst>
          </p:cNvPr>
          <p:cNvSpPr txBox="1"/>
          <p:nvPr/>
        </p:nvSpPr>
        <p:spPr>
          <a:xfrm>
            <a:off x="1382189" y="513968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3 kinds of High level roles</a:t>
            </a:r>
          </a:p>
          <a:p>
            <a:r>
              <a:rPr lang="en-IN" dirty="0">
                <a:solidFill>
                  <a:srgbClr val="00B050"/>
                </a:solidFill>
              </a:rPr>
              <a:t>Though we have parent branch facilitating any number of levels</a:t>
            </a:r>
          </a:p>
          <a:p>
            <a:r>
              <a:rPr lang="en-IN" dirty="0">
                <a:solidFill>
                  <a:srgbClr val="00B050"/>
                </a:solidFill>
              </a:rPr>
              <a:t>In this business we assume only 3 levels and 3 separate High level Roles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CE9A96-7C2D-451A-98E6-F6073A4A13A8}"/>
              </a:ext>
            </a:extLst>
          </p:cNvPr>
          <p:cNvSpPr/>
          <p:nvPr/>
        </p:nvSpPr>
        <p:spPr>
          <a:xfrm>
            <a:off x="1899821" y="1500326"/>
            <a:ext cx="2405849" cy="598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Kabani</a:t>
            </a:r>
            <a:r>
              <a:rPr lang="en-IN" dirty="0"/>
              <a:t> (company)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4F44D4-DD83-E7B3-ACA6-203417CEC14F}"/>
              </a:ext>
            </a:extLst>
          </p:cNvPr>
          <p:cNvSpPr/>
          <p:nvPr/>
        </p:nvSpPr>
        <p:spPr>
          <a:xfrm>
            <a:off x="4572000" y="2576995"/>
            <a:ext cx="2405849" cy="5987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2927CF-BFC4-FF12-2D23-E21E27703E72}"/>
              </a:ext>
            </a:extLst>
          </p:cNvPr>
          <p:cNvSpPr/>
          <p:nvPr/>
        </p:nvSpPr>
        <p:spPr>
          <a:xfrm>
            <a:off x="4456590" y="2925205"/>
            <a:ext cx="2405849" cy="5987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7FB70E-F1AF-7AB9-1381-3F8B42C3D09A}"/>
              </a:ext>
            </a:extLst>
          </p:cNvPr>
          <p:cNvSpPr/>
          <p:nvPr/>
        </p:nvSpPr>
        <p:spPr>
          <a:xfrm>
            <a:off x="4305670" y="3273415"/>
            <a:ext cx="2405849" cy="5987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(</a:t>
            </a:r>
            <a:r>
              <a:rPr lang="en-IN" dirty="0" err="1"/>
              <a:t>Limar</a:t>
            </a:r>
            <a:r>
              <a:rPr lang="en-IN" dirty="0"/>
              <a:t> </a:t>
            </a:r>
            <a:r>
              <a:rPr lang="en-IN" dirty="0" err="1"/>
              <a:t>Etp</a:t>
            </a:r>
            <a:r>
              <a:rPr lang="en-IN" dirty="0"/>
              <a:t>)Parent Branch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33FF9C-01C7-DE45-C7F8-6BA8ED195878}"/>
              </a:ext>
            </a:extLst>
          </p:cNvPr>
          <p:cNvSpPr/>
          <p:nvPr/>
        </p:nvSpPr>
        <p:spPr>
          <a:xfrm>
            <a:off x="7777579" y="3604811"/>
            <a:ext cx="2405849" cy="5987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B199A2-88AD-F052-7B54-A19822344558}"/>
              </a:ext>
            </a:extLst>
          </p:cNvPr>
          <p:cNvSpPr/>
          <p:nvPr/>
        </p:nvSpPr>
        <p:spPr>
          <a:xfrm>
            <a:off x="7662169" y="3953021"/>
            <a:ext cx="2405849" cy="5987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….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9C6A0-8813-1D40-E0E0-DC664328E14B}"/>
              </a:ext>
            </a:extLst>
          </p:cNvPr>
          <p:cNvSpPr/>
          <p:nvPr/>
        </p:nvSpPr>
        <p:spPr>
          <a:xfrm>
            <a:off x="7511249" y="4301231"/>
            <a:ext cx="2405849" cy="5987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BranchA</a:t>
            </a:r>
            <a:endParaRPr lang="en-IN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CBEE08A-EB17-4B8E-6D54-F22D7FBD38B9}"/>
              </a:ext>
            </a:extLst>
          </p:cNvPr>
          <p:cNvSpPr/>
          <p:nvPr/>
        </p:nvSpPr>
        <p:spPr>
          <a:xfrm rot="16200000">
            <a:off x="5931507" y="1312887"/>
            <a:ext cx="781235" cy="1311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6F5619-AA2D-7E5F-7C1E-F99ADA8494AC}"/>
              </a:ext>
            </a:extLst>
          </p:cNvPr>
          <p:cNvSpPr txBox="1"/>
          <p:nvPr/>
        </p:nvSpPr>
        <p:spPr>
          <a:xfrm>
            <a:off x="5693546" y="1175563"/>
            <a:ext cx="211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+ Payment related</a:t>
            </a:r>
            <a:endParaRPr lang="en-IN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6416A9E-722B-10F9-E779-7980EE74139B}"/>
              </a:ext>
            </a:extLst>
          </p:cNvPr>
          <p:cNvSpPr/>
          <p:nvPr/>
        </p:nvSpPr>
        <p:spPr>
          <a:xfrm rot="16200000">
            <a:off x="8870756" y="2330847"/>
            <a:ext cx="781235" cy="1311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85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434CA-3B49-973F-258B-7C5D1E4F8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19A06A-31FC-FB07-0C56-6B4B0F226BFD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62892-1A19-A294-15A6-BAB3C911708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F3C1A-9527-9784-9661-C5B9AAE7B203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9365E-1DC5-DBE2-B7B5-7B1AE05CB82D}"/>
              </a:ext>
            </a:extLst>
          </p:cNvPr>
          <p:cNvSpPr/>
          <p:nvPr/>
        </p:nvSpPr>
        <p:spPr>
          <a:xfrm>
            <a:off x="2329543" y="158235"/>
            <a:ext cx="87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Vendor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C6BDE-5980-BA78-729A-A0775CAD8F22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577370EE-EEC0-6EAA-DCE5-CC648EC0045E}"/>
              </a:ext>
            </a:extLst>
          </p:cNvPr>
          <p:cNvSpPr txBox="1"/>
          <p:nvPr/>
        </p:nvSpPr>
        <p:spPr>
          <a:xfrm>
            <a:off x="5703244" y="3059668"/>
            <a:ext cx="331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Vendor addition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AS IS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Amvault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5F7C37-44A4-DA59-91C3-D171E969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73" y="1560512"/>
            <a:ext cx="41227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09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3EC4-BCC3-E1AF-D958-338172294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2DA00B-1F5C-76D5-9B91-39459F63F605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54B269-2CFA-899F-1DB7-4256F3FAC849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254FE-F678-527F-7FFF-AEFF0217BB9F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A14EF-B9EE-2F71-C61C-3E473AB10F6B}"/>
              </a:ext>
            </a:extLst>
          </p:cNvPr>
          <p:cNvSpPr/>
          <p:nvPr/>
        </p:nvSpPr>
        <p:spPr>
          <a:xfrm>
            <a:off x="2329543" y="158235"/>
            <a:ext cx="71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Items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E288C-DBEC-913C-2931-F77A02914765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22AE9D-39EC-D030-D47B-557C9A81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2" y="1145875"/>
            <a:ext cx="5197290" cy="2994920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E1A774C2-F653-77F4-FB42-CA6D68C1B92E}"/>
              </a:ext>
            </a:extLst>
          </p:cNvPr>
          <p:cNvSpPr txBox="1"/>
          <p:nvPr/>
        </p:nvSpPr>
        <p:spPr>
          <a:xfrm>
            <a:off x="6315720" y="2458669"/>
            <a:ext cx="5212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Item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AS IS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Amvault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 some of the fields (hide based on associate?)</a:t>
            </a:r>
          </a:p>
          <a:p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List unwanted attributes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24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1B819-3F48-3FBA-ACEC-F003537A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4BB5938-9618-70E7-133A-0CA325E2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4" y="1102623"/>
            <a:ext cx="3385719" cy="1333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3D8136-2019-D571-74C3-6352BECD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388" y="1671444"/>
            <a:ext cx="5236285" cy="1850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4C385E-3A09-FCE3-C531-3274B99E1567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5C0C4-D898-E199-0129-18993AD519B4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33AFD-AD0A-AFFD-319A-AA064910BEC3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750E5-4FE8-D3A3-FC12-C00D875BB5CC}"/>
              </a:ext>
            </a:extLst>
          </p:cNvPr>
          <p:cNvSpPr/>
          <p:nvPr/>
        </p:nvSpPr>
        <p:spPr>
          <a:xfrm>
            <a:off x="2329543" y="158235"/>
            <a:ext cx="913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Ledgers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588FCB-CAD7-DD04-0240-CB88710CE7CC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3874A2-6D19-4387-DB3B-6E3DE95137D3}"/>
              </a:ext>
            </a:extLst>
          </p:cNvPr>
          <p:cNvSpPr/>
          <p:nvPr/>
        </p:nvSpPr>
        <p:spPr>
          <a:xfrm>
            <a:off x="3843067" y="2053292"/>
            <a:ext cx="1505310" cy="215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2E6AC-285B-55EF-243D-3C865B83D9A2}"/>
              </a:ext>
            </a:extLst>
          </p:cNvPr>
          <p:cNvSpPr txBox="1"/>
          <p:nvPr/>
        </p:nvSpPr>
        <p:spPr>
          <a:xfrm>
            <a:off x="3657054" y="3798012"/>
            <a:ext cx="41525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Debtors account for only parent branch</a:t>
            </a:r>
          </a:p>
          <a:p>
            <a:r>
              <a:rPr lang="en-IN" sz="1400" dirty="0">
                <a:solidFill>
                  <a:srgbClr val="00B050"/>
                </a:solidFill>
              </a:rPr>
              <a:t>Sub branch is just additional reference (based on assumption that single GST business 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7D418A-DC1E-E08B-527E-EEAA2CB4862F}"/>
              </a:ext>
            </a:extLst>
          </p:cNvPr>
          <p:cNvSpPr txBox="1"/>
          <p:nvPr/>
        </p:nvSpPr>
        <p:spPr>
          <a:xfrm>
            <a:off x="3657054" y="4663336"/>
            <a:ext cx="4347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strike="sngStrike" dirty="0">
                <a:solidFill>
                  <a:srgbClr val="FF0000"/>
                </a:solidFill>
              </a:rPr>
              <a:t>Each Sub branch has debtors account</a:t>
            </a:r>
          </a:p>
          <a:p>
            <a:r>
              <a:rPr lang="en-IN" sz="1400" strike="sngStrike" dirty="0">
                <a:solidFill>
                  <a:srgbClr val="FF0000"/>
                </a:solidFill>
              </a:rPr>
              <a:t>Parent is just a reference</a:t>
            </a:r>
          </a:p>
        </p:txBody>
      </p:sp>
    </p:spTree>
    <p:extLst>
      <p:ext uri="{BB962C8B-B14F-4D97-AF65-F5344CB8AC3E}">
        <p14:creationId xmlns:p14="http://schemas.microsoft.com/office/powerpoint/2010/main" val="3241559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FF29-E912-9E9B-C040-91146813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F6FAEB-265D-D1A2-8D23-88E2A9C1D6F3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03DF3-A970-6D44-5623-87D199AEDB1B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ABEBF-438A-327A-2158-A5A091BD6352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86AAA-7F7A-5F4D-1F24-941DEACA8A6D}"/>
              </a:ext>
            </a:extLst>
          </p:cNvPr>
          <p:cNvSpPr/>
          <p:nvPr/>
        </p:nvSpPr>
        <p:spPr>
          <a:xfrm>
            <a:off x="2329543" y="158235"/>
            <a:ext cx="196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Job Cards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Details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35162-EAEF-3267-8ED9-9B6D2D1D88BE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127AE-ACEB-65A8-5ABF-051FA1AA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196" y="1277023"/>
            <a:ext cx="5197290" cy="2994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2C35B-AF5E-2133-8ACF-4DFD324A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71" y="1277023"/>
            <a:ext cx="6156091" cy="508872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6FFFAFC-2CFA-8463-B776-2D29370D03BA}"/>
              </a:ext>
            </a:extLst>
          </p:cNvPr>
          <p:cNvSpPr/>
          <p:nvPr/>
        </p:nvSpPr>
        <p:spPr>
          <a:xfrm>
            <a:off x="8369245" y="3429000"/>
            <a:ext cx="2009955" cy="276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AA7E34-F924-ED66-5E9D-85C594F1D91C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156604" y="3567023"/>
            <a:ext cx="6212641" cy="668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22CCD9-B832-742A-AB70-AE5CC09187C2}"/>
              </a:ext>
            </a:extLst>
          </p:cNvPr>
          <p:cNvSpPr txBox="1"/>
          <p:nvPr/>
        </p:nvSpPr>
        <p:spPr>
          <a:xfrm>
            <a:off x="6853196" y="4654328"/>
            <a:ext cx="459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 Job Type : Accident Claim</a:t>
            </a:r>
          </a:p>
          <a:p>
            <a:r>
              <a:rPr lang="en-IN" dirty="0"/>
              <a:t>(This entry should list on Insurance Claim Page)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F82B6-6BD1-BE27-4E0C-35B91F07956C}"/>
              </a:ext>
            </a:extLst>
          </p:cNvPr>
          <p:cNvSpPr txBox="1"/>
          <p:nvPr/>
        </p:nvSpPr>
        <p:spPr>
          <a:xfrm>
            <a:off x="6853196" y="5348714"/>
            <a:ext cx="5336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 Job Card Closed Date. If Job Card Status is open, it </a:t>
            </a:r>
            <a:br>
              <a:rPr lang="en-IN" dirty="0"/>
            </a:br>
            <a:r>
              <a:rPr lang="en-IN" dirty="0"/>
              <a:t>means that particular vehicle is at workshop. 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5770B-2EE8-4E4D-2214-EFAF04161E74}"/>
              </a:ext>
            </a:extLst>
          </p:cNvPr>
          <p:cNvSpPr txBox="1"/>
          <p:nvPr/>
        </p:nvSpPr>
        <p:spPr>
          <a:xfrm>
            <a:off x="5682747" y="6176233"/>
            <a:ext cx="627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Removed Bay Concept. Adding Bay as Service Centre – Bay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411E2-6522-BBBB-79A5-B7D53CA57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032" y="5776269"/>
            <a:ext cx="1887106" cy="106724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8C420D-C6A0-8D3A-F34D-23F54E406FBC}"/>
              </a:ext>
            </a:extLst>
          </p:cNvPr>
          <p:cNvSpPr txBox="1"/>
          <p:nvPr/>
        </p:nvSpPr>
        <p:spPr>
          <a:xfrm>
            <a:off x="3114020" y="6086326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Need this</a:t>
            </a:r>
          </a:p>
        </p:txBody>
      </p:sp>
    </p:spTree>
    <p:extLst>
      <p:ext uri="{BB962C8B-B14F-4D97-AF65-F5344CB8AC3E}">
        <p14:creationId xmlns:p14="http://schemas.microsoft.com/office/powerpoint/2010/main" val="2576965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CFB3A-0262-BF05-0A67-B2A39A4A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103FEA-D0B4-2FF9-F689-C70866480DDE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CFB6D-B077-DA44-FACF-0D16A5D2920C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14B14-FEC7-EDF4-7CBB-4CE820659667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9E9E7D-8C4F-5F50-80BE-7336141D3C4D}"/>
              </a:ext>
            </a:extLst>
          </p:cNvPr>
          <p:cNvSpPr/>
          <p:nvPr/>
        </p:nvSpPr>
        <p:spPr>
          <a:xfrm>
            <a:off x="2329543" y="158235"/>
            <a:ext cx="265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Others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Insurance Claims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0788A-1388-360C-A326-0894F416953E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34AB6-8E8B-7FE1-A2F7-6033E1CB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2" y="1254927"/>
            <a:ext cx="5242288" cy="2490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CC077B-69D3-F3B2-6D7B-30DADAAC616D}"/>
              </a:ext>
            </a:extLst>
          </p:cNvPr>
          <p:cNvSpPr txBox="1"/>
          <p:nvPr/>
        </p:nvSpPr>
        <p:spPr>
          <a:xfrm>
            <a:off x="2729056" y="4401227"/>
            <a:ext cx="289908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If Insurance</a:t>
            </a:r>
          </a:p>
          <a:p>
            <a:r>
              <a:rPr lang="en-IN" sz="1400" dirty="0">
                <a:solidFill>
                  <a:srgbClr val="00B050"/>
                </a:solidFill>
              </a:rPr>
              <a:t>-------------------------------</a:t>
            </a:r>
          </a:p>
          <a:p>
            <a:r>
              <a:rPr lang="en-IN" sz="1400" dirty="0">
                <a:solidFill>
                  <a:srgbClr val="00B050"/>
                </a:solidFill>
              </a:rPr>
              <a:t>All issuance should be tracked and report should come</a:t>
            </a:r>
          </a:p>
          <a:p>
            <a:r>
              <a:rPr lang="en-IN" sz="1400" dirty="0">
                <a:solidFill>
                  <a:srgbClr val="00B050"/>
                </a:solidFill>
              </a:rPr>
              <a:t>What Ledger???</a:t>
            </a:r>
          </a:p>
          <a:p>
            <a:endParaRPr lang="en-IN" sz="1400" dirty="0">
              <a:solidFill>
                <a:srgbClr val="00B050"/>
              </a:solidFill>
            </a:endParaRPr>
          </a:p>
          <a:p>
            <a:r>
              <a:rPr lang="en-IN" sz="1400" dirty="0">
                <a:solidFill>
                  <a:srgbClr val="00B050"/>
                </a:solidFill>
              </a:rPr>
              <a:t>If Bajaj </a:t>
            </a:r>
            <a:r>
              <a:rPr lang="en-IN" sz="1400" dirty="0">
                <a:solidFill>
                  <a:srgbClr val="00B050"/>
                </a:solidFill>
                <a:sym typeface="Wingdings" panose="05000000000000000000" pitchFamily="2" charset="2"/>
              </a:rPr>
              <a:t> Creditors account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B00AE-6FBD-4F47-19C1-D9D13ED08B85}"/>
              </a:ext>
            </a:extLst>
          </p:cNvPr>
          <p:cNvSpPr/>
          <p:nvPr/>
        </p:nvSpPr>
        <p:spPr>
          <a:xfrm>
            <a:off x="1332187" y="1777041"/>
            <a:ext cx="2363638" cy="491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8E79A2-9B34-D4D1-5385-35A78F8A4D6D}"/>
              </a:ext>
            </a:extLst>
          </p:cNvPr>
          <p:cNvCxnSpPr/>
          <p:nvPr/>
        </p:nvCxnSpPr>
        <p:spPr>
          <a:xfrm>
            <a:off x="2548511" y="2268747"/>
            <a:ext cx="1863306" cy="2133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CF3AC6-E254-5EBB-225E-47C0649EAF7E}"/>
              </a:ext>
            </a:extLst>
          </p:cNvPr>
          <p:cNvSpPr txBox="1"/>
          <p:nvPr/>
        </p:nvSpPr>
        <p:spPr>
          <a:xfrm>
            <a:off x="6341256" y="3277842"/>
            <a:ext cx="28990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If GPS</a:t>
            </a:r>
          </a:p>
          <a:p>
            <a:r>
              <a:rPr lang="en-IN" sz="1400" dirty="0">
                <a:solidFill>
                  <a:srgbClr val="00B050"/>
                </a:solidFill>
              </a:rPr>
              <a:t>-------------------------------</a:t>
            </a:r>
          </a:p>
          <a:p>
            <a:r>
              <a:rPr lang="en-IN" sz="1400" dirty="0">
                <a:solidFill>
                  <a:srgbClr val="00B050"/>
                </a:solidFill>
              </a:rPr>
              <a:t>All GPS should be tracked and report should come</a:t>
            </a:r>
          </a:p>
          <a:p>
            <a:r>
              <a:rPr lang="en-IN" sz="1400" dirty="0">
                <a:solidFill>
                  <a:srgbClr val="00B050"/>
                </a:solidFill>
              </a:rPr>
              <a:t>What Ledger???</a:t>
            </a:r>
          </a:p>
          <a:p>
            <a:endParaRPr lang="en-IN" sz="1400" dirty="0">
              <a:solidFill>
                <a:srgbClr val="00B050"/>
              </a:solidFill>
            </a:endParaRPr>
          </a:p>
          <a:p>
            <a:r>
              <a:rPr lang="en-IN" sz="1400" dirty="0">
                <a:solidFill>
                  <a:srgbClr val="00B050"/>
                </a:solidFill>
              </a:rPr>
              <a:t>GPS vendors surely needs </a:t>
            </a:r>
            <a:r>
              <a:rPr lang="en-IN" sz="1400" dirty="0">
                <a:solidFill>
                  <a:srgbClr val="00B050"/>
                </a:solidFill>
                <a:sym typeface="Wingdings" panose="05000000000000000000" pitchFamily="2" charset="2"/>
              </a:rPr>
              <a:t>Creditors account</a:t>
            </a:r>
          </a:p>
          <a:p>
            <a:r>
              <a:rPr lang="en-IN" sz="1400" dirty="0">
                <a:solidFill>
                  <a:srgbClr val="00B050"/>
                </a:solidFill>
                <a:sym typeface="Wingdings" panose="05000000000000000000" pitchFamily="2" charset="2"/>
              </a:rPr>
              <a:t>Payable should be tracked with that ledger</a:t>
            </a:r>
            <a:endParaRPr lang="en-IN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3A916-DF46-D916-6710-06F03C8E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3688C5B-C3FA-AB68-E794-0DB29296AA01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83091-4331-539E-BAE6-33CBADCD3971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61857-E7EA-77FE-EAC1-9430258ACCBC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E37D9-F003-21DF-B9C5-C927FE02557D}"/>
              </a:ext>
            </a:extLst>
          </p:cNvPr>
          <p:cNvSpPr/>
          <p:nvPr/>
        </p:nvSpPr>
        <p:spPr>
          <a:xfrm>
            <a:off x="2329543" y="158235"/>
            <a:ext cx="1962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Vehicles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Vehicles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A0A00E-8DE9-10F6-2F19-2392374E5236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7D9A53-AC15-4591-9BB8-D6F15C8BC562}"/>
              </a:ext>
            </a:extLst>
          </p:cNvPr>
          <p:cNvSpPr/>
          <p:nvPr/>
        </p:nvSpPr>
        <p:spPr>
          <a:xfrm>
            <a:off x="3493709" y="5684360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Track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84538A2-88B6-4004-8BC1-383E6F29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09" y="5811229"/>
            <a:ext cx="471737" cy="47173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1400BD6-D770-BB06-4711-B1E047F120A4}"/>
              </a:ext>
            </a:extLst>
          </p:cNvPr>
          <p:cNvSpPr/>
          <p:nvPr/>
        </p:nvSpPr>
        <p:spPr>
          <a:xfrm>
            <a:off x="3493709" y="6278797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 Summary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7E077AD-F20C-2CB8-E7E3-2FAD24F1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09" y="6405666"/>
            <a:ext cx="471737" cy="47173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A808C5-51A8-066E-6D62-7C4FB7D1D62F}"/>
              </a:ext>
            </a:extLst>
          </p:cNvPr>
          <p:cNvSpPr/>
          <p:nvPr/>
        </p:nvSpPr>
        <p:spPr>
          <a:xfrm>
            <a:off x="6161350" y="5697049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History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5730675-A11F-CA86-648F-11394824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850" y="5823918"/>
            <a:ext cx="471737" cy="4717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BC32E1-536E-9DB7-4921-428A0519A1C8}"/>
              </a:ext>
            </a:extLst>
          </p:cNvPr>
          <p:cNvSpPr/>
          <p:nvPr/>
        </p:nvSpPr>
        <p:spPr>
          <a:xfrm>
            <a:off x="6161350" y="6262481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Speed</a:t>
            </a:r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4740E08-A28B-FBA8-1D14-A3DE87DD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850" y="6389350"/>
            <a:ext cx="471737" cy="47173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B23E522-0AE1-9C93-A858-33572906D76B}"/>
              </a:ext>
            </a:extLst>
          </p:cNvPr>
          <p:cNvSpPr/>
          <p:nvPr/>
        </p:nvSpPr>
        <p:spPr>
          <a:xfrm>
            <a:off x="8828991" y="5684360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 Report</a:t>
            </a:r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07CDE76-C6D6-CA54-8221-80FDA0FE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491" y="5811229"/>
            <a:ext cx="471737" cy="4717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D939D0E-C0D0-9C5A-1AF8-05E9D2866AB3}"/>
              </a:ext>
            </a:extLst>
          </p:cNvPr>
          <p:cNvSpPr/>
          <p:nvPr/>
        </p:nvSpPr>
        <p:spPr>
          <a:xfrm>
            <a:off x="8828991" y="6249792"/>
            <a:ext cx="2558737" cy="519248"/>
          </a:xfrm>
          <a:prstGeom prst="rect">
            <a:avLst/>
          </a:prstGeom>
          <a:solidFill>
            <a:srgbClr val="89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Report</a:t>
            </a:r>
            <a:endParaRPr lang="en-IN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1169887-6C72-AA95-3097-F7881D23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491" y="6376661"/>
            <a:ext cx="471737" cy="4717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7867BBC-6F93-F1F3-9AD2-8D52F9D615AD}"/>
              </a:ext>
            </a:extLst>
          </p:cNvPr>
          <p:cNvSpPr/>
          <p:nvPr/>
        </p:nvSpPr>
        <p:spPr>
          <a:xfrm>
            <a:off x="136107" y="5185719"/>
            <a:ext cx="3592512" cy="454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3ACCED-93B2-E3FD-7268-F795F10B692E}"/>
              </a:ext>
            </a:extLst>
          </p:cNvPr>
          <p:cNvSpPr/>
          <p:nvPr/>
        </p:nvSpPr>
        <p:spPr>
          <a:xfrm>
            <a:off x="-5407" y="5185719"/>
            <a:ext cx="141514" cy="454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BD1A48-0019-8583-B31D-212023923F42}"/>
              </a:ext>
            </a:extLst>
          </p:cNvPr>
          <p:cNvSpPr/>
          <p:nvPr/>
        </p:nvSpPr>
        <p:spPr>
          <a:xfrm>
            <a:off x="361037" y="5221876"/>
            <a:ext cx="319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/>
              <a:t>Hashtrace</a:t>
            </a:r>
            <a:r>
              <a:rPr lang="en-IN" b="1" dirty="0"/>
              <a:t> GPS Tracking &gt;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Menu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29B33F1-69E3-716C-3951-4ED0B829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7688F4-FB83-4779-6C61-8920CA795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3" y="810778"/>
            <a:ext cx="9360371" cy="4162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27138B-C964-C7F3-FFCE-4A200B2C2F0D}"/>
              </a:ext>
            </a:extLst>
          </p:cNvPr>
          <p:cNvSpPr txBox="1"/>
          <p:nvPr/>
        </p:nvSpPr>
        <p:spPr>
          <a:xfrm>
            <a:off x="9610744" y="2568354"/>
            <a:ext cx="2899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Vehicle add – asset value (ledger)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097389-9C8B-A5EA-4E71-544F87FA5BDD}"/>
              </a:ext>
            </a:extLst>
          </p:cNvPr>
          <p:cNvSpPr/>
          <p:nvPr/>
        </p:nvSpPr>
        <p:spPr>
          <a:xfrm>
            <a:off x="4762109" y="2603241"/>
            <a:ext cx="2050180" cy="38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2A4A73-002D-6303-1D09-B52C638F0AC1}"/>
              </a:ext>
            </a:extLst>
          </p:cNvPr>
          <p:cNvCxnSpPr>
            <a:cxnSpLocks/>
          </p:cNvCxnSpPr>
          <p:nvPr/>
        </p:nvCxnSpPr>
        <p:spPr>
          <a:xfrm>
            <a:off x="6635566" y="3482755"/>
            <a:ext cx="2871056" cy="1091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6E9B143-E6BF-ACF8-5428-BA6365ED010A}"/>
              </a:ext>
            </a:extLst>
          </p:cNvPr>
          <p:cNvSpPr/>
          <p:nvPr/>
        </p:nvSpPr>
        <p:spPr>
          <a:xfrm>
            <a:off x="4886517" y="3177629"/>
            <a:ext cx="2050180" cy="38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F84650-22CD-962A-F79E-F0FBAD3234C0}"/>
              </a:ext>
            </a:extLst>
          </p:cNvPr>
          <p:cNvCxnSpPr>
            <a:cxnSpLocks/>
          </p:cNvCxnSpPr>
          <p:nvPr/>
        </p:nvCxnSpPr>
        <p:spPr>
          <a:xfrm flipV="1">
            <a:off x="6816779" y="2778207"/>
            <a:ext cx="2793965" cy="10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EEBABC-8E76-45FC-F99E-AC359A77CB0C}"/>
              </a:ext>
            </a:extLst>
          </p:cNvPr>
          <p:cNvSpPr txBox="1"/>
          <p:nvPr/>
        </p:nvSpPr>
        <p:spPr>
          <a:xfrm>
            <a:off x="9506622" y="3713706"/>
            <a:ext cx="20170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Add this field. It will be used to compare actual maintenance cost to total KM cost and identify whether a vehicle is incurring more cost on maintenance.</a:t>
            </a:r>
          </a:p>
        </p:txBody>
      </p:sp>
    </p:spTree>
    <p:extLst>
      <p:ext uri="{BB962C8B-B14F-4D97-AF65-F5344CB8AC3E}">
        <p14:creationId xmlns:p14="http://schemas.microsoft.com/office/powerpoint/2010/main" val="185574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7D0A47-2FDA-4805-9B34-E04729222F56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C5E44-610E-49E5-99DF-0BE1BB1A8698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410-A018-4690-8941-F68EAFD5A07D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679DE-E2A3-4260-94EE-29DC02F85875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8BD38-C49A-47BC-9D0C-EE4754371A10}"/>
              </a:ext>
            </a:extLst>
          </p:cNvPr>
          <p:cNvSpPr/>
          <p:nvPr/>
        </p:nvSpPr>
        <p:spPr>
          <a:xfrm>
            <a:off x="2329543" y="158235"/>
            <a:ext cx="233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Renewals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Reminders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4B81B-98EF-4235-AAB1-4778162195A2}"/>
              </a:ext>
            </a:extLst>
          </p:cNvPr>
          <p:cNvSpPr/>
          <p:nvPr/>
        </p:nvSpPr>
        <p:spPr>
          <a:xfrm>
            <a:off x="561580" y="1120204"/>
            <a:ext cx="2178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Insurance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DC0419A-F57B-476E-9E22-CD0BFC0191A7}"/>
              </a:ext>
            </a:extLst>
          </p:cNvPr>
          <p:cNvSpPr/>
          <p:nvPr/>
        </p:nvSpPr>
        <p:spPr>
          <a:xfrm rot="10800000">
            <a:off x="2166258" y="1239556"/>
            <a:ext cx="174171" cy="130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73AB-7165-4E25-AAD2-7A4FDCCF07BB}"/>
              </a:ext>
            </a:extLst>
          </p:cNvPr>
          <p:cNvSpPr/>
          <p:nvPr/>
        </p:nvSpPr>
        <p:spPr>
          <a:xfrm>
            <a:off x="561580" y="1489536"/>
            <a:ext cx="2638820" cy="313932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Pollution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Registration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Insurance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Permit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Fitness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Road Tax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 Oil Change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Tyre Change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Vehicle Service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Advertisement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77F233-20B3-4235-AF22-584865CA155A}"/>
              </a:ext>
            </a:extLst>
          </p:cNvPr>
          <p:cNvCxnSpPr>
            <a:cxnSpLocks/>
          </p:cNvCxnSpPr>
          <p:nvPr/>
        </p:nvCxnSpPr>
        <p:spPr>
          <a:xfrm>
            <a:off x="3493720" y="846853"/>
            <a:ext cx="0" cy="4933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961F1B-3855-4068-8833-9C70A85A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44029"/>
              </p:ext>
            </p:extLst>
          </p:nvPr>
        </p:nvGraphicFramePr>
        <p:xfrm>
          <a:off x="3708400" y="1120204"/>
          <a:ext cx="76328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725">
                  <a:extLst>
                    <a:ext uri="{9D8B030D-6E8A-4147-A177-3AD203B41FA5}">
                      <a16:colId xmlns:a16="http://schemas.microsoft.com/office/drawing/2014/main" val="3426784327"/>
                    </a:ext>
                  </a:extLst>
                </a:gridCol>
                <a:gridCol w="1559243">
                  <a:extLst>
                    <a:ext uri="{9D8B030D-6E8A-4147-A177-3AD203B41FA5}">
                      <a16:colId xmlns:a16="http://schemas.microsoft.com/office/drawing/2014/main" val="4224619678"/>
                    </a:ext>
                  </a:extLst>
                </a:gridCol>
                <a:gridCol w="1317244">
                  <a:extLst>
                    <a:ext uri="{9D8B030D-6E8A-4147-A177-3AD203B41FA5}">
                      <a16:colId xmlns:a16="http://schemas.microsoft.com/office/drawing/2014/main" val="2780814223"/>
                    </a:ext>
                  </a:extLst>
                </a:gridCol>
                <a:gridCol w="1118680">
                  <a:extLst>
                    <a:ext uri="{9D8B030D-6E8A-4147-A177-3AD203B41FA5}">
                      <a16:colId xmlns:a16="http://schemas.microsoft.com/office/drawing/2014/main" val="26581589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849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4572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Expiry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Due Days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Pollution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KL 57 R 6314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19-06-2024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-25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Expired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Insurance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KL 57 N 377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25-08-2024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KL 53 B 7322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14-09-2024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2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KL 14 AE 5874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07-12-2025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2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Pollution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KL 57 R 6314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19-06-2024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-25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Expired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0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Insurance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KL 57 N 377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25-08-2024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KL 53 B 7322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14-09-2024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3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KL 14 AE 5874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07-12-2025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9578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D2BB5D9-C930-4C21-B089-29AC4AF9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1543966"/>
            <a:ext cx="284835" cy="284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0BD39E-037B-4750-8EE4-FB79A83A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1914078"/>
            <a:ext cx="284835" cy="284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E8E438-C057-4C15-B9FB-3D62C6A5D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284192"/>
            <a:ext cx="284835" cy="284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4E16AD-74BB-44A6-ADCC-8C7827AE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643422"/>
            <a:ext cx="284835" cy="284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6980F-11EA-43F7-B76B-77844953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008364"/>
            <a:ext cx="284835" cy="284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E46B2E-8202-45E1-90FC-C8507D1D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378476"/>
            <a:ext cx="284835" cy="284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2B274E-C698-4B45-9E07-0A3BF29B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748590"/>
            <a:ext cx="284835" cy="2848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96BBD7-84C2-4504-B52E-044000AE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4107820"/>
            <a:ext cx="284835" cy="2848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738790-8A54-4369-B54C-F80FBD9FE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28DE-3F81-5A22-AF11-7B8AF7467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39BD463-3A15-8334-C5F5-5171CEDA8492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D4B18-ACDC-3FC0-6BE7-3A06AE4B5AA1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2DC00-8836-9043-BD22-F93AF940D218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C380E-1ECD-D24B-12B9-467ECF865AB6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3AA63-ABD4-3B51-01FA-5484FF7A700D}"/>
              </a:ext>
            </a:extLst>
          </p:cNvPr>
          <p:cNvSpPr/>
          <p:nvPr/>
        </p:nvSpPr>
        <p:spPr>
          <a:xfrm>
            <a:off x="2329543" y="158235"/>
            <a:ext cx="233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Renewals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Reminders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30B29F-1338-4BA9-E489-D991A4BC6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99" y="0"/>
            <a:ext cx="2083772" cy="6233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825239-7A57-B1FA-D28A-0AA8BC57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4257"/>
            <a:ext cx="12192000" cy="540948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916AE09-1942-0505-4E49-9C9238ACEBA5}"/>
              </a:ext>
            </a:extLst>
          </p:cNvPr>
          <p:cNvSpPr/>
          <p:nvPr/>
        </p:nvSpPr>
        <p:spPr>
          <a:xfrm>
            <a:off x="4562669" y="2575249"/>
            <a:ext cx="1533331" cy="326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Remarks</a:t>
            </a:r>
          </a:p>
        </p:txBody>
      </p:sp>
    </p:spTree>
    <p:extLst>
      <p:ext uri="{BB962C8B-B14F-4D97-AF65-F5344CB8AC3E}">
        <p14:creationId xmlns:p14="http://schemas.microsoft.com/office/powerpoint/2010/main" val="196764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5C72B-E875-0C58-A16B-2EB746BAB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733534-37EB-F36F-6C07-3D371F5476BE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E0629-2FBA-29FE-2FB2-808A95118D74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35EF6-0CC8-0806-6F61-584575BF8FDE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758F0E-4857-F8F7-9DE9-D1AE91CA985D}"/>
              </a:ext>
            </a:extLst>
          </p:cNvPr>
          <p:cNvSpPr/>
          <p:nvPr/>
        </p:nvSpPr>
        <p:spPr>
          <a:xfrm>
            <a:off x="2329543" y="158235"/>
            <a:ext cx="2193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Renewals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Add New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F2FFF-D4FC-A391-B04A-0D6BAAF4B45D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C4A109-B41D-B4EE-D360-ACD3E46F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6" y="969572"/>
            <a:ext cx="11293574" cy="50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6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715CE-C500-5EDF-18B2-26BFB999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73769-D6FF-2560-E366-05AEA97A73E7}"/>
              </a:ext>
            </a:extLst>
          </p:cNvPr>
          <p:cNvSpPr/>
          <p:nvPr/>
        </p:nvSpPr>
        <p:spPr>
          <a:xfrm>
            <a:off x="141514" y="0"/>
            <a:ext cx="12050486" cy="598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618A5-6C6E-52FA-CD20-E49EEC5F1460}"/>
              </a:ext>
            </a:extLst>
          </p:cNvPr>
          <p:cNvSpPr/>
          <p:nvPr/>
        </p:nvSpPr>
        <p:spPr>
          <a:xfrm>
            <a:off x="0" y="0"/>
            <a:ext cx="141514" cy="598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4435B-CB6B-060B-AC2D-79A59D64F823}"/>
              </a:ext>
            </a:extLst>
          </p:cNvPr>
          <p:cNvSpPr txBox="1"/>
          <p:nvPr/>
        </p:nvSpPr>
        <p:spPr>
          <a:xfrm>
            <a:off x="250373" y="37747"/>
            <a:ext cx="226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Links  | 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A9FD0-482E-763F-1BC6-95A2A54A4B7C}"/>
              </a:ext>
            </a:extLst>
          </p:cNvPr>
          <p:cNvSpPr/>
          <p:nvPr/>
        </p:nvSpPr>
        <p:spPr>
          <a:xfrm>
            <a:off x="2329543" y="158235"/>
            <a:ext cx="3249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Renewals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&gt; Add Expense Details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7EF0D-46D6-3916-9AF4-46A292B224BD}"/>
              </a:ext>
            </a:extLst>
          </p:cNvPr>
          <p:cNvSpPr/>
          <p:nvPr/>
        </p:nvSpPr>
        <p:spPr>
          <a:xfrm>
            <a:off x="10339761" y="11469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Kabani Logistics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01392-2DCE-893D-8C37-52BDC466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3" y="937379"/>
            <a:ext cx="11657400" cy="5239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224B7F-44F1-423C-6FD9-A31886C7B84C}"/>
              </a:ext>
            </a:extLst>
          </p:cNvPr>
          <p:cNvSpPr txBox="1"/>
          <p:nvPr/>
        </p:nvSpPr>
        <p:spPr>
          <a:xfrm>
            <a:off x="6522098" y="2967135"/>
            <a:ext cx="3722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Document Renewal expense should be calculated per vehicle on monthly basis. For </a:t>
            </a:r>
            <a:r>
              <a:rPr lang="en-IN" dirty="0" err="1"/>
              <a:t>Eg</a:t>
            </a:r>
            <a:r>
              <a:rPr lang="en-IN" dirty="0"/>
              <a:t>: If insurance renewal for 1 year is done for 12000. It should be accounted against a vehicle as 1000/ month.</a:t>
            </a:r>
          </a:p>
        </p:txBody>
      </p:sp>
    </p:spTree>
    <p:extLst>
      <p:ext uri="{BB962C8B-B14F-4D97-AF65-F5344CB8AC3E}">
        <p14:creationId xmlns:p14="http://schemas.microsoft.com/office/powerpoint/2010/main" val="43395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10699</TotalTime>
  <Words>3002</Words>
  <Application>Microsoft Office PowerPoint</Application>
  <PresentationFormat>Widescreen</PresentationFormat>
  <Paragraphs>1236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Billing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nawascl@gmail.com</cp:lastModifiedBy>
  <cp:revision>118</cp:revision>
  <dcterms:created xsi:type="dcterms:W3CDTF">2024-07-14T09:30:44Z</dcterms:created>
  <dcterms:modified xsi:type="dcterms:W3CDTF">2024-12-18T19:43:20Z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C:\Users\ali\Downloads\Limar - Fleet Management.pptx</vt:lpwstr>
  </property>
</Properties>
</file>