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85" r:id="rId2"/>
    <p:sldId id="441" r:id="rId3"/>
    <p:sldId id="405" r:id="rId4"/>
    <p:sldId id="442" r:id="rId5"/>
    <p:sldId id="443" r:id="rId6"/>
    <p:sldId id="444" r:id="rId7"/>
    <p:sldId id="445" r:id="rId8"/>
    <p:sldId id="457" r:id="rId9"/>
    <p:sldId id="446" r:id="rId10"/>
    <p:sldId id="447" r:id="rId11"/>
    <p:sldId id="458" r:id="rId12"/>
    <p:sldId id="448" r:id="rId13"/>
    <p:sldId id="449" r:id="rId14"/>
    <p:sldId id="459" r:id="rId15"/>
    <p:sldId id="450" r:id="rId16"/>
    <p:sldId id="452" r:id="rId17"/>
    <p:sldId id="461" r:id="rId18"/>
    <p:sldId id="453" r:id="rId19"/>
    <p:sldId id="454" r:id="rId20"/>
    <p:sldId id="455" r:id="rId21"/>
    <p:sldId id="462" r:id="rId22"/>
    <p:sldId id="460" r:id="rId23"/>
    <p:sldId id="46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4" autoAdjust="0"/>
  </p:normalViewPr>
  <p:slideViewPr>
    <p:cSldViewPr snapToGrid="0" snapToObjects="1">
      <p:cViewPr varScale="1">
        <p:scale>
          <a:sx n="79" d="100"/>
          <a:sy n="79" d="100"/>
        </p:scale>
        <p:origin x="-10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082935"/>
            <a:ext cx="8983226" cy="2267287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Affine Transformations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081676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Shearing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49605"/>
              </p:ext>
            </p:extLst>
          </p:nvPr>
        </p:nvGraphicFramePr>
        <p:xfrm>
          <a:off x="1914557" y="2470450"/>
          <a:ext cx="508000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2870200" imgH="2120900" progId="Equation.3">
                  <p:embed/>
                </p:oleObj>
              </mc:Choice>
              <mc:Fallback>
                <p:oleObj name="Equation" r:id="rId3" imgW="2870200" imgH="2120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4557" y="2470450"/>
                        <a:ext cx="508000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84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Shearing</a:t>
            </a:r>
            <a:endParaRPr lang="en-US" dirty="0"/>
          </a:p>
        </p:txBody>
      </p:sp>
      <p:pic>
        <p:nvPicPr>
          <p:cNvPr id="4" name="Content Placeholder 3" descr="Figure20.08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2" r="-1362"/>
          <a:stretch>
            <a:fillRect/>
          </a:stretch>
        </p:blipFill>
        <p:spPr>
          <a:xfrm>
            <a:off x="600676" y="2495680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153644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32" y="5750375"/>
            <a:ext cx="7610476" cy="715719"/>
          </a:xfrm>
        </p:spPr>
        <p:txBody>
          <a:bodyPr/>
          <a:lstStyle/>
          <a:p>
            <a:r>
              <a:rPr lang="en-US" dirty="0" smtClean="0"/>
              <a:t>Non-uniform scaling and rotation do not commute</a:t>
            </a:r>
            <a:endParaRPr lang="en-US" dirty="0"/>
          </a:p>
        </p:txBody>
      </p:sp>
      <p:pic>
        <p:nvPicPr>
          <p:cNvPr id="4" name="Picture 3" descr="Figure20.0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0" y="2154591"/>
            <a:ext cx="4946811" cy="1721577"/>
          </a:xfrm>
          <a:prstGeom prst="rect">
            <a:avLst/>
          </a:prstGeom>
        </p:spPr>
      </p:pic>
      <p:pic>
        <p:nvPicPr>
          <p:cNvPr id="5" name="Picture 4" descr="Figure20.10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86" y="3876168"/>
            <a:ext cx="4857619" cy="16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Composing Transformations</a:t>
            </a:r>
            <a:endParaRPr lang="en-US"/>
          </a:p>
        </p:txBody>
      </p:sp>
      <p:pic>
        <p:nvPicPr>
          <p:cNvPr id="4" name="Picture 3" descr="Figure20.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85" y="2733700"/>
            <a:ext cx="7442102" cy="2442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415" y="5561953"/>
            <a:ext cx="64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Rotation and translation do not commute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0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Composing Transformations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" y="4652252"/>
            <a:ext cx="2593424" cy="1102601"/>
          </a:xfrm>
        </p:spPr>
        <p:txBody>
          <a:bodyPr>
            <a:normAutofit/>
          </a:bodyPr>
          <a:lstStyle/>
          <a:p>
            <a:r>
              <a:rPr lang="en-US" dirty="0" smtClean="0"/>
              <a:t>Rotations do not commute</a:t>
            </a:r>
            <a:endParaRPr lang="en-US" dirty="0"/>
          </a:p>
        </p:txBody>
      </p:sp>
      <p:pic>
        <p:nvPicPr>
          <p:cNvPr id="4" name="Picture 3" descr="Figure20.1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" y="2220100"/>
            <a:ext cx="5842000" cy="2019300"/>
          </a:xfrm>
          <a:prstGeom prst="rect">
            <a:avLst/>
          </a:prstGeom>
        </p:spPr>
      </p:pic>
      <p:pic>
        <p:nvPicPr>
          <p:cNvPr id="5" name="Picture 4" descr="Figure20.1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80525"/>
            <a:ext cx="582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5562"/>
            <a:ext cx="8724900" cy="3670767"/>
          </a:xfrm>
        </p:spPr>
        <p:txBody>
          <a:bodyPr/>
          <a:lstStyle/>
          <a:p>
            <a:r>
              <a:rPr lang="en-US" dirty="0" smtClean="0"/>
              <a:t>Generally easy to construct</a:t>
            </a:r>
          </a:p>
          <a:p>
            <a:pPr lvl="1"/>
            <a:r>
              <a:rPr lang="en-US" dirty="0" smtClean="0"/>
              <a:t>For translation and rotation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just negate the terms in the matrix</a:t>
            </a:r>
          </a:p>
          <a:p>
            <a:pPr lvl="1"/>
            <a:r>
              <a:rPr lang="en-US" dirty="0" smtClean="0"/>
              <a:t>For scaling </a:t>
            </a:r>
            <a:r>
              <a:rPr lang="en-US" dirty="0" smtClean="0">
                <a:sym typeface="Wingdings"/>
              </a:rPr>
              <a:t> transform diagonal entries to their reciprocals</a:t>
            </a:r>
          </a:p>
          <a:p>
            <a:pPr lvl="1"/>
            <a:r>
              <a:rPr lang="en-US" dirty="0" smtClean="0">
                <a:sym typeface="Wingdings"/>
              </a:rPr>
              <a:t>Shearing…more complicated </a:t>
            </a:r>
          </a:p>
          <a:p>
            <a:pPr lvl="2"/>
            <a:r>
              <a:rPr lang="en-US" dirty="0" smtClean="0">
                <a:sym typeface="Wingdings"/>
              </a:rPr>
              <a:t>See section 20.6 of </a:t>
            </a:r>
            <a:r>
              <a:rPr lang="en-US" i="1" dirty="0" smtClean="0">
                <a:sym typeface="Wingdings"/>
              </a:rPr>
              <a:t>Ray-Tracing from the Ground Up</a:t>
            </a:r>
            <a:br>
              <a:rPr lang="en-US" i="1" dirty="0" smtClean="0">
                <a:sym typeface="Wingdings"/>
              </a:rPr>
            </a:br>
            <a:endParaRPr lang="en-US" i="1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If we have </a:t>
            </a:r>
            <a:r>
              <a:rPr lang="en-US" i="1" dirty="0" err="1" smtClean="0">
                <a:sym typeface="Wingdings"/>
              </a:rPr>
              <a:t>Tv</a:t>
            </a:r>
            <a:r>
              <a:rPr lang="en-US" i="1" dirty="0" smtClean="0">
                <a:sym typeface="Wingdings"/>
              </a:rPr>
              <a:t> = T</a:t>
            </a:r>
            <a:r>
              <a:rPr lang="en-US" i="1" baseline="-25000" dirty="0" smtClean="0">
                <a:sym typeface="Wingdings"/>
              </a:rPr>
              <a:t>n</a:t>
            </a:r>
            <a:r>
              <a:rPr lang="en-US" i="1" dirty="0" smtClean="0">
                <a:sym typeface="Wingdings"/>
              </a:rPr>
              <a:t>T</a:t>
            </a:r>
            <a:r>
              <a:rPr lang="en-US" i="1" baseline="-25000" dirty="0" smtClean="0">
                <a:sym typeface="Wingdings"/>
              </a:rPr>
              <a:t>n-1</a:t>
            </a:r>
            <a:r>
              <a:rPr lang="en-US" i="1" dirty="0" smtClean="0">
                <a:sym typeface="Wingdings"/>
              </a:rPr>
              <a:t>…T</a:t>
            </a:r>
            <a:r>
              <a:rPr lang="en-US" i="1" baseline="-25000" dirty="0" smtClean="0">
                <a:sym typeface="Wingdings"/>
              </a:rPr>
              <a:t>1</a:t>
            </a:r>
            <a:r>
              <a:rPr lang="en-US" i="1" dirty="0" smtClean="0">
                <a:sym typeface="Wingdings"/>
              </a:rPr>
              <a:t>v   </a:t>
            </a:r>
            <a:r>
              <a:rPr lang="en-US" dirty="0" smtClean="0">
                <a:sym typeface="Wingdings"/>
              </a:rPr>
              <a:t>then </a:t>
            </a:r>
            <a:r>
              <a:rPr lang="en-US" i="1" dirty="0" smtClean="0">
                <a:sym typeface="Wingdings"/>
              </a:rPr>
              <a:t> T</a:t>
            </a:r>
            <a:r>
              <a:rPr lang="en-US" i="1" baseline="30000" dirty="0" smtClean="0">
                <a:sym typeface="Wingdings"/>
              </a:rPr>
              <a:t>-1</a:t>
            </a:r>
            <a:r>
              <a:rPr lang="en-US" i="1" dirty="0" smtClean="0">
                <a:sym typeface="Wingdings"/>
              </a:rPr>
              <a:t>=T</a:t>
            </a:r>
            <a:r>
              <a:rPr lang="en-US" i="1" baseline="-25000" dirty="0" smtClean="0">
                <a:sym typeface="Wingdings"/>
              </a:rPr>
              <a:t>1</a:t>
            </a:r>
            <a:r>
              <a:rPr lang="en-US" i="1" baseline="30000" dirty="0" smtClean="0">
                <a:sym typeface="Wingdings"/>
              </a:rPr>
              <a:t>-1</a:t>
            </a:r>
            <a:r>
              <a:rPr lang="en-US" i="1" dirty="0" smtClean="0">
                <a:sym typeface="Wingdings"/>
              </a:rPr>
              <a:t>…T</a:t>
            </a:r>
            <a:r>
              <a:rPr lang="en-US" i="1" baseline="30000" dirty="0" smtClean="0">
                <a:sym typeface="Wingdings"/>
              </a:rPr>
              <a:t>-1</a:t>
            </a:r>
            <a:r>
              <a:rPr lang="en-US" i="1" baseline="-25000" dirty="0" smtClean="0">
                <a:sym typeface="Wingdings"/>
              </a:rPr>
              <a:t>n-1</a:t>
            </a:r>
            <a:r>
              <a:rPr lang="en-US" i="1" dirty="0" smtClean="0">
                <a:sym typeface="Wingdings"/>
              </a:rPr>
              <a:t>T</a:t>
            </a:r>
            <a:r>
              <a:rPr lang="en-US" i="1" baseline="30000" dirty="0" smtClean="0">
                <a:sym typeface="Wingdings"/>
              </a:rPr>
              <a:t>-1</a:t>
            </a:r>
            <a:r>
              <a:rPr lang="en-US" i="1" baseline="-25000" dirty="0" smtClean="0">
                <a:sym typeface="Wingdings"/>
              </a:rPr>
              <a:t>n</a:t>
            </a:r>
            <a:br>
              <a:rPr lang="en-US" i="1" baseline="-25000" dirty="0" smtClean="0">
                <a:sym typeface="Wingdings"/>
              </a:rPr>
            </a:br>
            <a:r>
              <a:rPr lang="en-US" i="1" baseline="-25000" dirty="0" smtClean="0">
                <a:sym typeface="Wingdings"/>
              </a:rPr>
              <a:t/>
            </a:r>
            <a:br>
              <a:rPr lang="en-US" i="1" baseline="-25000" dirty="0" smtClean="0">
                <a:sym typeface="Wingdings"/>
              </a:rPr>
            </a:br>
            <a:r>
              <a:rPr lang="en-US" i="1" dirty="0" smtClean="0">
                <a:sym typeface="Wingdings"/>
              </a:rPr>
              <a:t>T</a:t>
            </a:r>
            <a:r>
              <a:rPr lang="en-US" i="1" baseline="30000" dirty="0" smtClean="0">
                <a:sym typeface="Wingdings"/>
              </a:rPr>
              <a:t>-1</a:t>
            </a:r>
            <a:r>
              <a:rPr lang="en-US" i="1" dirty="0" smtClean="0">
                <a:sym typeface="Wingdings"/>
              </a:rPr>
              <a:t>Tv=v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628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Intersecting Transformed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2595562"/>
            <a:ext cx="8548049" cy="3670767"/>
          </a:xfrm>
        </p:spPr>
        <p:txBody>
          <a:bodyPr/>
          <a:lstStyle/>
          <a:p>
            <a:r>
              <a:rPr lang="en-US" dirty="0" smtClean="0"/>
              <a:t>Apply inverse set of transformations to the ray</a:t>
            </a:r>
          </a:p>
          <a:p>
            <a:r>
              <a:rPr lang="en-US" dirty="0" smtClean="0"/>
              <a:t>Intersect inverse transformed ray with untransformed object</a:t>
            </a:r>
          </a:p>
          <a:p>
            <a:r>
              <a:rPr lang="en-US" dirty="0" smtClean="0"/>
              <a:t>Compute the normal at the hit point</a:t>
            </a:r>
          </a:p>
          <a:p>
            <a:r>
              <a:rPr lang="en-US" dirty="0" smtClean="0"/>
              <a:t>Use hit point to compute hit point on transformed object</a:t>
            </a:r>
          </a:p>
          <a:p>
            <a:r>
              <a:rPr lang="en-US" dirty="0" smtClean="0"/>
              <a:t>Use normal to compute normal on transformed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9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Intersecting Transformed Objects</a:t>
            </a:r>
            <a:endParaRPr lang="en-US" dirty="0"/>
          </a:p>
        </p:txBody>
      </p:sp>
      <p:pic>
        <p:nvPicPr>
          <p:cNvPr id="5" name="Picture 4" descr="Figure21.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7" y="2194242"/>
            <a:ext cx="7507151" cy="44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Intersecting </a:t>
            </a:r>
            <a:r>
              <a:rPr lang="en-US" smtClean="0"/>
              <a:t>Transformed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47" y="2274062"/>
            <a:ext cx="6056080" cy="3670767"/>
          </a:xfrm>
        </p:spPr>
        <p:txBody>
          <a:bodyPr/>
          <a:lstStyle/>
          <a:p>
            <a:r>
              <a:rPr lang="en-US" dirty="0" smtClean="0"/>
              <a:t>To transform the ray</a:t>
            </a:r>
          </a:p>
          <a:p>
            <a:pPr lvl="1"/>
            <a:r>
              <a:rPr lang="en-US" dirty="0" smtClean="0"/>
              <a:t>Assume matrix T transforms the object</a:t>
            </a:r>
          </a:p>
          <a:p>
            <a:pPr lvl="1"/>
            <a:r>
              <a:rPr lang="en-US" dirty="0" smtClean="0"/>
              <a:t>Assume original ray is </a:t>
            </a:r>
            <a:r>
              <a:rPr lang="en-US" b="1" i="1" dirty="0" smtClean="0"/>
              <a:t>o</a:t>
            </a:r>
            <a:r>
              <a:rPr lang="en-US" i="1" dirty="0" smtClean="0"/>
              <a:t> + t</a:t>
            </a:r>
            <a:r>
              <a:rPr lang="en-US" b="1" i="1" dirty="0" smtClean="0"/>
              <a:t>d</a:t>
            </a:r>
          </a:p>
          <a:p>
            <a:pPr lvl="1"/>
            <a:r>
              <a:rPr lang="en-US" dirty="0" smtClean="0"/>
              <a:t>The inverse transformed ray is then </a:t>
            </a:r>
            <a:r>
              <a:rPr lang="en-US" b="1" i="1" dirty="0" smtClean="0"/>
              <a:t>T</a:t>
            </a:r>
            <a:r>
              <a:rPr lang="en-US" b="1" i="1" baseline="30000" dirty="0" smtClean="0"/>
              <a:t>-1</a:t>
            </a:r>
            <a:r>
              <a:rPr lang="en-US" b="1" i="1" dirty="0" smtClean="0"/>
              <a:t>o</a:t>
            </a:r>
            <a:r>
              <a:rPr lang="en-US" i="1" dirty="0" smtClean="0"/>
              <a:t>+t</a:t>
            </a:r>
            <a:r>
              <a:rPr lang="en-US" b="1" i="1" dirty="0"/>
              <a:t>T</a:t>
            </a:r>
            <a:r>
              <a:rPr lang="en-US" b="1" i="1" baseline="30000" dirty="0"/>
              <a:t>-</a:t>
            </a:r>
            <a:r>
              <a:rPr lang="en-US" b="1" i="1" baseline="30000" dirty="0" smtClean="0"/>
              <a:t>1</a:t>
            </a:r>
            <a:r>
              <a:rPr lang="en-US" b="1" i="1" dirty="0" smtClean="0"/>
              <a:t>d</a:t>
            </a:r>
            <a:br>
              <a:rPr lang="en-US" b="1" i="1" dirty="0" smtClean="0"/>
            </a:br>
            <a:endParaRPr lang="en-US" b="1" i="1" dirty="0" smtClean="0"/>
          </a:p>
          <a:p>
            <a:r>
              <a:rPr lang="en-US" dirty="0" smtClean="0"/>
              <a:t>Note that </a:t>
            </a:r>
            <a:r>
              <a:rPr lang="en-US" b="1" i="1" dirty="0" smtClean="0"/>
              <a:t>d</a:t>
            </a:r>
            <a:r>
              <a:rPr lang="en-US" dirty="0" smtClean="0"/>
              <a:t> is a vector</a:t>
            </a:r>
          </a:p>
          <a:p>
            <a:pPr lvl="1"/>
            <a:r>
              <a:rPr lang="en-US" dirty="0" smtClean="0"/>
              <a:t>It should be unaffected by translation</a:t>
            </a:r>
          </a:p>
          <a:p>
            <a:pPr lvl="1"/>
            <a:r>
              <a:rPr lang="en-US" dirty="0" smtClean="0"/>
              <a:t>Use a homogenous coordinate of 0 in </a:t>
            </a:r>
            <a:r>
              <a:rPr lang="en-US" b="1" i="1" dirty="0" smtClean="0"/>
              <a:t>d</a:t>
            </a:r>
            <a:endParaRPr lang="en-US" b="1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76332"/>
              </p:ext>
            </p:extLst>
          </p:nvPr>
        </p:nvGraphicFramePr>
        <p:xfrm>
          <a:off x="7093313" y="2509953"/>
          <a:ext cx="1112534" cy="257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444500" imgH="1028700" progId="Equation.3">
                  <p:embed/>
                </p:oleObj>
              </mc:Choice>
              <mc:Fallback>
                <p:oleObj name="Equation" r:id="rId3" imgW="444500" imgH="1028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3313" y="2509953"/>
                        <a:ext cx="1112534" cy="2574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79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Hit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2595562"/>
            <a:ext cx="8306889" cy="367076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 = hit point for transformed ray and untransformed object</a:t>
            </a:r>
          </a:p>
          <a:p>
            <a:r>
              <a:rPr lang="en-US" dirty="0" smtClean="0"/>
              <a:t>p’ = hit point for original ray and transformed object</a:t>
            </a:r>
          </a:p>
          <a:p>
            <a:r>
              <a:rPr lang="en-US" dirty="0" smtClean="0"/>
              <a:t>If the hit point p occurs at t</a:t>
            </a:r>
            <a:r>
              <a:rPr lang="en-US" baseline="-25000" dirty="0" smtClean="0"/>
              <a:t>0</a:t>
            </a:r>
            <a:r>
              <a:rPr lang="en-US" dirty="0" smtClean="0"/>
              <a:t> then the hit point p’ occurs at t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Just calculate the point p’ using t</a:t>
            </a:r>
            <a:r>
              <a:rPr lang="en-US" baseline="-25000" dirty="0" smtClean="0"/>
              <a:t>0 </a:t>
            </a:r>
            <a:r>
              <a:rPr lang="en-US" dirty="0" smtClean="0"/>
              <a:t>and the original ray</a:t>
            </a:r>
          </a:p>
          <a:p>
            <a:r>
              <a:rPr lang="en-US" dirty="0" smtClean="0"/>
              <a:t>Proof: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16806"/>
              </p:ext>
            </p:extLst>
          </p:nvPr>
        </p:nvGraphicFramePr>
        <p:xfrm>
          <a:off x="916339" y="5164372"/>
          <a:ext cx="4726815" cy="110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2070100" imgH="482600" progId="Equation.3">
                  <p:embed/>
                </p:oleObj>
              </mc:Choice>
              <mc:Fallback>
                <p:oleObj name="Equation" r:id="rId3" imgW="2070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339" y="5164372"/>
                        <a:ext cx="4726815" cy="1101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07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9885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621446"/>
            <a:ext cx="8221528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what affine transformations are</a:t>
            </a:r>
          </a:p>
          <a:p>
            <a:pPr lvl="1"/>
            <a:r>
              <a:rPr lang="en-US" dirty="0" smtClean="0"/>
              <a:t>…and why they are not linear transformations</a:t>
            </a:r>
            <a:endParaRPr lang="en-US" dirty="0" smtClean="0"/>
          </a:p>
          <a:p>
            <a:r>
              <a:rPr lang="en-US" dirty="0" smtClean="0"/>
              <a:t>Review how to represent an affine transformation as a matrix</a:t>
            </a:r>
          </a:p>
          <a:p>
            <a:pPr lvl="1"/>
            <a:r>
              <a:rPr lang="en-US" dirty="0" smtClean="0"/>
              <a:t>…and composite transformations</a:t>
            </a:r>
          </a:p>
          <a:p>
            <a:pPr lvl="1"/>
            <a:r>
              <a:rPr lang="en-US" dirty="0" smtClean="0"/>
              <a:t>…and inverse transformations</a:t>
            </a:r>
          </a:p>
          <a:p>
            <a:r>
              <a:rPr lang="en-US" dirty="0" smtClean="0"/>
              <a:t>Review homogenous coordinates</a:t>
            </a:r>
          </a:p>
          <a:p>
            <a:r>
              <a:rPr lang="en-US" dirty="0" smtClean="0"/>
              <a:t>Understand how to intersect transformed objects</a:t>
            </a:r>
          </a:p>
          <a:p>
            <a:r>
              <a:rPr lang="en-US" dirty="0" smtClean="0"/>
              <a:t>Know how to use instancing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Figure21.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15" y="4419295"/>
            <a:ext cx="3935798" cy="22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1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330"/>
            <a:ext cx="8913813" cy="914400"/>
          </a:xfrm>
        </p:spPr>
        <p:txBody>
          <a:bodyPr/>
          <a:lstStyle/>
          <a:p>
            <a:r>
              <a:rPr lang="en-US" dirty="0" smtClean="0"/>
              <a:t>Transforming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23467"/>
            <a:ext cx="8713931" cy="4552886"/>
          </a:xfrm>
        </p:spPr>
        <p:txBody>
          <a:bodyPr>
            <a:normAutofit/>
          </a:bodyPr>
          <a:lstStyle/>
          <a:p>
            <a:r>
              <a:rPr lang="en-US" dirty="0" smtClean="0"/>
              <a:t>Let n be the normal on the untransformed object</a:t>
            </a:r>
          </a:p>
          <a:p>
            <a:pPr lvl="1"/>
            <a:r>
              <a:rPr lang="en-US" dirty="0" smtClean="0"/>
              <a:t>Found at hit point with inverse transformed ray</a:t>
            </a:r>
          </a:p>
          <a:p>
            <a:r>
              <a:rPr lang="en-US" dirty="0" smtClean="0"/>
              <a:t>Let n’ be the normal on the transformed object:  </a:t>
            </a:r>
            <a:r>
              <a:rPr lang="en-US" b="1" dirty="0" smtClean="0"/>
              <a:t>n’ = (T</a:t>
            </a:r>
            <a:r>
              <a:rPr lang="en-US" b="1" baseline="30000" dirty="0" smtClean="0"/>
              <a:t>-1</a:t>
            </a:r>
            <a:r>
              <a:rPr lang="en-US" b="1" dirty="0" smtClean="0"/>
              <a:t>)</a:t>
            </a:r>
            <a:r>
              <a:rPr lang="en-US" b="1" baseline="30000" dirty="0" err="1" smtClean="0"/>
              <a:t>T</a:t>
            </a:r>
            <a:r>
              <a:rPr lang="en-US" b="1" dirty="0" err="1" smtClean="0"/>
              <a:t>n</a:t>
            </a:r>
            <a:endParaRPr lang="en-US" b="1" dirty="0"/>
          </a:p>
          <a:p>
            <a:r>
              <a:rPr lang="en-US" dirty="0" smtClean="0"/>
              <a:t>If you only use uniform scaling and rotations </a:t>
            </a:r>
            <a:r>
              <a:rPr lang="en-US" b="1" dirty="0"/>
              <a:t>(T</a:t>
            </a:r>
            <a:r>
              <a:rPr lang="en-US" b="1" baseline="30000" dirty="0"/>
              <a:t>-1</a:t>
            </a:r>
            <a:r>
              <a:rPr lang="en-US" b="1" dirty="0"/>
              <a:t>)</a:t>
            </a:r>
            <a:r>
              <a:rPr lang="en-US" b="1" baseline="30000" dirty="0" smtClean="0"/>
              <a:t>T</a:t>
            </a:r>
            <a:r>
              <a:rPr lang="en-US" b="1" dirty="0" smtClean="0"/>
              <a:t>=T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Use homogenous </a:t>
            </a:r>
            <a:br>
              <a:rPr lang="en-US" dirty="0" smtClean="0"/>
            </a:br>
            <a:r>
              <a:rPr lang="en-US" dirty="0" smtClean="0"/>
              <a:t>coordinate of 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Normalize n’</a:t>
            </a:r>
            <a:br>
              <a:rPr lang="en-US" dirty="0" smtClean="0"/>
            </a:br>
            <a:r>
              <a:rPr lang="en-US" dirty="0" smtClean="0"/>
              <a:t> after you find it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 descr="Figure21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74" y="3280928"/>
            <a:ext cx="6442026" cy="30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45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60" y="2241912"/>
            <a:ext cx="7610476" cy="3670767"/>
          </a:xfrm>
        </p:spPr>
        <p:txBody>
          <a:bodyPr/>
          <a:lstStyle/>
          <a:p>
            <a:r>
              <a:rPr lang="en-US" dirty="0" smtClean="0"/>
              <a:t>Keep a single original geometric model</a:t>
            </a:r>
          </a:p>
          <a:p>
            <a:r>
              <a:rPr lang="en-US" dirty="0" smtClean="0"/>
              <a:t>Create instance models which consist of</a:t>
            </a:r>
          </a:p>
          <a:p>
            <a:pPr lvl="1"/>
            <a:r>
              <a:rPr lang="en-US" dirty="0" smtClean="0"/>
              <a:t>Reference to original model</a:t>
            </a:r>
          </a:p>
          <a:p>
            <a:pPr lvl="1"/>
            <a:r>
              <a:rPr lang="en-US" dirty="0" smtClean="0"/>
              <a:t>Inverse transformation matrix</a:t>
            </a:r>
          </a:p>
          <a:p>
            <a:pPr lvl="1"/>
            <a:r>
              <a:rPr lang="en-US" dirty="0" smtClean="0"/>
              <a:t>Material</a:t>
            </a:r>
          </a:p>
        </p:txBody>
      </p:sp>
      <p:pic>
        <p:nvPicPr>
          <p:cNvPr id="4" name="Picture 3" descr="Figure21.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01" y="3860069"/>
            <a:ext cx="4894472" cy="28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0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 and Transformed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70" y="2595562"/>
            <a:ext cx="8419430" cy="3670767"/>
          </a:xfrm>
        </p:spPr>
        <p:txBody>
          <a:bodyPr/>
          <a:lstStyle/>
          <a:p>
            <a:r>
              <a:rPr lang="en-US" dirty="0" smtClean="0"/>
              <a:t>Store references to instances just as you would normal objects</a:t>
            </a:r>
          </a:p>
          <a:p>
            <a:pPr lvl="1"/>
            <a:r>
              <a:rPr lang="en-US" dirty="0" smtClean="0"/>
              <a:t>For a mesh this would be references to individual triangles</a:t>
            </a:r>
          </a:p>
          <a:p>
            <a:pPr lvl="1"/>
            <a:r>
              <a:rPr lang="en-US" dirty="0" smtClean="0"/>
              <a:t>…and references to a material and inverse transformation matrix</a:t>
            </a:r>
          </a:p>
          <a:p>
            <a:r>
              <a:rPr lang="en-US" dirty="0" smtClean="0"/>
              <a:t>How can you compute the bounding box for the instances?</a:t>
            </a:r>
          </a:p>
          <a:p>
            <a:pPr lvl="1"/>
            <a:r>
              <a:rPr lang="en-US" dirty="0" smtClean="0"/>
              <a:t>Why do you need the bounding box?</a:t>
            </a:r>
          </a:p>
          <a:p>
            <a:pPr lvl="1"/>
            <a:r>
              <a:rPr lang="en-US" dirty="0" smtClean="0"/>
              <a:t>What information do you need to compute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65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 and Transformed Objects</a:t>
            </a:r>
            <a:endParaRPr lang="en-US" dirty="0"/>
          </a:p>
        </p:txBody>
      </p:sp>
      <p:pic>
        <p:nvPicPr>
          <p:cNvPr id="5" name="Content Placeholder 4" descr="Figure22.13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r="3335"/>
          <a:stretch>
            <a:fillRect/>
          </a:stretch>
        </p:blipFill>
        <p:spPr>
          <a:xfrm>
            <a:off x="744645" y="2595562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58354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9886"/>
            <a:ext cx="8913813" cy="914400"/>
          </a:xfrm>
        </p:spPr>
        <p:txBody>
          <a:bodyPr/>
          <a:lstStyle/>
          <a:p>
            <a:r>
              <a:rPr lang="en-US" dirty="0" smtClean="0"/>
              <a:t>Affine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92" y="1621446"/>
            <a:ext cx="8425904" cy="4656234"/>
          </a:xfrm>
        </p:spPr>
        <p:txBody>
          <a:bodyPr>
            <a:normAutofit/>
          </a:bodyPr>
          <a:lstStyle/>
          <a:p>
            <a:r>
              <a:rPr lang="en-US" dirty="0" smtClean="0"/>
              <a:t>We will review:</a:t>
            </a:r>
            <a:endParaRPr lang="en-US" dirty="0" smtClean="0"/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Shear</a:t>
            </a:r>
          </a:p>
          <a:p>
            <a:pPr lvl="1"/>
            <a:r>
              <a:rPr lang="en-US" dirty="0" smtClean="0"/>
              <a:t>Reflection</a:t>
            </a:r>
            <a:endParaRPr lang="en-US" dirty="0" smtClean="0"/>
          </a:p>
          <a:p>
            <a:r>
              <a:rPr lang="en-US" dirty="0" smtClean="0"/>
              <a:t>All linear functions are affine functions</a:t>
            </a:r>
          </a:p>
          <a:p>
            <a:r>
              <a:rPr lang="en-US" dirty="0" smtClean="0"/>
              <a:t>Linear functions keep the origin fixed</a:t>
            </a:r>
          </a:p>
          <a:p>
            <a:pPr lvl="1"/>
            <a:r>
              <a:rPr lang="en-US" dirty="0" smtClean="0"/>
              <a:t>Affine functions need not do so</a:t>
            </a:r>
          </a:p>
          <a:p>
            <a:r>
              <a:rPr lang="en-US" dirty="0" smtClean="0"/>
              <a:t>So…to include translation we use affine transformations</a:t>
            </a:r>
          </a:p>
          <a:p>
            <a:pPr lvl="1"/>
            <a:r>
              <a:rPr lang="en-US" dirty="0" smtClean="0"/>
              <a:t>…and we’re going to use homogenous coordinates…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9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278"/>
            <a:ext cx="8913813" cy="914400"/>
          </a:xfrm>
        </p:spPr>
        <p:txBody>
          <a:bodyPr/>
          <a:lstStyle/>
          <a:p>
            <a:r>
              <a:rPr lang="en-US" dirty="0" smtClean="0"/>
              <a:t>Homogenous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78" y="1157678"/>
            <a:ext cx="8389139" cy="3670767"/>
          </a:xfrm>
        </p:spPr>
        <p:txBody>
          <a:bodyPr/>
          <a:lstStyle/>
          <a:p>
            <a:r>
              <a:rPr lang="en-US" dirty="0" smtClean="0"/>
              <a:t>Cartesian coordinates are used in Euclidean Geometry</a:t>
            </a:r>
          </a:p>
          <a:p>
            <a:r>
              <a:rPr lang="en-US" dirty="0" smtClean="0"/>
              <a:t>Homogenous coordinates are used in Projective Geometry</a:t>
            </a:r>
          </a:p>
          <a:p>
            <a:r>
              <a:rPr lang="en-US" dirty="0" smtClean="0"/>
              <a:t>Map between a 2D Cartesian point and a homogenous point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w=0 corresponds to a point at infinity</a:t>
            </a:r>
          </a:p>
          <a:p>
            <a:r>
              <a:rPr lang="en-US" dirty="0" smtClean="0"/>
              <a:t>Generalizes directly to 3D Cartesian points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21" y="2640641"/>
            <a:ext cx="3251200" cy="711200"/>
          </a:xfrm>
          <a:prstGeom prst="rect">
            <a:avLst/>
          </a:prstGeom>
        </p:spPr>
      </p:pic>
      <p:pic>
        <p:nvPicPr>
          <p:cNvPr id="5" name="Picture 4" descr="Figure20.0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" y="4350577"/>
            <a:ext cx="5371938" cy="2200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8869" y="4949147"/>
            <a:ext cx="246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(</a:t>
            </a:r>
            <a:r>
              <a:rPr lang="en-US" dirty="0" err="1" smtClean="0"/>
              <a:t>wX,wY,w</a:t>
            </a:r>
            <a:r>
              <a:rPr lang="en-US" dirty="0" smtClean="0"/>
              <a:t>) form in projective space?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3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Translation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267965"/>
              </p:ext>
            </p:extLst>
          </p:nvPr>
        </p:nvGraphicFramePr>
        <p:xfrm>
          <a:off x="2425885" y="3004339"/>
          <a:ext cx="3484562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968500" imgH="1028700" progId="Equation.3">
                  <p:embed/>
                </p:oleObj>
              </mc:Choice>
              <mc:Fallback>
                <p:oleObj name="Equation" r:id="rId3" imgW="1968500" imgH="1028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5885" y="3004339"/>
                        <a:ext cx="3484562" cy="182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1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Scaling</a:t>
            </a:r>
            <a:endParaRPr lang="en-US" dirty="0"/>
          </a:p>
        </p:txBody>
      </p:sp>
      <p:pic>
        <p:nvPicPr>
          <p:cNvPr id="6" name="Picture 5" descr="Figure20.06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3" y="4594593"/>
            <a:ext cx="1967038" cy="1963760"/>
          </a:xfrm>
          <a:prstGeom prst="rect">
            <a:avLst/>
          </a:prstGeom>
        </p:spPr>
      </p:pic>
      <p:pic>
        <p:nvPicPr>
          <p:cNvPr id="10" name="Picture 9" descr="Figure20.06(b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42" y="4594593"/>
            <a:ext cx="1967038" cy="1963760"/>
          </a:xfrm>
          <a:prstGeom prst="rect">
            <a:avLst/>
          </a:prstGeom>
        </p:spPr>
      </p:pic>
      <p:pic>
        <p:nvPicPr>
          <p:cNvPr id="11" name="Picture 10" descr="Figure20.06(c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85" y="4594592"/>
            <a:ext cx="1963761" cy="1963761"/>
          </a:xfrm>
          <a:prstGeom prst="rect">
            <a:avLst/>
          </a:prstGeom>
        </p:spPr>
      </p:pic>
      <p:pic>
        <p:nvPicPr>
          <p:cNvPr id="12" name="Picture 11" descr="Figure20.06(d)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68" y="4594593"/>
            <a:ext cx="1960487" cy="196376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838756"/>
              </p:ext>
            </p:extLst>
          </p:nvPr>
        </p:nvGraphicFramePr>
        <p:xfrm>
          <a:off x="2819215" y="2514551"/>
          <a:ext cx="3011139" cy="157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1701800" imgH="889000" progId="Equation.3">
                  <p:embed/>
                </p:oleObj>
              </mc:Choice>
              <mc:Fallback>
                <p:oleObj name="Equation" r:id="rId7" imgW="17018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215" y="2514551"/>
                        <a:ext cx="3011139" cy="157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5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8493"/>
            <a:ext cx="8913813" cy="914400"/>
          </a:xfrm>
        </p:spPr>
        <p:txBody>
          <a:bodyPr/>
          <a:lstStyle/>
          <a:p>
            <a:r>
              <a:rPr lang="en-US" dirty="0" smtClean="0"/>
              <a:t>3D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03" y="5136811"/>
            <a:ext cx="8671210" cy="1129518"/>
          </a:xfrm>
        </p:spPr>
        <p:txBody>
          <a:bodyPr/>
          <a:lstStyle/>
          <a:p>
            <a:r>
              <a:rPr lang="en-US" dirty="0" smtClean="0"/>
              <a:t>Pick an axis to rotate around (x, y, or z)</a:t>
            </a:r>
          </a:p>
          <a:p>
            <a:r>
              <a:rPr lang="en-US" dirty="0" smtClean="0"/>
              <a:t>Looking along the negative axis , the rotation is counter-clockwise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843415"/>
              </p:ext>
            </p:extLst>
          </p:nvPr>
        </p:nvGraphicFramePr>
        <p:xfrm>
          <a:off x="919691" y="1606924"/>
          <a:ext cx="7415929" cy="313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4241800" imgH="1790700" progId="Equation.3">
                  <p:embed/>
                </p:oleObj>
              </mc:Choice>
              <mc:Fallback>
                <p:oleObj name="Equation" r:id="rId3" imgW="4241800" imgH="179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691" y="1606924"/>
                        <a:ext cx="7415929" cy="3131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8493"/>
            <a:ext cx="8913813" cy="914400"/>
          </a:xfrm>
        </p:spPr>
        <p:txBody>
          <a:bodyPr/>
          <a:lstStyle/>
          <a:p>
            <a:r>
              <a:rPr lang="en-US" dirty="0" smtClean="0"/>
              <a:t>3D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03" y="5136811"/>
            <a:ext cx="8671210" cy="1129518"/>
          </a:xfrm>
        </p:spPr>
        <p:txBody>
          <a:bodyPr/>
          <a:lstStyle/>
          <a:p>
            <a:r>
              <a:rPr lang="en-US" dirty="0" smtClean="0"/>
              <a:t>Pick an axis to rotate around (x, y, or z)</a:t>
            </a:r>
          </a:p>
          <a:p>
            <a:r>
              <a:rPr lang="en-US" dirty="0" smtClean="0"/>
              <a:t>Looking along the negative axis , the rotation is counter-clockwise</a:t>
            </a:r>
            <a:endParaRPr lang="en-US" dirty="0"/>
          </a:p>
        </p:txBody>
      </p:sp>
      <p:pic>
        <p:nvPicPr>
          <p:cNvPr id="4" name="Picture 3" descr="Figure20.07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9" y="1656257"/>
            <a:ext cx="8033614" cy="27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Reflection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39448"/>
              </p:ext>
            </p:extLst>
          </p:nvPr>
        </p:nvGraphicFramePr>
        <p:xfrm>
          <a:off x="796925" y="3422650"/>
          <a:ext cx="766127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4381500" imgH="889000" progId="Equation.3">
                  <p:embed/>
                </p:oleObj>
              </mc:Choice>
              <mc:Fallback>
                <p:oleObj name="Equation" r:id="rId3" imgW="43815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925" y="3422650"/>
                        <a:ext cx="7661275" cy="155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725767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49100</TotalTime>
  <Words>566</Words>
  <Application>Microsoft Macintosh PowerPoint</Application>
  <PresentationFormat>On-screen Show (4:3)</PresentationFormat>
  <Paragraphs>100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DAK1</vt:lpstr>
      <vt:lpstr>Microsoft Equation</vt:lpstr>
      <vt:lpstr>CS 419: Production Rendering    Affine Transformations</vt:lpstr>
      <vt:lpstr>Objectives</vt:lpstr>
      <vt:lpstr>Affine Transformations</vt:lpstr>
      <vt:lpstr>Homogenous Coordinates</vt:lpstr>
      <vt:lpstr>3D Translation</vt:lpstr>
      <vt:lpstr>3D Scaling</vt:lpstr>
      <vt:lpstr>3D Rotation</vt:lpstr>
      <vt:lpstr>3D Rotation</vt:lpstr>
      <vt:lpstr>3D Reflection</vt:lpstr>
      <vt:lpstr>3D Shearing</vt:lpstr>
      <vt:lpstr>3D Shearing</vt:lpstr>
      <vt:lpstr>Composing Transformations</vt:lpstr>
      <vt:lpstr>Composing Transformations</vt:lpstr>
      <vt:lpstr>Composing Transformations</vt:lpstr>
      <vt:lpstr>Inverse Transformations</vt:lpstr>
      <vt:lpstr>Intersecting Transformed Objects</vt:lpstr>
      <vt:lpstr>Intersecting Transformed Objects</vt:lpstr>
      <vt:lpstr>Intersecting Transformed Objects</vt:lpstr>
      <vt:lpstr>Finding the Hit Point </vt:lpstr>
      <vt:lpstr>Transforming Normals</vt:lpstr>
      <vt:lpstr>Instancing</vt:lpstr>
      <vt:lpstr>Grids and Transformed Objects</vt:lpstr>
      <vt:lpstr>Grids and Transformed Objects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279</cp:revision>
  <dcterms:created xsi:type="dcterms:W3CDTF">2012-04-01T22:10:48Z</dcterms:created>
  <dcterms:modified xsi:type="dcterms:W3CDTF">2016-03-17T01:47:09Z</dcterms:modified>
</cp:coreProperties>
</file>