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85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68785" autoAdjust="0"/>
  </p:normalViewPr>
  <p:slideViewPr>
    <p:cSldViewPr snapToGrid="0" snapToObjects="1">
      <p:cViewPr varScale="1">
        <p:scale>
          <a:sx n="84" d="100"/>
          <a:sy n="84" d="100"/>
        </p:scale>
        <p:origin x="13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2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3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6" y="6580867"/>
            <a:ext cx="369160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099" y="6572228"/>
            <a:ext cx="336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4" y="1653008"/>
            <a:ext cx="8983226" cy="1836400"/>
          </a:xfrm>
          <a:noFill/>
        </p:spPr>
        <p:txBody>
          <a:bodyPr wrap="square" lIns="63500" tIns="25400" rIns="63500" bIns="25400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CS 419: Production Rendering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Geometric Modeling with Meshes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0" y="4332637"/>
            <a:ext cx="6248400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Eric Shaffer</a:t>
            </a:r>
          </a:p>
          <a:p>
            <a:pPr algn="ctr">
              <a:buClrTx/>
              <a:buSzTx/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sz="300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0" y="2438400"/>
            <a:ext cx="3908777" cy="15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3" y="1241778"/>
            <a:ext cx="33785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Half-Edge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7" y="2242739"/>
            <a:ext cx="7610476" cy="3670767"/>
          </a:xfrm>
        </p:spPr>
        <p:txBody>
          <a:bodyPr/>
          <a:lstStyle/>
          <a:p>
            <a:r>
              <a:rPr lang="en-US" dirty="0" smtClean="0"/>
              <a:t>Designed to facilitate neighborhood queries</a:t>
            </a:r>
          </a:p>
          <a:p>
            <a:r>
              <a:rPr lang="en-US" dirty="0" smtClean="0"/>
              <a:t>Each vertex has coordinates and a half-edge reference</a:t>
            </a:r>
          </a:p>
          <a:p>
            <a:r>
              <a:rPr lang="en-US" dirty="0" smtClean="0"/>
              <a:t>Each face has a reference to a half-edge</a:t>
            </a:r>
          </a:p>
          <a:p>
            <a:r>
              <a:rPr lang="en-US" dirty="0" smtClean="0"/>
              <a:t>Each half-edge has</a:t>
            </a:r>
          </a:p>
          <a:p>
            <a:pPr lvl="1"/>
            <a:r>
              <a:rPr lang="en-US" dirty="0" smtClean="0"/>
              <a:t>Reference to end vertex</a:t>
            </a:r>
          </a:p>
          <a:p>
            <a:pPr lvl="1"/>
            <a:r>
              <a:rPr lang="en-US" dirty="0" smtClean="0"/>
              <a:t>Reference to left face</a:t>
            </a:r>
          </a:p>
          <a:p>
            <a:pPr lvl="1"/>
            <a:r>
              <a:rPr lang="en-US" dirty="0" smtClean="0"/>
              <a:t>Reference to next half-edge…maybe others</a:t>
            </a:r>
          </a:p>
          <a:p>
            <a:r>
              <a:rPr lang="en-US" dirty="0" smtClean="0"/>
              <a:t>Around 144 B/v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790" y="4012322"/>
            <a:ext cx="2723023" cy="241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Half-edge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797" y="2313303"/>
            <a:ext cx="7610476" cy="3670767"/>
          </a:xfrm>
        </p:spPr>
        <p:txBody>
          <a:bodyPr/>
          <a:lstStyle/>
          <a:p>
            <a:r>
              <a:rPr lang="en-US" dirty="0" smtClean="0"/>
              <a:t>How would you find the start vertex?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would you find the right face 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would you find the 3 vertices of the left face? </a:t>
            </a:r>
            <a:endParaRPr lang="en-US" dirty="0"/>
          </a:p>
        </p:txBody>
      </p:sp>
      <p:pic>
        <p:nvPicPr>
          <p:cNvPr id="4" name="Picture 3" descr="Screen Shot 2016-03-09 at 9.2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615" y="2169863"/>
            <a:ext cx="2647996" cy="22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3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 smtClean="0"/>
              <a:t>Mesh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37" y="1636292"/>
            <a:ext cx="7610476" cy="3670767"/>
          </a:xfrm>
        </p:spPr>
        <p:txBody>
          <a:bodyPr/>
          <a:lstStyle/>
          <a:p>
            <a:r>
              <a:rPr lang="en-US" dirty="0" smtClean="0"/>
              <a:t>Lots of interesting operations</a:t>
            </a:r>
          </a:p>
          <a:p>
            <a:pPr lvl="1"/>
            <a:r>
              <a:rPr lang="en-US" dirty="0" smtClean="0"/>
              <a:t>Mesh Generation</a:t>
            </a:r>
          </a:p>
          <a:p>
            <a:pPr lvl="1"/>
            <a:r>
              <a:rPr lang="en-US" dirty="0" smtClean="0"/>
              <a:t>Mesh Smoothing</a:t>
            </a:r>
          </a:p>
          <a:p>
            <a:pPr lvl="1"/>
            <a:r>
              <a:rPr lang="en-US" dirty="0" smtClean="0"/>
              <a:t>Generating Levels-of-Detail </a:t>
            </a:r>
          </a:p>
          <a:p>
            <a:pPr lvl="2"/>
            <a:r>
              <a:rPr lang="en-US" dirty="0" smtClean="0"/>
              <a:t>Mesh Refinement </a:t>
            </a:r>
          </a:p>
          <a:p>
            <a:pPr lvl="2"/>
            <a:r>
              <a:rPr lang="en-US" dirty="0" smtClean="0"/>
              <a:t>Mesh Coarsening</a:t>
            </a:r>
          </a:p>
          <a:p>
            <a:pPr lvl="1"/>
            <a:r>
              <a:rPr lang="en-US" dirty="0" err="1" smtClean="0"/>
              <a:t>Remeshing</a:t>
            </a:r>
            <a:endParaRPr lang="en-US" dirty="0" smtClean="0"/>
          </a:p>
          <a:p>
            <a:pPr lvl="1"/>
            <a:r>
              <a:rPr lang="en-US" dirty="0" smtClean="0"/>
              <a:t>Mesh Deformation</a:t>
            </a:r>
            <a:endParaRPr lang="en-US" dirty="0"/>
          </a:p>
        </p:txBody>
      </p:sp>
      <p:pic>
        <p:nvPicPr>
          <p:cNvPr id="4" name="Picture 3" descr="Screen Shot 2016-03-09 at 9.32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22" y="4654122"/>
            <a:ext cx="8051800" cy="184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526" y="1792415"/>
            <a:ext cx="4768474" cy="238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Shading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83" y="2403124"/>
            <a:ext cx="8779129" cy="4062784"/>
          </a:xfrm>
        </p:spPr>
        <p:txBody>
          <a:bodyPr>
            <a:normAutofit/>
          </a:bodyPr>
          <a:lstStyle/>
          <a:p>
            <a:r>
              <a:rPr lang="en-US" dirty="0" smtClean="0"/>
              <a:t>Need a normal vector for the surface at a hit point</a:t>
            </a:r>
            <a:br>
              <a:rPr lang="en-US" dirty="0" smtClean="0"/>
            </a:br>
            <a:r>
              <a:rPr lang="en-US" dirty="0" smtClean="0"/>
              <a:t>Assume triangle is given by v</a:t>
            </a:r>
            <a:r>
              <a:rPr lang="en-US" baseline="-25000" dirty="0" smtClean="0"/>
              <a:t>1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 v</a:t>
            </a:r>
            <a:r>
              <a:rPr lang="en-US" baseline="-25000" dirty="0" smtClean="0"/>
              <a:t>3</a:t>
            </a:r>
            <a:endParaRPr lang="en-US" dirty="0" smtClean="0"/>
          </a:p>
          <a:p>
            <a:r>
              <a:rPr lang="en-US" u="sng" dirty="0" smtClean="0"/>
              <a:t>Flat Shading</a:t>
            </a:r>
            <a:br>
              <a:rPr lang="en-US" u="sng" dirty="0" smtClean="0"/>
            </a:br>
            <a:r>
              <a:rPr lang="en-US" dirty="0" smtClean="0"/>
              <a:t>Single normal per triangle</a:t>
            </a:r>
            <a:br>
              <a:rPr lang="en-US" dirty="0" smtClean="0"/>
            </a:br>
            <a:r>
              <a:rPr lang="en-US" dirty="0" smtClean="0"/>
              <a:t>Compute (</a:t>
            </a:r>
            <a:r>
              <a:rPr lang="en-US" dirty="0" smtClean="0"/>
              <a:t>v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  <a:r>
              <a:rPr lang="en-US" dirty="0" smtClean="0"/>
              <a:t>– v</a:t>
            </a:r>
            <a:r>
              <a:rPr lang="en-US" baseline="-25000" dirty="0" smtClean="0"/>
              <a:t>1</a:t>
            </a:r>
            <a:r>
              <a:rPr lang="en-US" dirty="0" smtClean="0"/>
              <a:t> ) </a:t>
            </a:r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✕ </a:t>
            </a:r>
            <a:r>
              <a:rPr lang="en-US" dirty="0" smtClean="0">
                <a:sym typeface="Zapf Dingbats"/>
              </a:rPr>
              <a:t>(</a:t>
            </a:r>
            <a:r>
              <a:rPr lang="en-US" dirty="0" smtClean="0">
                <a:sym typeface="Zapf Dingbats"/>
              </a:rPr>
              <a:t>v</a:t>
            </a:r>
            <a:r>
              <a:rPr lang="en-US" baseline="-25000" dirty="0">
                <a:sym typeface="Zapf Dingbats"/>
              </a:rPr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– v</a:t>
            </a:r>
            <a:r>
              <a:rPr lang="en-US" baseline="-25000" dirty="0" smtClean="0"/>
              <a:t>1</a:t>
            </a:r>
            <a:r>
              <a:rPr lang="en-US" dirty="0" smtClean="0"/>
              <a:t>) and </a:t>
            </a:r>
            <a:r>
              <a:rPr lang="en-US" b="1" dirty="0" smtClean="0"/>
              <a:t>normalize</a:t>
            </a:r>
          </a:p>
          <a:p>
            <a:r>
              <a:rPr lang="en-US" u="sng" dirty="0" smtClean="0"/>
              <a:t>Smooth Shading</a:t>
            </a:r>
            <a:br>
              <a:rPr lang="en-US" u="sng" dirty="0" smtClean="0"/>
            </a:br>
            <a:r>
              <a:rPr lang="en-US" dirty="0" smtClean="0"/>
              <a:t>Compute interpolated normal for a hit point</a:t>
            </a:r>
            <a:br>
              <a:rPr lang="en-US" dirty="0" smtClean="0"/>
            </a:br>
            <a:r>
              <a:rPr lang="en-US" dirty="0" smtClean="0"/>
              <a:t>Compute a normal at each vertex that averages the face </a:t>
            </a:r>
            <a:r>
              <a:rPr lang="en-US" dirty="0" err="1" smtClean="0"/>
              <a:t>normals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Note: weighting by face area is best</a:t>
            </a:r>
            <a:br>
              <a:rPr lang="en-US" i="1" dirty="0" smtClean="0"/>
            </a:br>
            <a:r>
              <a:rPr lang="en-US" dirty="0" smtClean="0"/>
              <a:t>Compute interpolated normal using </a:t>
            </a:r>
            <a:r>
              <a:rPr lang="en-US" dirty="0" err="1" smtClean="0"/>
              <a:t>barycentric</a:t>
            </a:r>
            <a:r>
              <a:rPr lang="en-US" dirty="0" smtClean="0"/>
              <a:t> coordinates</a:t>
            </a:r>
            <a:br>
              <a:rPr lang="en-US" dirty="0" smtClean="0"/>
            </a:br>
            <a:r>
              <a:rPr lang="en-US" b="1" dirty="0" smtClean="0"/>
              <a:t>n </a:t>
            </a:r>
            <a:r>
              <a:rPr lang="en-US" dirty="0" smtClean="0"/>
              <a:t>= b</a:t>
            </a:r>
            <a:r>
              <a:rPr lang="en-US" baseline="-25000" dirty="0" smtClean="0"/>
              <a:t>1</a:t>
            </a:r>
            <a:r>
              <a:rPr lang="en-US" b="1" dirty="0" smtClean="0"/>
              <a:t>n</a:t>
            </a:r>
            <a:r>
              <a:rPr lang="en-US" b="1" baseline="-25000" dirty="0" smtClean="0"/>
              <a:t>1</a:t>
            </a:r>
            <a:r>
              <a:rPr lang="en-US" dirty="0" smtClean="0"/>
              <a:t> + b</a:t>
            </a:r>
            <a:r>
              <a:rPr lang="en-US" baseline="-25000" dirty="0" smtClean="0"/>
              <a:t>2</a:t>
            </a:r>
            <a:r>
              <a:rPr lang="en-US" b="1" dirty="0" smtClean="0"/>
              <a:t>n</a:t>
            </a:r>
            <a:r>
              <a:rPr lang="en-US" b="1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+ b</a:t>
            </a:r>
            <a:r>
              <a:rPr lang="en-US" baseline="-25000" dirty="0" smtClean="0"/>
              <a:t>3</a:t>
            </a:r>
            <a:r>
              <a:rPr lang="en-US" b="1" dirty="0" smtClean="0"/>
              <a:t>n</a:t>
            </a:r>
            <a:r>
              <a:rPr lang="en-US" b="1" baseline="-25000" dirty="0" smtClean="0"/>
              <a:t>3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u="sng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5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Shading Considerations</a:t>
            </a:r>
            <a:endParaRPr lang="en-US" dirty="0"/>
          </a:p>
        </p:txBody>
      </p:sp>
      <p:pic>
        <p:nvPicPr>
          <p:cNvPr id="5" name="Picture 4" descr="Figure23.01(c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25" y="2297385"/>
            <a:ext cx="3474139" cy="3474139"/>
          </a:xfrm>
          <a:prstGeom prst="rect">
            <a:avLst/>
          </a:prstGeom>
        </p:spPr>
      </p:pic>
      <p:pic>
        <p:nvPicPr>
          <p:cNvPr id="6" name="Picture 5" descr="Figure23.03(c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66" y="2297385"/>
            <a:ext cx="3474139" cy="347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9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54" y="2595562"/>
            <a:ext cx="8687659" cy="3840608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 how meshes are used to model surfaces</a:t>
            </a:r>
          </a:p>
          <a:p>
            <a:r>
              <a:rPr lang="en-US" dirty="0" smtClean="0"/>
              <a:t>Become familiar with basic mesh data structures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Figure23.01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0854"/>
            <a:ext cx="2121394" cy="2121394"/>
          </a:xfrm>
          <a:prstGeom prst="rect">
            <a:avLst/>
          </a:prstGeom>
        </p:spPr>
      </p:pic>
      <p:pic>
        <p:nvPicPr>
          <p:cNvPr id="6" name="Picture 5" descr="Figure23.01(b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4" y="4480854"/>
            <a:ext cx="2121394" cy="2121394"/>
          </a:xfrm>
          <a:prstGeom prst="rect">
            <a:avLst/>
          </a:prstGeom>
        </p:spPr>
      </p:pic>
      <p:pic>
        <p:nvPicPr>
          <p:cNvPr id="7" name="Picture 6" descr="Figure23.01(c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75" y="4480854"/>
            <a:ext cx="2121394" cy="2121394"/>
          </a:xfrm>
          <a:prstGeom prst="rect">
            <a:avLst/>
          </a:prstGeom>
        </p:spPr>
      </p:pic>
      <p:pic>
        <p:nvPicPr>
          <p:cNvPr id="8" name="Picture 7" descr="Figure23.01(d)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606" y="4480854"/>
            <a:ext cx="2121394" cy="21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0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5851"/>
            <a:ext cx="8913813" cy="914400"/>
          </a:xfrm>
        </p:spPr>
        <p:txBody>
          <a:bodyPr/>
          <a:lstStyle/>
          <a:p>
            <a:r>
              <a:rPr lang="en-US" dirty="0" smtClean="0"/>
              <a:t>What is a Mesh?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5863"/>
            <a:ext cx="8724900" cy="3670767"/>
          </a:xfrm>
        </p:spPr>
        <p:txBody>
          <a:bodyPr/>
          <a:lstStyle/>
          <a:p>
            <a:r>
              <a:rPr lang="en-US" dirty="0" smtClean="0"/>
              <a:t>Polygonal meshes define a surface using a collection of polygons</a:t>
            </a:r>
          </a:p>
          <a:p>
            <a:pPr lvl="1"/>
            <a:r>
              <a:rPr lang="en-US" dirty="0" smtClean="0"/>
              <a:t>Just as curve can be approximated by connected linear segments…</a:t>
            </a:r>
          </a:p>
          <a:p>
            <a:pPr lvl="1"/>
            <a:r>
              <a:rPr lang="en-US" dirty="0" smtClean="0"/>
              <a:t>…a smooth surface can be approximated by polygons</a:t>
            </a:r>
          </a:p>
          <a:p>
            <a:r>
              <a:rPr lang="en-US" dirty="0" smtClean="0"/>
              <a:t>Lots of useful properties</a:t>
            </a:r>
          </a:p>
          <a:p>
            <a:pPr lvl="1"/>
            <a:r>
              <a:rPr lang="en-US" dirty="0" smtClean="0"/>
              <a:t>Can model arbitrary topology</a:t>
            </a:r>
          </a:p>
          <a:p>
            <a:pPr lvl="1"/>
            <a:r>
              <a:rPr lang="en-US" dirty="0" smtClean="0"/>
              <a:t>Can model surface discontinuities easily</a:t>
            </a:r>
          </a:p>
          <a:p>
            <a:pPr lvl="1"/>
            <a:r>
              <a:rPr lang="en-US" dirty="0" smtClean="0"/>
              <a:t>Can be adaptively refined/coarsened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32" y="4198855"/>
            <a:ext cx="4469469" cy="23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8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4057"/>
            <a:ext cx="8913813" cy="914400"/>
          </a:xfrm>
        </p:spPr>
        <p:txBody>
          <a:bodyPr/>
          <a:lstStyle/>
          <a:p>
            <a:r>
              <a:rPr lang="en-US" dirty="0" smtClean="0"/>
              <a:t>Triangle Meshes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76" y="3187233"/>
            <a:ext cx="8522619" cy="3670767"/>
          </a:xfrm>
        </p:spPr>
        <p:txBody>
          <a:bodyPr/>
          <a:lstStyle/>
          <a:p>
            <a:r>
              <a:rPr lang="en-US" dirty="0" smtClean="0"/>
              <a:t>We will focus on triangle meshes</a:t>
            </a:r>
          </a:p>
          <a:p>
            <a:pPr lvl="1"/>
            <a:r>
              <a:rPr lang="en-US" dirty="0" smtClean="0"/>
              <a:t>Any polygon can be triangulated</a:t>
            </a:r>
          </a:p>
          <a:p>
            <a:pPr lvl="1"/>
            <a:r>
              <a:rPr lang="en-US" dirty="0" smtClean="0"/>
              <a:t>Triangles can tile a surface</a:t>
            </a:r>
          </a:p>
          <a:p>
            <a:pPr lvl="1"/>
            <a:r>
              <a:rPr lang="en-US" dirty="0" smtClean="0"/>
              <a:t>Modern graphics hardware is optimized to render triangles</a:t>
            </a:r>
          </a:p>
          <a:p>
            <a:r>
              <a:rPr lang="en-US" dirty="0" smtClean="0"/>
              <a:t>Elements of a triangle mesh</a:t>
            </a:r>
          </a:p>
          <a:p>
            <a:pPr lvl="1"/>
            <a:r>
              <a:rPr lang="en-US" dirty="0" smtClean="0"/>
              <a:t>Vertices specified using 3D coordinates describe the geometry</a:t>
            </a:r>
          </a:p>
          <a:p>
            <a:pPr lvl="1"/>
            <a:r>
              <a:rPr lang="en-US" dirty="0" smtClean="0"/>
              <a:t>Edges specify the connectivity</a:t>
            </a:r>
          </a:p>
          <a:p>
            <a:pPr lvl="1"/>
            <a:r>
              <a:rPr lang="en-US" dirty="0" smtClean="0"/>
              <a:t>Faces are the triangles…three connected edges forming a loop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1883"/>
          <a:stretch/>
        </p:blipFill>
        <p:spPr>
          <a:xfrm>
            <a:off x="4803751" y="1574980"/>
            <a:ext cx="3880744" cy="251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1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73" y="2346274"/>
            <a:ext cx="8248627" cy="39200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Manifold</a:t>
            </a:r>
          </a:p>
          <a:p>
            <a:pPr lvl="1"/>
            <a:r>
              <a:rPr lang="en-US" dirty="0" smtClean="0"/>
              <a:t>Every edge is shared by exactly two faces</a:t>
            </a:r>
          </a:p>
          <a:p>
            <a:pPr lvl="1"/>
            <a:r>
              <a:rPr lang="en-US" dirty="0" smtClean="0"/>
              <a:t>Every vertex neighborhood is like a disk</a:t>
            </a:r>
          </a:p>
          <a:p>
            <a:r>
              <a:rPr lang="en-US" dirty="0" err="1" smtClean="0"/>
              <a:t>Orientable</a:t>
            </a:r>
            <a:endParaRPr lang="en-US" dirty="0"/>
          </a:p>
          <a:p>
            <a:pPr lvl="1"/>
            <a:r>
              <a:rPr lang="en-US" dirty="0" err="1" smtClean="0"/>
              <a:t>Normals</a:t>
            </a:r>
            <a:r>
              <a:rPr lang="en-US" dirty="0" smtClean="0"/>
              <a:t> are consistent</a:t>
            </a:r>
          </a:p>
          <a:p>
            <a:r>
              <a:rPr lang="en-US" dirty="0" smtClean="0"/>
              <a:t>Watertight</a:t>
            </a:r>
          </a:p>
          <a:p>
            <a:pPr lvl="1"/>
            <a:r>
              <a:rPr lang="en-US" dirty="0" err="1" smtClean="0"/>
              <a:t>Orientable</a:t>
            </a:r>
            <a:r>
              <a:rPr lang="en-US" dirty="0" smtClean="0"/>
              <a:t> and manifold</a:t>
            </a:r>
          </a:p>
          <a:p>
            <a:r>
              <a:rPr lang="en-US" dirty="0" smtClean="0"/>
              <a:t>Boundary</a:t>
            </a:r>
          </a:p>
          <a:p>
            <a:pPr lvl="1"/>
            <a:r>
              <a:rPr lang="en-US" dirty="0" smtClean="0"/>
              <a:t>Some edges appear on only one face</a:t>
            </a:r>
          </a:p>
          <a:p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Vertices typically given in CCW order </a:t>
            </a:r>
          </a:p>
          <a:p>
            <a:pPr lvl="1"/>
            <a:r>
              <a:rPr lang="en-US" dirty="0" smtClean="0"/>
              <a:t>Outward normal is then (v1-v0) </a:t>
            </a:r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✕ </a:t>
            </a:r>
            <a:r>
              <a:rPr lang="en-US" dirty="0" smtClean="0">
                <a:ea typeface="Zapf Dingbats"/>
                <a:cs typeface="Zapf Dingbats"/>
                <a:sym typeface="Zapf Dingbats"/>
              </a:rPr>
              <a:t>(v2-v0)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6-03-09 at 8.39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02367" y="3655238"/>
            <a:ext cx="4146644" cy="15287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03256" y="2161608"/>
            <a:ext cx="29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Non-manifolds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7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555" y="2225098"/>
            <a:ext cx="7610476" cy="36707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Derived by Leonhard Euler (1707-1783) for </a:t>
            </a:r>
            <a:r>
              <a:rPr lang="en-US" dirty="0" err="1" smtClean="0"/>
              <a:t>polyhedra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Can also be applied to planar graphs</a:t>
            </a:r>
          </a:p>
          <a:p>
            <a:pPr lvl="1"/>
            <a:r>
              <a:rPr lang="en-US" dirty="0" smtClean="0"/>
              <a:t>…and manifold polygonal surfaces without boundaries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triangle meshes</a:t>
            </a:r>
          </a:p>
          <a:p>
            <a:pPr lvl="1"/>
            <a:r>
              <a:rPr lang="en-US" dirty="0" smtClean="0"/>
              <a:t>F≈2V…can you prove it?</a:t>
            </a:r>
          </a:p>
          <a:p>
            <a:pPr lvl="1"/>
            <a:r>
              <a:rPr lang="en-US" dirty="0" smtClean="0"/>
              <a:t>E≈3V…can you prove it?</a:t>
            </a:r>
          </a:p>
          <a:p>
            <a:pPr lvl="1"/>
            <a:r>
              <a:rPr lang="en-US" dirty="0" smtClean="0"/>
              <a:t>Average valence is 6….why?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506674"/>
              </p:ext>
            </p:extLst>
          </p:nvPr>
        </p:nvGraphicFramePr>
        <p:xfrm>
          <a:off x="1005273" y="3327399"/>
          <a:ext cx="4230023" cy="71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206500" imgH="203200" progId="Equation.3">
                  <p:embed/>
                </p:oleObj>
              </mc:Choice>
              <mc:Fallback>
                <p:oleObj name="Equation" r:id="rId3" imgW="1206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5273" y="3327399"/>
                        <a:ext cx="4230023" cy="71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916" y="4833676"/>
            <a:ext cx="1729482" cy="1593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186" y="3327399"/>
            <a:ext cx="1406212" cy="1323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4408" y="3741024"/>
            <a:ext cx="1519508" cy="18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5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78" y="2419151"/>
            <a:ext cx="7610476" cy="3670767"/>
          </a:xfrm>
        </p:spPr>
        <p:txBody>
          <a:bodyPr/>
          <a:lstStyle/>
          <a:p>
            <a:r>
              <a:rPr lang="en-US" dirty="0" smtClean="0"/>
              <a:t>Must store the geometry and connectivity</a:t>
            </a:r>
          </a:p>
          <a:p>
            <a:r>
              <a:rPr lang="en-US" dirty="0" smtClean="0"/>
              <a:t>Tradeoffs are made between </a:t>
            </a:r>
          </a:p>
          <a:p>
            <a:pPr lvl="1"/>
            <a:r>
              <a:rPr lang="en-US" dirty="0" smtClean="0"/>
              <a:t>Amount of storage</a:t>
            </a:r>
          </a:p>
          <a:p>
            <a:pPr lvl="1"/>
            <a:r>
              <a:rPr lang="en-US" dirty="0" smtClean="0"/>
              <a:t>Time required to determine information</a:t>
            </a:r>
          </a:p>
          <a:p>
            <a:pPr lvl="2"/>
            <a:r>
              <a:rPr lang="en-US" dirty="0" smtClean="0"/>
              <a:t>What are the coordinates of a vertex?</a:t>
            </a:r>
          </a:p>
          <a:p>
            <a:pPr lvl="2"/>
            <a:r>
              <a:rPr lang="en-US" dirty="0" smtClean="0"/>
              <a:t>What are the neighbors of a vertex?</a:t>
            </a:r>
          </a:p>
          <a:p>
            <a:pPr lvl="2"/>
            <a:r>
              <a:rPr lang="en-US" dirty="0" smtClean="0"/>
              <a:t>What faces are incident on an edge?</a:t>
            </a:r>
          </a:p>
          <a:p>
            <a:r>
              <a:rPr lang="en-US" dirty="0" smtClean="0"/>
              <a:t>Choice of data structure </a:t>
            </a:r>
          </a:p>
          <a:p>
            <a:pPr lvl="1"/>
            <a:r>
              <a:rPr lang="en-US" dirty="0" smtClean="0"/>
              <a:t>determined by what operations need to be supported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02" b="89879" l="4562" r="89964">
                        <a14:foregroundMark x1="4562" y1="8502" x2="4562" y2="85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4200" y="2592066"/>
            <a:ext cx="34798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8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Set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37" y="2242739"/>
            <a:ext cx="8769575" cy="3670767"/>
          </a:xfrm>
        </p:spPr>
        <p:txBody>
          <a:bodyPr/>
          <a:lstStyle/>
          <a:p>
            <a:r>
              <a:rPr lang="en-US" dirty="0" smtClean="0"/>
              <a:t>Each triangle stored explicitly using coordinates of the vertices</a:t>
            </a:r>
          </a:p>
          <a:p>
            <a:r>
              <a:rPr lang="en-US" dirty="0" smtClean="0"/>
              <a:t>STL file format is an example</a:t>
            </a:r>
          </a:p>
          <a:p>
            <a:r>
              <a:rPr lang="en-US" dirty="0" smtClean="0"/>
              <a:t>Assuming 4 bytes per floating point number (IEEE single precision)</a:t>
            </a:r>
          </a:p>
          <a:p>
            <a:pPr lvl="1"/>
            <a:r>
              <a:rPr lang="en-US" dirty="0" smtClean="0"/>
              <a:t>How much storage is needed as a function of V?</a:t>
            </a:r>
          </a:p>
          <a:p>
            <a:r>
              <a:rPr lang="en-US" dirty="0" smtClean="0"/>
              <a:t>What can you do fast?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kind of operation is difficult?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893" y="4498495"/>
            <a:ext cx="3933920" cy="208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4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Face 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191" y="2094975"/>
            <a:ext cx="3437621" cy="288129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93906"/>
            <a:ext cx="7726205" cy="3670767"/>
          </a:xfrm>
        </p:spPr>
        <p:txBody>
          <a:bodyPr/>
          <a:lstStyle/>
          <a:p>
            <a:r>
              <a:rPr lang="en-US" dirty="0" smtClean="0"/>
              <a:t>OBJ and PLY file formats are examples</a:t>
            </a:r>
          </a:p>
          <a:p>
            <a:r>
              <a:rPr lang="en-US" dirty="0" smtClean="0"/>
              <a:t>Each vertex stored as 3 coordinates</a:t>
            </a:r>
          </a:p>
          <a:p>
            <a:r>
              <a:rPr lang="en-US" dirty="0" smtClean="0"/>
              <a:t>Each face stored as 3 integer indices into into vertex set</a:t>
            </a:r>
          </a:p>
          <a:p>
            <a:r>
              <a:rPr lang="en-US" dirty="0" smtClean="0"/>
              <a:t>Assuming 4-byte integers, home many bytes per vertex?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benefits does this structure have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kind of operation is difficult?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83324"/>
      </p:ext>
    </p:extLst>
  </p:cSld>
  <p:clrMapOvr>
    <a:masterClrMapping/>
  </p:clrMapOvr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DAK1.thmx</Template>
  <TotalTime>71306</TotalTime>
  <Words>438</Words>
  <Application>Microsoft Macintosh PowerPoint</Application>
  <PresentationFormat>On-screen Show (4:3)</PresentationFormat>
  <Paragraphs>100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Century Gothic</vt:lpstr>
      <vt:lpstr>Wingdings 2</vt:lpstr>
      <vt:lpstr>Zapf Dingbats</vt:lpstr>
      <vt:lpstr>DAK1</vt:lpstr>
      <vt:lpstr>Equation</vt:lpstr>
      <vt:lpstr>CS 419: Production Rendering   Geometric Modeling with Meshes</vt:lpstr>
      <vt:lpstr>Objectives</vt:lpstr>
      <vt:lpstr>What is a Mesh?</vt:lpstr>
      <vt:lpstr>Triangle Meshes</vt:lpstr>
      <vt:lpstr>Mesh Properties</vt:lpstr>
      <vt:lpstr>Euler Characteristic</vt:lpstr>
      <vt:lpstr>Mesh Data Structures</vt:lpstr>
      <vt:lpstr>Face Set Data Structure</vt:lpstr>
      <vt:lpstr>Indexed Face Set</vt:lpstr>
      <vt:lpstr>Half-Edge Data Structure</vt:lpstr>
      <vt:lpstr>Half-edge Data Structure</vt:lpstr>
      <vt:lpstr>Mesh Processing</vt:lpstr>
      <vt:lpstr>Shading Considerations</vt:lpstr>
      <vt:lpstr>Shading Considerations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Shaffer, Eric Gene</cp:lastModifiedBy>
  <cp:revision>349</cp:revision>
  <cp:lastPrinted>2017-02-22T22:47:02Z</cp:lastPrinted>
  <dcterms:created xsi:type="dcterms:W3CDTF">2012-04-01T22:10:48Z</dcterms:created>
  <dcterms:modified xsi:type="dcterms:W3CDTF">2017-02-27T17:07:36Z</dcterms:modified>
</cp:coreProperties>
</file>