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85" r:id="rId2"/>
    <p:sldId id="420" r:id="rId3"/>
    <p:sldId id="412" r:id="rId4"/>
    <p:sldId id="413" r:id="rId5"/>
    <p:sldId id="421" r:id="rId6"/>
    <p:sldId id="422" r:id="rId7"/>
    <p:sldId id="414" r:id="rId8"/>
    <p:sldId id="415" r:id="rId9"/>
    <p:sldId id="416" r:id="rId10"/>
    <p:sldId id="418" r:id="rId11"/>
    <p:sldId id="419" r:id="rId12"/>
    <p:sldId id="423" r:id="rId13"/>
    <p:sldId id="424" r:id="rId14"/>
    <p:sldId id="400" r:id="rId15"/>
    <p:sldId id="426" r:id="rId16"/>
    <p:sldId id="427" r:id="rId17"/>
    <p:sldId id="428" r:id="rId18"/>
    <p:sldId id="409" r:id="rId19"/>
    <p:sldId id="425" r:id="rId20"/>
    <p:sldId id="402" r:id="rId21"/>
    <p:sldId id="408" r:id="rId22"/>
    <p:sldId id="429" r:id="rId23"/>
    <p:sldId id="430" r:id="rId24"/>
    <p:sldId id="431" r:id="rId25"/>
    <p:sldId id="432" r:id="rId26"/>
    <p:sldId id="437" r:id="rId27"/>
    <p:sldId id="438" r:id="rId28"/>
    <p:sldId id="433" r:id="rId29"/>
    <p:sldId id="439" r:id="rId30"/>
    <p:sldId id="434" r:id="rId31"/>
    <p:sldId id="440" r:id="rId32"/>
    <p:sldId id="441" r:id="rId33"/>
    <p:sldId id="442" r:id="rId34"/>
    <p:sldId id="435" r:id="rId35"/>
    <p:sldId id="443" r:id="rId36"/>
    <p:sldId id="44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68769" autoAdjust="0"/>
  </p:normalViewPr>
  <p:slideViewPr>
    <p:cSldViewPr snapToGrid="0" snapToObjects="1">
      <p:cViewPr>
        <p:scale>
          <a:sx n="107" d="100"/>
          <a:sy n="107" d="100"/>
        </p:scale>
        <p:origin x="49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Shaffer" userId="aa8bd3763926bf74" providerId="LiveId" clId="{211BB339-8EB2-496A-91D5-0CEE27F76C11}"/>
    <pc:docChg chg="custSel modSld">
      <pc:chgData name="Eric Shaffer" userId="aa8bd3763926bf74" providerId="LiveId" clId="{211BB339-8EB2-496A-91D5-0CEE27F76C11}" dt="2018-11-05T19:30:48.828" v="177" actId="20577"/>
      <pc:docMkLst>
        <pc:docMk/>
      </pc:docMkLst>
      <pc:sldChg chg="modSp">
        <pc:chgData name="Eric Shaffer" userId="aa8bd3763926bf74" providerId="LiveId" clId="{211BB339-8EB2-496A-91D5-0CEE27F76C11}" dt="2018-11-05T19:30:48.828" v="177" actId="20577"/>
        <pc:sldMkLst>
          <pc:docMk/>
          <pc:sldMk cId="456981858" sldId="422"/>
        </pc:sldMkLst>
        <pc:spChg chg="mod">
          <ac:chgData name="Eric Shaffer" userId="aa8bd3763926bf74" providerId="LiveId" clId="{211BB339-8EB2-496A-91D5-0CEE27F76C11}" dt="2018-11-05T19:30:48.828" v="177" actId="20577"/>
          <ac:spMkLst>
            <pc:docMk/>
            <pc:sldMk cId="456981858" sldId="422"/>
            <ac:spMk id="3" creationId="{00000000-0000-0000-0000-000000000000}"/>
          </ac:spMkLst>
        </pc:spChg>
        <pc:picChg chg="mod">
          <ac:chgData name="Eric Shaffer" userId="aa8bd3763926bf74" providerId="LiveId" clId="{211BB339-8EB2-496A-91D5-0CEE27F76C11}" dt="2018-11-05T19:30:15.170" v="142" actId="1076"/>
          <ac:picMkLst>
            <pc:docMk/>
            <pc:sldMk cId="456981858" sldId="422"/>
            <ac:picMk id="4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jpg"/><Relationship Id="rId5" Type="http://schemas.openxmlformats.org/officeDocument/2006/relationships/image" Target="../media/image51.emf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651663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CS 419: Production Rendering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Noise-Based Textures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endParaRPr lang="en-US" sz="3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180983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3334"/>
            <a:ext cx="8913813" cy="914400"/>
          </a:xfrm>
        </p:spPr>
        <p:txBody>
          <a:bodyPr/>
          <a:lstStyle/>
          <a:p>
            <a:r>
              <a:rPr lang="en-US" dirty="0"/>
              <a:t>Bilinear Interpolation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854513"/>
              </p:ext>
            </p:extLst>
          </p:nvPr>
        </p:nvGraphicFramePr>
        <p:xfrm>
          <a:off x="1726100" y="5182787"/>
          <a:ext cx="563245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022600" imgH="685800" progId="Equation.3">
                  <p:embed/>
                </p:oleObj>
              </mc:Choice>
              <mc:Fallback>
                <p:oleObj name="Equation" r:id="rId3" imgW="3022600" imgH="685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100" y="5182787"/>
                        <a:ext cx="5632450" cy="12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Figure31.07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2" y="1395660"/>
            <a:ext cx="7770988" cy="37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Trilinear</a:t>
            </a:r>
            <a:r>
              <a:rPr lang="en-US" dirty="0"/>
              <a:t> Interpolation</a:t>
            </a:r>
          </a:p>
        </p:txBody>
      </p:sp>
      <p:pic>
        <p:nvPicPr>
          <p:cNvPr id="3" name="Picture 2" descr="Figure31.08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1" y="2315290"/>
            <a:ext cx="8376946" cy="42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6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Trilinear</a:t>
            </a:r>
            <a:r>
              <a:rPr lang="en-US" dirty="0"/>
              <a:t> Interpolation</a:t>
            </a:r>
          </a:p>
        </p:txBody>
      </p:sp>
      <p:pic>
        <p:nvPicPr>
          <p:cNvPr id="4" name="Picture 3" descr="Figure31.09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7" y="2463224"/>
            <a:ext cx="8751686" cy="41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7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 descr="Figure31.10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3" y="2710930"/>
            <a:ext cx="2222500" cy="2222500"/>
          </a:xfrm>
          <a:prstGeom prst="rect">
            <a:avLst/>
          </a:prstGeom>
        </p:spPr>
      </p:pic>
      <p:pic>
        <p:nvPicPr>
          <p:cNvPr id="5" name="Picture 4" descr="Figure31.10(b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38" y="2710930"/>
            <a:ext cx="4756811" cy="29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2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141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Cubic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96937" y="4141622"/>
            <a:ext cx="8452749" cy="16092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729" y="4648183"/>
            <a:ext cx="714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Catmull</a:t>
            </a:r>
            <a:r>
              <a:rPr lang="en-US" b="1" dirty="0"/>
              <a:t>-Rom Splines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Cubic splines will interpolate 4 values (the control points)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Determines the coefficients in </a:t>
            </a:r>
            <a:r>
              <a:rPr lang="en-US" b="1" i="1" dirty="0"/>
              <a:t>ax</a:t>
            </a:r>
            <a:r>
              <a:rPr lang="en-US" b="1" i="1" baseline="30000" dirty="0"/>
              <a:t>3 </a:t>
            </a:r>
            <a:r>
              <a:rPr lang="en-US" b="1" i="1" dirty="0"/>
              <a:t>+ bx</a:t>
            </a:r>
            <a:r>
              <a:rPr lang="en-US" b="1" i="1" baseline="30000" dirty="0"/>
              <a:t>2 </a:t>
            </a:r>
            <a:r>
              <a:rPr lang="en-US" b="1" i="1" dirty="0"/>
              <a:t>+ cx + 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To find n(x), need 4 function values (2 on each side)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Resulting composite function is C1 continuous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It is not C2 continuous.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Curve may lie outside bounding box of control points</a:t>
            </a:r>
          </a:p>
          <a:p>
            <a:endParaRPr lang="en-US" dirty="0"/>
          </a:p>
        </p:txBody>
      </p:sp>
      <p:pic>
        <p:nvPicPr>
          <p:cNvPr id="9" name="Picture 8" descr="Figure31.1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9" y="1611342"/>
            <a:ext cx="8257631" cy="27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4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</a:t>
            </a:r>
            <a:r>
              <a:rPr lang="en-US" dirty="0" err="1"/>
              <a:t>Catmull</a:t>
            </a:r>
            <a:r>
              <a:rPr lang="en-US" dirty="0"/>
              <a:t>-Rom Spline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66" y="2595562"/>
            <a:ext cx="8255534" cy="6073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Tangent at each point determined by two surrounding points</a:t>
            </a:r>
          </a:p>
          <a:p>
            <a:pPr lvl="1"/>
            <a:r>
              <a:rPr lang="en-US" dirty="0"/>
              <a:t>At end points use p</a:t>
            </a:r>
            <a:r>
              <a:rPr lang="en-US" baseline="-25000" dirty="0"/>
              <a:t>i</a:t>
            </a:r>
            <a:r>
              <a:rPr lang="en-US" dirty="0"/>
              <a:t> – p</a:t>
            </a:r>
            <a:r>
              <a:rPr lang="en-US" baseline="-25000" dirty="0"/>
              <a:t>i-1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44" y="3202931"/>
            <a:ext cx="4644219" cy="28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8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</a:t>
            </a:r>
            <a:r>
              <a:rPr lang="en-US" dirty="0" err="1"/>
              <a:t>Catmull</a:t>
            </a:r>
            <a:r>
              <a:rPr lang="en-US" dirty="0"/>
              <a:t>-Rom Spline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73" y="2595562"/>
            <a:ext cx="8706740" cy="14219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Here u is where we are evaluating the function value</a:t>
            </a:r>
          </a:p>
          <a:p>
            <a:r>
              <a:rPr lang="en-US" dirty="0"/>
              <a:t>We’ll take </a:t>
            </a:r>
            <a:r>
              <a:rPr lang="en-US" dirty="0" err="1"/>
              <a:t>τ</a:t>
            </a:r>
            <a:r>
              <a:rPr lang="en-US" dirty="0"/>
              <a:t>= 0.5</a:t>
            </a:r>
          </a:p>
          <a:p>
            <a:r>
              <a:rPr lang="en-US" dirty="0"/>
              <a:t>For a 1D domain, the p</a:t>
            </a:r>
            <a:r>
              <a:rPr lang="en-US" baseline="-25000" dirty="0"/>
              <a:t>i</a:t>
            </a:r>
            <a:r>
              <a:rPr lang="en-US" dirty="0"/>
              <a:t> values will just be the </a:t>
            </a:r>
            <a:r>
              <a:rPr lang="en-US" dirty="0" err="1"/>
              <a:t>prn</a:t>
            </a:r>
            <a:r>
              <a:rPr lang="en-US" dirty="0"/>
              <a:t> function values of the lattice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6603"/>
            <a:ext cx="9144000" cy="19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2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</a:t>
            </a:r>
            <a:r>
              <a:rPr lang="en-US" dirty="0" err="1"/>
              <a:t>Catmull</a:t>
            </a:r>
            <a:r>
              <a:rPr lang="en-US" dirty="0"/>
              <a:t>-Rom Spline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73" y="2595562"/>
            <a:ext cx="8706740" cy="1421908"/>
          </a:xfrm>
        </p:spPr>
        <p:txBody>
          <a:bodyPr>
            <a:normAutofit/>
          </a:bodyPr>
          <a:lstStyle/>
          <a:p>
            <a:r>
              <a:rPr lang="en-US" dirty="0"/>
              <a:t>Why might we want to return a vector?</a:t>
            </a:r>
          </a:p>
          <a:p>
            <a:r>
              <a:rPr lang="en-US" dirty="0"/>
              <a:t>What would the parameter u be in this case?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6603"/>
            <a:ext cx="9144000" cy="19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1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Bicubic</a:t>
            </a:r>
            <a:r>
              <a:rPr lang="en-US" dirty="0"/>
              <a:t> Interpolation</a:t>
            </a:r>
          </a:p>
        </p:txBody>
      </p:sp>
      <p:pic>
        <p:nvPicPr>
          <p:cNvPr id="5" name="Picture 4" descr="Figure31.1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8" y="2482792"/>
            <a:ext cx="8392815" cy="39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Bicubic</a:t>
            </a:r>
            <a:r>
              <a:rPr lang="en-US" dirty="0"/>
              <a:t> Interpolation</a:t>
            </a:r>
          </a:p>
        </p:txBody>
      </p:sp>
      <p:pic>
        <p:nvPicPr>
          <p:cNvPr id="3" name="Picture 2" descr="Figure31.1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00" y="2825246"/>
            <a:ext cx="8393179" cy="36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0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35" y="2360864"/>
            <a:ext cx="7610476" cy="3670767"/>
          </a:xfrm>
        </p:spPr>
        <p:txBody>
          <a:bodyPr/>
          <a:lstStyle/>
          <a:p>
            <a:r>
              <a:rPr lang="en-US" dirty="0"/>
              <a:t>Be able to compute and interpolate noise on a lattice</a:t>
            </a:r>
          </a:p>
          <a:p>
            <a:r>
              <a:rPr lang="en-US" dirty="0"/>
              <a:t>Use sums of lattice noises to construct</a:t>
            </a:r>
          </a:p>
          <a:p>
            <a:pPr lvl="1"/>
            <a:r>
              <a:rPr lang="en-US" dirty="0"/>
              <a:t>fractal sum, turbulence, and fractional Brownian motion</a:t>
            </a:r>
          </a:p>
          <a:p>
            <a:r>
              <a:rPr lang="en-US" dirty="0"/>
              <a:t>Be able to implement marble and sandstone</a:t>
            </a:r>
          </a:p>
        </p:txBody>
      </p:sp>
      <p:pic>
        <p:nvPicPr>
          <p:cNvPr id="4" name="Picture 3" descr="Figure31.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17" y="4141721"/>
            <a:ext cx="4760193" cy="23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44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err="1"/>
              <a:t>Tricubic</a:t>
            </a:r>
            <a:r>
              <a:rPr lang="en-US" dirty="0"/>
              <a:t> Interpolation</a:t>
            </a:r>
          </a:p>
        </p:txBody>
      </p:sp>
      <p:pic>
        <p:nvPicPr>
          <p:cNvPr id="4" name="Picture 3" descr="Figure31.1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4" y="1960225"/>
            <a:ext cx="7715342" cy="44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3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Tricubic</a:t>
            </a:r>
            <a:r>
              <a:rPr lang="en-US" dirty="0"/>
              <a:t> Interpolation</a:t>
            </a:r>
          </a:p>
        </p:txBody>
      </p:sp>
      <p:pic>
        <p:nvPicPr>
          <p:cNvPr id="7" name="Picture 6" descr="Figure31.1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0" y="1755201"/>
            <a:ext cx="8015028" cy="430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 descr="Figure31.16(b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17" y="2683388"/>
            <a:ext cx="4932595" cy="3012406"/>
          </a:xfrm>
          <a:prstGeom prst="rect">
            <a:avLst/>
          </a:prstGeom>
        </p:spPr>
      </p:pic>
      <p:pic>
        <p:nvPicPr>
          <p:cNvPr id="5" name="Picture 4" descr="Figure31.16(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6" y="2987881"/>
            <a:ext cx="222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54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3700"/>
            <a:ext cx="9144000" cy="1628994"/>
          </a:xfrm>
        </p:spPr>
        <p:txBody>
          <a:bodyPr/>
          <a:lstStyle/>
          <a:p>
            <a:r>
              <a:rPr lang="en-US" dirty="0"/>
              <a:t>Imagine a random noise function should produce values in [-1,1]</a:t>
            </a:r>
          </a:p>
          <a:p>
            <a:r>
              <a:rPr lang="en-US" dirty="0" err="1"/>
              <a:t>Catmull</a:t>
            </a:r>
            <a:r>
              <a:rPr lang="en-US" dirty="0"/>
              <a:t>-Rom spline can report interpolated values outside that range</a:t>
            </a:r>
          </a:p>
          <a:p>
            <a:r>
              <a:rPr lang="en-US" dirty="0"/>
              <a:t>So…you need to clamp the values to the range [-1,1]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igure31.17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6" y="3837995"/>
            <a:ext cx="4121561" cy="2586754"/>
          </a:xfrm>
          <a:prstGeom prst="rect">
            <a:avLst/>
          </a:prstGeom>
        </p:spPr>
      </p:pic>
      <p:pic>
        <p:nvPicPr>
          <p:cNvPr id="5" name="Picture 4" descr="Figure31.1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545" y="3713839"/>
            <a:ext cx="2710910" cy="27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66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Noise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02" y="2209001"/>
            <a:ext cx="8434998" cy="1546159"/>
          </a:xfrm>
        </p:spPr>
        <p:txBody>
          <a:bodyPr>
            <a:normAutofit/>
          </a:bodyPr>
          <a:lstStyle/>
          <a:p>
            <a:r>
              <a:rPr lang="en-US" dirty="0"/>
              <a:t>Can alter the functions by summing them </a:t>
            </a:r>
          </a:p>
          <a:p>
            <a:pPr lvl="1"/>
            <a:r>
              <a:rPr lang="en-US" dirty="0"/>
              <a:t>Use different amplitudes and frequencies</a:t>
            </a:r>
          </a:p>
          <a:p>
            <a:pPr lvl="1"/>
            <a:r>
              <a:rPr lang="en-US" dirty="0"/>
              <a:t>Spatial frequency describes how quickly function varies with position</a:t>
            </a:r>
          </a:p>
          <a:p>
            <a:pPr lvl="1"/>
            <a:r>
              <a:rPr lang="en-US" dirty="0"/>
              <a:t>Band-limited </a:t>
            </a:r>
            <a:r>
              <a:rPr lang="en-US" dirty="0">
                <a:sym typeface="Wingdings"/>
              </a:rPr>
              <a:t> finite max spatial frequency</a:t>
            </a:r>
          </a:p>
          <a:p>
            <a:pPr lvl="1"/>
            <a:endParaRPr lang="en-US" dirty="0"/>
          </a:p>
        </p:txBody>
      </p:sp>
      <p:pic>
        <p:nvPicPr>
          <p:cNvPr id="4" name="Picture 3" descr="Figure31.19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t="19727" b="53700"/>
          <a:stretch/>
        </p:blipFill>
        <p:spPr>
          <a:xfrm>
            <a:off x="465232" y="4125402"/>
            <a:ext cx="7509850" cy="27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5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34" y="2181391"/>
            <a:ext cx="7610476" cy="565952"/>
          </a:xfrm>
        </p:spPr>
        <p:txBody>
          <a:bodyPr/>
          <a:lstStyle/>
          <a:p>
            <a:r>
              <a:rPr lang="en-US" dirty="0"/>
              <a:t>Create a new function summing shifted noise functions</a:t>
            </a:r>
          </a:p>
        </p:txBody>
      </p:sp>
      <p:pic>
        <p:nvPicPr>
          <p:cNvPr id="4" name="Picture 3" descr="Figure31.20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10" y="2747343"/>
            <a:ext cx="4294690" cy="36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56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2598"/>
            <a:ext cx="8913813" cy="914400"/>
          </a:xfrm>
        </p:spPr>
        <p:txBody>
          <a:bodyPr/>
          <a:lstStyle/>
          <a:p>
            <a:r>
              <a:rPr lang="en-US" dirty="0"/>
              <a:t>Fractal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497" y="4000296"/>
            <a:ext cx="7610476" cy="4017385"/>
          </a:xfrm>
        </p:spPr>
        <p:txBody>
          <a:bodyPr>
            <a:normAutofit/>
          </a:bodyPr>
          <a:lstStyle/>
          <a:p>
            <a:r>
              <a:rPr lang="en-US" dirty="0"/>
              <a:t>Create a new function summing shifted noise functions</a:t>
            </a:r>
          </a:p>
          <a:p>
            <a:r>
              <a:rPr lang="en-US" dirty="0"/>
              <a:t>Each successive term has </a:t>
            </a:r>
          </a:p>
          <a:p>
            <a:pPr lvl="1"/>
            <a:r>
              <a:rPr lang="en-US" dirty="0"/>
              <a:t>half the amplitude</a:t>
            </a:r>
          </a:p>
          <a:p>
            <a:pPr lvl="1"/>
            <a:r>
              <a:rPr lang="en-US" dirty="0"/>
              <a:t>twice the spatial frequency</a:t>
            </a:r>
          </a:p>
          <a:p>
            <a:r>
              <a:rPr lang="en-US" dirty="0"/>
              <a:t>Terms that differ by a factor of 2 are called </a:t>
            </a:r>
            <a:r>
              <a:rPr lang="en-US" i="1" dirty="0"/>
              <a:t>octaves</a:t>
            </a:r>
          </a:p>
          <a:p>
            <a:r>
              <a:rPr lang="en-US" dirty="0"/>
              <a:t>Can scale value to lie in [0,1]</a:t>
            </a:r>
          </a:p>
          <a:p>
            <a:endParaRPr lang="en-US" i="1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244425"/>
              </p:ext>
            </p:extLst>
          </p:nvPr>
        </p:nvGraphicFramePr>
        <p:xfrm>
          <a:off x="1117600" y="1609725"/>
          <a:ext cx="5522913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454400" imgH="1422400" progId="Equation.3">
                  <p:embed/>
                </p:oleObj>
              </mc:Choice>
              <mc:Fallback>
                <p:oleObj name="Equation" r:id="rId3" imgW="3454400" imgH="1422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7600" y="1609725"/>
                        <a:ext cx="5522913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7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Figure31.21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65" y="3070146"/>
            <a:ext cx="1905000" cy="1905000"/>
          </a:xfrm>
          <a:prstGeom prst="rect">
            <a:avLst/>
          </a:prstGeom>
        </p:spPr>
      </p:pic>
      <p:pic>
        <p:nvPicPr>
          <p:cNvPr id="5" name="Picture 4" descr="Figure31.21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21" y="3070146"/>
            <a:ext cx="1905000" cy="1905000"/>
          </a:xfrm>
          <a:prstGeom prst="rect">
            <a:avLst/>
          </a:prstGeom>
        </p:spPr>
      </p:pic>
      <p:pic>
        <p:nvPicPr>
          <p:cNvPr id="6" name="Picture 5" descr="Figure31.21(c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44" y="3070146"/>
            <a:ext cx="1905000" cy="1905000"/>
          </a:xfrm>
          <a:prstGeom prst="rect">
            <a:avLst/>
          </a:prstGeom>
        </p:spPr>
      </p:pic>
      <p:pic>
        <p:nvPicPr>
          <p:cNvPr id="7" name="Picture 6" descr="Figure31.21(d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39" y="307014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78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Turbulence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12" y="2264224"/>
            <a:ext cx="7610476" cy="1145793"/>
          </a:xfrm>
        </p:spPr>
        <p:txBody>
          <a:bodyPr/>
          <a:lstStyle/>
          <a:p>
            <a:r>
              <a:rPr lang="en-US" dirty="0"/>
              <a:t>Turbulence (</a:t>
            </a:r>
            <a:r>
              <a:rPr lang="en-US" dirty="0" err="1"/>
              <a:t>Perlin</a:t>
            </a:r>
            <a:r>
              <a:rPr lang="en-US" dirty="0"/>
              <a:t> 85) is similar to fractal sum</a:t>
            </a:r>
          </a:p>
          <a:p>
            <a:r>
              <a:rPr lang="en-US" dirty="0"/>
              <a:t>But it uses the absolute value of the noise function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132005"/>
              </p:ext>
            </p:extLst>
          </p:nvPr>
        </p:nvGraphicFramePr>
        <p:xfrm>
          <a:off x="588169" y="3279941"/>
          <a:ext cx="3290887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057400" imgH="1066800" progId="Equation.3">
                  <p:embed/>
                </p:oleObj>
              </mc:Choice>
              <mc:Fallback>
                <p:oleObj name="Equation" r:id="rId3" imgW="2057400" imgH="1066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169" y="3279941"/>
                        <a:ext cx="3290887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31.2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80" y="3279941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36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Turbulence</a:t>
            </a:r>
          </a:p>
        </p:txBody>
      </p:sp>
      <p:pic>
        <p:nvPicPr>
          <p:cNvPr id="4" name="Picture 3" descr="Figure31.23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1" y="3070146"/>
            <a:ext cx="1905000" cy="1905000"/>
          </a:xfrm>
          <a:prstGeom prst="rect">
            <a:avLst/>
          </a:prstGeom>
        </p:spPr>
      </p:pic>
      <p:pic>
        <p:nvPicPr>
          <p:cNvPr id="5" name="Picture 4" descr="Figure31.23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25" y="3070146"/>
            <a:ext cx="1905000" cy="1905000"/>
          </a:xfrm>
          <a:prstGeom prst="rect">
            <a:avLst/>
          </a:prstGeom>
        </p:spPr>
      </p:pic>
      <p:pic>
        <p:nvPicPr>
          <p:cNvPr id="6" name="Picture 5" descr="Figure31.23(d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10" y="3070146"/>
            <a:ext cx="1905000" cy="1905000"/>
          </a:xfrm>
          <a:prstGeom prst="rect">
            <a:avLst/>
          </a:prstGeom>
        </p:spPr>
      </p:pic>
      <p:pic>
        <p:nvPicPr>
          <p:cNvPr id="7" name="Picture 6" descr="Figure31.23(c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39" y="307014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Noise-based Textures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68" y="2255321"/>
            <a:ext cx="7610476" cy="1402280"/>
          </a:xfrm>
        </p:spPr>
        <p:txBody>
          <a:bodyPr/>
          <a:lstStyle/>
          <a:p>
            <a:r>
              <a:rPr lang="en-US" dirty="0"/>
              <a:t>Much like fractal modeling of geometry…</a:t>
            </a:r>
          </a:p>
          <a:p>
            <a:pPr lvl="1"/>
            <a:r>
              <a:rPr lang="en-US" dirty="0"/>
              <a:t>Noise-based textures model semi-random natural textures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8" y="3874666"/>
            <a:ext cx="2263553" cy="2263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57" y="3874666"/>
            <a:ext cx="2252921" cy="2252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4" y="3874665"/>
            <a:ext cx="2252921" cy="22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9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Brownian Motion (</a:t>
            </a:r>
            <a:r>
              <a:rPr lang="en-US" dirty="0" err="1"/>
              <a:t>fBm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5" y="2305642"/>
            <a:ext cx="7610476" cy="4334918"/>
          </a:xfrm>
        </p:spPr>
        <p:txBody>
          <a:bodyPr>
            <a:normAutofit/>
          </a:bodyPr>
          <a:lstStyle/>
          <a:p>
            <a:r>
              <a:rPr lang="en-US" dirty="0" err="1"/>
              <a:t>fBm</a:t>
            </a:r>
            <a:r>
              <a:rPr lang="en-US" dirty="0"/>
              <a:t> generalizes fractal sum</a:t>
            </a:r>
          </a:p>
          <a:p>
            <a:pPr lvl="1"/>
            <a:r>
              <a:rPr lang="en-US" dirty="0"/>
              <a:t>amplitudes change according a to ratio (gain)</a:t>
            </a:r>
          </a:p>
          <a:p>
            <a:pPr lvl="1"/>
            <a:r>
              <a:rPr lang="en-US" dirty="0"/>
              <a:t>spatial frequencies change according to a ratio (</a:t>
            </a:r>
            <a:r>
              <a:rPr lang="en-US" dirty="0" err="1"/>
              <a:t>lacunarity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about when  gain=1?</a:t>
            </a:r>
          </a:p>
          <a:p>
            <a:pPr lvl="1"/>
            <a:r>
              <a:rPr lang="en-US" dirty="0"/>
              <a:t>What do we get with gain=0.5 and </a:t>
            </a:r>
            <a:r>
              <a:rPr lang="en-US" dirty="0" err="1"/>
              <a:t>lacunarity</a:t>
            </a:r>
            <a:r>
              <a:rPr lang="en-US" dirty="0"/>
              <a:t>=2?</a:t>
            </a:r>
          </a:p>
          <a:p>
            <a:pPr marL="349250" lvl="1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620576"/>
              </p:ext>
            </p:extLst>
          </p:nvPr>
        </p:nvGraphicFramePr>
        <p:xfrm>
          <a:off x="889024" y="3503076"/>
          <a:ext cx="395922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476500" imgH="977900" progId="Equation.3">
                  <p:embed/>
                </p:oleObj>
              </mc:Choice>
              <mc:Fallback>
                <p:oleObj name="Equation" r:id="rId3" imgW="2476500" imgH="977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24" y="3503076"/>
                        <a:ext cx="3959225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680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fBM</a:t>
            </a:r>
            <a:r>
              <a:rPr lang="en-US" dirty="0"/>
              <a:t> Varying Gain</a:t>
            </a:r>
          </a:p>
        </p:txBody>
      </p:sp>
      <p:pic>
        <p:nvPicPr>
          <p:cNvPr id="4" name="Picture 3" descr="Figure31.24(a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257554"/>
            <a:ext cx="3723466" cy="2419395"/>
          </a:xfrm>
          <a:prstGeom prst="rect">
            <a:avLst/>
          </a:prstGeom>
        </p:spPr>
      </p:pic>
      <p:pic>
        <p:nvPicPr>
          <p:cNvPr id="6" name="Picture 5" descr="Figure31.24(b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32" y="2261459"/>
            <a:ext cx="3768850" cy="2415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7574" y="4978680"/>
            <a:ext cx="69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0.25                                                                   1.0</a:t>
            </a:r>
          </a:p>
        </p:txBody>
      </p:sp>
    </p:spTree>
    <p:extLst>
      <p:ext uri="{BB962C8B-B14F-4D97-AF65-F5344CB8AC3E}">
        <p14:creationId xmlns:p14="http://schemas.microsoft.com/office/powerpoint/2010/main" val="763433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fBM</a:t>
            </a:r>
            <a:r>
              <a:rPr lang="en-US" dirty="0"/>
              <a:t> Varying Gain</a:t>
            </a:r>
          </a:p>
        </p:txBody>
      </p:sp>
      <p:pic>
        <p:nvPicPr>
          <p:cNvPr id="5" name="Picture 4" descr="Figure31.25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1" y="2959701"/>
            <a:ext cx="1905000" cy="1905000"/>
          </a:xfrm>
          <a:prstGeom prst="rect">
            <a:avLst/>
          </a:prstGeom>
        </p:spPr>
      </p:pic>
      <p:pic>
        <p:nvPicPr>
          <p:cNvPr id="3" name="Picture 2" descr="Figure31.25(e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71" y="2959701"/>
            <a:ext cx="1905000" cy="1905000"/>
          </a:xfrm>
          <a:prstGeom prst="rect">
            <a:avLst/>
          </a:prstGeom>
        </p:spPr>
      </p:pic>
      <p:pic>
        <p:nvPicPr>
          <p:cNvPr id="6" name="Picture 5" descr="Figure31.25(c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56" y="295970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81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fBm</a:t>
            </a:r>
            <a:r>
              <a:rPr lang="en-US" dirty="0"/>
              <a:t> Varying </a:t>
            </a:r>
            <a:r>
              <a:rPr lang="en-US" dirty="0" err="1"/>
              <a:t>Lacunarity</a:t>
            </a:r>
            <a:endParaRPr lang="en-US" dirty="0"/>
          </a:p>
        </p:txBody>
      </p:sp>
      <p:pic>
        <p:nvPicPr>
          <p:cNvPr id="4" name="Picture 3" descr="Figure31.26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6" y="3070146"/>
            <a:ext cx="1905000" cy="1905000"/>
          </a:xfrm>
          <a:prstGeom prst="rect">
            <a:avLst/>
          </a:prstGeom>
        </p:spPr>
      </p:pic>
      <p:pic>
        <p:nvPicPr>
          <p:cNvPr id="5" name="Picture 4" descr="Figure31.26(c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866" y="3070146"/>
            <a:ext cx="1905000" cy="1905000"/>
          </a:xfrm>
          <a:prstGeom prst="rect">
            <a:avLst/>
          </a:prstGeom>
        </p:spPr>
      </p:pic>
      <p:pic>
        <p:nvPicPr>
          <p:cNvPr id="6" name="Picture 5" descr="Figure31.26(e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76" y="307014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39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316" y="2554228"/>
            <a:ext cx="6198385" cy="3271876"/>
          </a:xfrm>
        </p:spPr>
        <p:txBody>
          <a:bodyPr>
            <a:normAutofit/>
          </a:bodyPr>
          <a:lstStyle/>
          <a:p>
            <a:r>
              <a:rPr lang="en-US" dirty="0"/>
              <a:t>We will use a ramp to select a marble color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…but we need to add some noise first</a:t>
            </a:r>
          </a:p>
        </p:txBody>
      </p:sp>
      <p:pic>
        <p:nvPicPr>
          <p:cNvPr id="4" name="Picture 3" descr="Figure31.30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3" r="28975"/>
          <a:stretch/>
        </p:blipFill>
        <p:spPr>
          <a:xfrm>
            <a:off x="0" y="2038256"/>
            <a:ext cx="2595316" cy="47117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502222"/>
              </p:ext>
            </p:extLst>
          </p:nvPr>
        </p:nvGraphicFramePr>
        <p:xfrm>
          <a:off x="3110308" y="2717373"/>
          <a:ext cx="3071812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892300" imgH="838200" progId="Equation.3">
                  <p:embed/>
                </p:oleObj>
              </mc:Choice>
              <mc:Fallback>
                <p:oleObj name="Equation" r:id="rId4" imgW="1892300" imgH="838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0308" y="2717373"/>
                        <a:ext cx="3071812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ure31.32(a)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86" y="4671613"/>
            <a:ext cx="1905000" cy="1905000"/>
          </a:xfrm>
          <a:prstGeom prst="rect">
            <a:avLst/>
          </a:prstGeom>
        </p:spPr>
      </p:pic>
      <p:pic>
        <p:nvPicPr>
          <p:cNvPr id="7" name="Picture 6" descr="Figure31.33(b)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42" y="46716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46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Marble Examples</a:t>
            </a:r>
          </a:p>
        </p:txBody>
      </p:sp>
      <p:pic>
        <p:nvPicPr>
          <p:cNvPr id="4" name="Picture 3" descr="Figure31.34(b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717" y="3211744"/>
            <a:ext cx="3255325" cy="3255325"/>
          </a:xfrm>
          <a:prstGeom prst="rect">
            <a:avLst/>
          </a:prstGeom>
        </p:spPr>
      </p:pic>
      <p:pic>
        <p:nvPicPr>
          <p:cNvPr id="5" name="Picture 4" descr="Figure31.33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4" y="3211744"/>
            <a:ext cx="3255325" cy="32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95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Sandstone</a:t>
            </a:r>
          </a:p>
        </p:txBody>
      </p:sp>
      <p:pic>
        <p:nvPicPr>
          <p:cNvPr id="4" name="Picture 3" descr="Figure31.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3" y="2191508"/>
            <a:ext cx="5740400" cy="1054100"/>
          </a:xfrm>
          <a:prstGeom prst="rect">
            <a:avLst/>
          </a:prstGeom>
        </p:spPr>
      </p:pic>
      <p:pic>
        <p:nvPicPr>
          <p:cNvPr id="5" name="Picture 4" descr="Figure31.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3" y="3524413"/>
            <a:ext cx="5993758" cy="299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0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Properties in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2595562"/>
            <a:ext cx="8405923" cy="3670767"/>
          </a:xfrm>
        </p:spPr>
        <p:txBody>
          <a:bodyPr>
            <a:normAutofit/>
          </a:bodyPr>
          <a:lstStyle/>
          <a:p>
            <a:r>
              <a:rPr lang="en-US" dirty="0"/>
              <a:t>Generated by repeatable pseudo-random function</a:t>
            </a:r>
          </a:p>
          <a:p>
            <a:r>
              <a:rPr lang="en-US" dirty="0"/>
              <a:t>Has a known range</a:t>
            </a:r>
          </a:p>
          <a:p>
            <a:r>
              <a:rPr lang="en-US" dirty="0"/>
              <a:t>Band-limited</a:t>
            </a:r>
          </a:p>
          <a:p>
            <a:pPr lvl="1"/>
            <a:r>
              <a:rPr lang="en-US" dirty="0"/>
              <a:t>Rate at which the function varies by position is limited</a:t>
            </a:r>
          </a:p>
          <a:p>
            <a:r>
              <a:rPr lang="en-US" dirty="0"/>
              <a:t>Not obviously periodic or regular</a:t>
            </a:r>
          </a:p>
          <a:p>
            <a:r>
              <a:rPr lang="en-US" dirty="0"/>
              <a:t>Stationary</a:t>
            </a:r>
          </a:p>
          <a:p>
            <a:pPr lvl="1"/>
            <a:r>
              <a:rPr lang="en-US" dirty="0"/>
              <a:t>Statistical properties invariant with position</a:t>
            </a:r>
          </a:p>
          <a:p>
            <a:r>
              <a:rPr lang="en-US" dirty="0"/>
              <a:t>Isotropic</a:t>
            </a:r>
          </a:p>
          <a:p>
            <a:pPr lvl="1"/>
            <a:r>
              <a:rPr lang="en-US" dirty="0"/>
              <a:t>Statistical properties same in all directions	 </a:t>
            </a:r>
          </a:p>
        </p:txBody>
      </p:sp>
    </p:spTree>
    <p:extLst>
      <p:ext uri="{BB962C8B-B14F-4D97-AF65-F5344CB8AC3E}">
        <p14:creationId xmlns:p14="http://schemas.microsoft.com/office/powerpoint/2010/main" val="12692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005" y="2347950"/>
            <a:ext cx="7610476" cy="1021628"/>
          </a:xfrm>
        </p:spPr>
        <p:txBody>
          <a:bodyPr/>
          <a:lstStyle/>
          <a:p>
            <a:r>
              <a:rPr lang="en-US" dirty="0"/>
              <a:t>What property doesn’t hold?</a:t>
            </a:r>
            <a:br>
              <a:rPr lang="en-US" dirty="0"/>
            </a:br>
            <a:r>
              <a:rPr lang="en-US" dirty="0"/>
              <a:t>Not actually clear in the book’s exposition…</a:t>
            </a:r>
            <a:br>
              <a:rPr lang="en-US" dirty="0"/>
            </a:br>
            <a:r>
              <a:rPr lang="en-US" dirty="0"/>
              <a:t>Just states that the “infinite” detail would result in aliasing</a:t>
            </a:r>
          </a:p>
          <a:p>
            <a:endParaRPr lang="en-US" dirty="0"/>
          </a:p>
        </p:txBody>
      </p:sp>
      <p:pic>
        <p:nvPicPr>
          <p:cNvPr id="4" name="Picture 3" descr="Figure31.01(b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81" y="3679273"/>
            <a:ext cx="3670300" cy="2260600"/>
          </a:xfrm>
          <a:prstGeom prst="rect">
            <a:avLst/>
          </a:prstGeom>
        </p:spPr>
      </p:pic>
      <p:pic>
        <p:nvPicPr>
          <p:cNvPr id="5" name="Picture 4" descr="Figure31.01(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4" y="3617191"/>
            <a:ext cx="222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4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6403"/>
            <a:ext cx="8913813" cy="914400"/>
          </a:xfrm>
        </p:spPr>
        <p:txBody>
          <a:bodyPr/>
          <a:lstStyle/>
          <a:p>
            <a:r>
              <a:rPr lang="en-US" dirty="0"/>
              <a:t>Lattice Noise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84384"/>
            <a:ext cx="8917945" cy="2484949"/>
          </a:xfrm>
        </p:spPr>
        <p:txBody>
          <a:bodyPr>
            <a:normAutofit/>
          </a:bodyPr>
          <a:lstStyle/>
          <a:p>
            <a:r>
              <a:rPr lang="en-US" dirty="0"/>
              <a:t>Store pseudorandom number at integer coordinate positions</a:t>
            </a:r>
          </a:p>
          <a:p>
            <a:pPr lvl="1"/>
            <a:r>
              <a:rPr lang="en-US" dirty="0"/>
              <a:t>Use interpolation to generate values not on lattice points</a:t>
            </a:r>
          </a:p>
          <a:p>
            <a:r>
              <a:rPr lang="en-US" dirty="0"/>
              <a:t>Storing single values is scalar function…</a:t>
            </a:r>
          </a:p>
          <a:p>
            <a:pPr lvl="1"/>
            <a:r>
              <a:rPr lang="en-US" dirty="0"/>
              <a:t>Sufficient for generating colors in a texture</a:t>
            </a:r>
          </a:p>
          <a:p>
            <a:pPr lvl="1"/>
            <a:r>
              <a:rPr lang="en-US" dirty="0"/>
              <a:t>Could implement vector function</a:t>
            </a:r>
          </a:p>
          <a:p>
            <a:r>
              <a:rPr lang="en-US" dirty="0"/>
              <a:t>Why store vector values? What other effect could you generate?</a:t>
            </a:r>
          </a:p>
        </p:txBody>
      </p:sp>
      <p:pic>
        <p:nvPicPr>
          <p:cNvPr id="4" name="Picture 3" descr="Figure31.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64" y="4219551"/>
            <a:ext cx="57658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8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7821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Infinite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78" y="1777815"/>
            <a:ext cx="8044481" cy="175645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 hit point (</a:t>
            </a:r>
            <a:r>
              <a:rPr lang="en-US" dirty="0" err="1"/>
              <a:t>x,y,z</a:t>
            </a:r>
            <a:r>
              <a:rPr lang="en-US" dirty="0"/>
              <a:t>) find integer coordinates (</a:t>
            </a:r>
            <a:r>
              <a:rPr lang="en-US" dirty="0" err="1"/>
              <a:t>ix,iy,iz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 truncate</a:t>
            </a:r>
          </a:p>
          <a:p>
            <a:r>
              <a:rPr lang="en-US" i="1" dirty="0" err="1"/>
              <a:t>RTftGU</a:t>
            </a:r>
            <a:r>
              <a:rPr lang="en-US" dirty="0"/>
              <a:t> uses a 256-value 1-dimensional array of function values</a:t>
            </a:r>
          </a:p>
          <a:p>
            <a:r>
              <a:rPr lang="en-US" dirty="0"/>
              <a:t>Hashes (</a:t>
            </a:r>
            <a:r>
              <a:rPr lang="en-US" dirty="0" err="1"/>
              <a:t>ix,iy,iz</a:t>
            </a:r>
            <a:r>
              <a:rPr lang="en-US" dirty="0"/>
              <a:t>) into the value array</a:t>
            </a:r>
          </a:p>
          <a:p>
            <a:r>
              <a:rPr lang="en-US" dirty="0"/>
              <a:t>Keep a permutation array PERM with values 0 through 255 randomized 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480622"/>
              </p:ext>
            </p:extLst>
          </p:nvPr>
        </p:nvGraphicFramePr>
        <p:xfrm>
          <a:off x="743065" y="4141721"/>
          <a:ext cx="7471046" cy="103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111500" imgH="431800" progId="Equation.3">
                  <p:embed/>
                </p:oleObj>
              </mc:Choice>
              <mc:Fallback>
                <p:oleObj name="Equation" r:id="rId3" imgW="3111500" imgH="431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065" y="4141721"/>
                        <a:ext cx="7471046" cy="1036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pic>
        <p:nvPicPr>
          <p:cNvPr id="3" name="Picture 2" descr="Figure31.0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0" y="2845588"/>
            <a:ext cx="6809570" cy="3764762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734858"/>
              </p:ext>
            </p:extLst>
          </p:nvPr>
        </p:nvGraphicFramePr>
        <p:xfrm>
          <a:off x="2630761" y="2229833"/>
          <a:ext cx="3130085" cy="410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549400" imgH="203200" progId="Equation.3">
                  <p:embed/>
                </p:oleObj>
              </mc:Choice>
              <mc:Fallback>
                <p:oleObj name="Equation" r:id="rId4" imgW="15494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0761" y="2229833"/>
                        <a:ext cx="3130085" cy="410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85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Bilinear Interpolation</a:t>
            </a:r>
          </a:p>
        </p:txBody>
      </p:sp>
      <p:pic>
        <p:nvPicPr>
          <p:cNvPr id="6" name="Picture 5" descr="Figure31.06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6" y="2187187"/>
            <a:ext cx="8258690" cy="40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04637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125282</TotalTime>
  <Words>585</Words>
  <Application>Microsoft Office PowerPoint</Application>
  <PresentationFormat>On-screen Show (4:3)</PresentationFormat>
  <Paragraphs>112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Wingdings</vt:lpstr>
      <vt:lpstr>Wingdings 2</vt:lpstr>
      <vt:lpstr>DAK1</vt:lpstr>
      <vt:lpstr>Equation</vt:lpstr>
      <vt:lpstr>CS 419: Production Rendering   Noise-Based Textures</vt:lpstr>
      <vt:lpstr>Objectives</vt:lpstr>
      <vt:lpstr>Noise-based Textures</vt:lpstr>
      <vt:lpstr>Desirable Properties in Noise</vt:lpstr>
      <vt:lpstr>White Noise</vt:lpstr>
      <vt:lpstr>Lattice Noise Functions</vt:lpstr>
      <vt:lpstr>Infinite Lattice</vt:lpstr>
      <vt:lpstr>Linear Interpolation</vt:lpstr>
      <vt:lpstr>Bilinear Interpolation</vt:lpstr>
      <vt:lpstr>Bilinear Interpolation</vt:lpstr>
      <vt:lpstr>Trilinear Interpolation</vt:lpstr>
      <vt:lpstr>Trilinear Interpolation</vt:lpstr>
      <vt:lpstr>Examples</vt:lpstr>
      <vt:lpstr>Cubic Interpolation</vt:lpstr>
      <vt:lpstr>Cubic Catmull-Rom Spline</vt:lpstr>
      <vt:lpstr>Cubic Catmull-Rom Spline</vt:lpstr>
      <vt:lpstr>Cubic Catmull-Rom Spline</vt:lpstr>
      <vt:lpstr>Bicubic Interpolation</vt:lpstr>
      <vt:lpstr>Bicubic Interpolation</vt:lpstr>
      <vt:lpstr>Tricubic Interpolation</vt:lpstr>
      <vt:lpstr>Tricubic Interpolation</vt:lpstr>
      <vt:lpstr>Examples</vt:lpstr>
      <vt:lpstr>Overshooting</vt:lpstr>
      <vt:lpstr>Altering Noise Functions</vt:lpstr>
      <vt:lpstr>Fractal Sum</vt:lpstr>
      <vt:lpstr>Fractal Sum</vt:lpstr>
      <vt:lpstr>Example</vt:lpstr>
      <vt:lpstr>Turbulence</vt:lpstr>
      <vt:lpstr>Turbulence</vt:lpstr>
      <vt:lpstr>Fractional Brownian Motion (fBm)</vt:lpstr>
      <vt:lpstr>fBM Varying Gain</vt:lpstr>
      <vt:lpstr>fBM Varying Gain</vt:lpstr>
      <vt:lpstr>fBm Varying Lacunarity</vt:lpstr>
      <vt:lpstr>Marble</vt:lpstr>
      <vt:lpstr>Marble Examples</vt:lpstr>
      <vt:lpstr>Sandstone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542</cp:revision>
  <cp:lastPrinted>2017-03-30T05:09:37Z</cp:lastPrinted>
  <dcterms:created xsi:type="dcterms:W3CDTF">2012-04-01T22:10:48Z</dcterms:created>
  <dcterms:modified xsi:type="dcterms:W3CDTF">2018-11-07T02:39:35Z</dcterms:modified>
</cp:coreProperties>
</file>