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9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 Very Brief Introduction to Microfacet BRDFs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419: Production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8EF-BE4D-43FE-91FB-E8E86C64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Reflectance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A673-316B-46D1-88BC-645E6B21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4071937"/>
            <a:ext cx="11746523" cy="2105025"/>
          </a:xfrm>
        </p:spPr>
        <p:txBody>
          <a:bodyPr>
            <a:normAutofit/>
          </a:bodyPr>
          <a:lstStyle/>
          <a:p>
            <a:r>
              <a:rPr lang="en-US" dirty="0"/>
              <a:t>Fraction of incoming light that is reflected</a:t>
            </a:r>
          </a:p>
          <a:p>
            <a:r>
              <a:rPr lang="en-US" dirty="0"/>
              <a:t>Depends on light direction and normal m</a:t>
            </a:r>
          </a:p>
          <a:p>
            <a:r>
              <a:rPr lang="en-US" dirty="0"/>
              <a:t>Tells us how much light hitting the microfacets with m=h gets reflected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D01AB-AD65-4C97-86CF-CC02ACA5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690690"/>
            <a:ext cx="8029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775C-4F89-4C73-8F30-76CF991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Reflectance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F15-D075-4004-9B6C-CF5236B9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5609430"/>
            <a:ext cx="10515600" cy="1135063"/>
          </a:xfrm>
        </p:spPr>
        <p:txBody>
          <a:bodyPr/>
          <a:lstStyle/>
          <a:p>
            <a:r>
              <a:rPr lang="en-US" dirty="0"/>
              <a:t>Depends on refraction index of material (so...what it’s made of)</a:t>
            </a:r>
          </a:p>
          <a:p>
            <a:r>
              <a:rPr lang="en-US" dirty="0"/>
              <a:t>And depends on the angle of incidence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6C3EE-51E7-47F9-82FD-B45ED09E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5" y="1451052"/>
            <a:ext cx="7016115" cy="39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8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A7C8-8354-49A5-A638-3166D43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Reflectance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C22F4-3DA2-40AF-A59C-07DC19F0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7" y="1690690"/>
            <a:ext cx="80867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9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58A0-616C-4D3F-8B77-EAB2C039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Reflectance Zones on a Teapot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8BA98-62CA-402A-952A-C7CB4F55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7" y="1876425"/>
            <a:ext cx="61817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3601-FB3D-47BB-958F-3EEF3E2D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Specular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4A8-7654-4F65-8C71-38A635C9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499"/>
            <a:ext cx="10515600" cy="1033463"/>
          </a:xfrm>
        </p:spPr>
        <p:txBody>
          <a:bodyPr/>
          <a:lstStyle/>
          <a:p>
            <a:r>
              <a:rPr lang="en-US" dirty="0"/>
              <a:t>Surface characteristic specular color is defines at 0 degrees</a:t>
            </a:r>
          </a:p>
          <a:p>
            <a:pPr lvl="1"/>
            <a:r>
              <a:rPr lang="en-US" dirty="0"/>
              <a:t>This means, when the light hits the surface aligned with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13CD1-A794-4B08-904D-C78DE64E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3" y="1809791"/>
            <a:ext cx="5833989" cy="33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7A6C-0121-4484-9149-0D57E52C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863D-2564-47CE-90A2-1EC7927A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6699"/>
            <a:ext cx="10515600" cy="830263"/>
          </a:xfrm>
        </p:spPr>
        <p:txBody>
          <a:bodyPr/>
          <a:lstStyle/>
          <a:p>
            <a:r>
              <a:rPr lang="en-US" dirty="0"/>
              <a:t>Metals have bright specular colors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B9833-6AF8-41B7-8D6D-0FD7A14E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820863"/>
            <a:ext cx="8048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204-85DB-4732-AD2D-6165FB87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0895-2BAA-42BB-A102-F15D6734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51399"/>
            <a:ext cx="12192000" cy="1325564"/>
          </a:xfrm>
        </p:spPr>
        <p:txBody>
          <a:bodyPr>
            <a:normAutofit/>
          </a:bodyPr>
          <a:lstStyle/>
          <a:p>
            <a:r>
              <a:rPr lang="en-US" dirty="0"/>
              <a:t>Non-metals specular colors are achromatic and dark</a:t>
            </a:r>
          </a:p>
          <a:p>
            <a:r>
              <a:rPr lang="en-US" dirty="0"/>
              <a:t>Also have subsurface or diffuse color in addition to Fresnel (specular) color)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6B91-EC67-438A-8323-86A11538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56" y="1690690"/>
            <a:ext cx="8105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1448-A8E0-41DA-B1D5-7D758E27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Schlick</a:t>
            </a:r>
            <a:r>
              <a:rPr lang="en-US" dirty="0"/>
              <a:t>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D96F-8989-4ACB-B75B-53B58A3C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4098"/>
            <a:ext cx="10515600" cy="175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Schlick</a:t>
            </a:r>
            <a:r>
              <a:rPr lang="en-US" dirty="0"/>
              <a:t> approximation to Fresnel is commonly used</a:t>
            </a:r>
          </a:p>
          <a:p>
            <a:r>
              <a:rPr lang="en-US" dirty="0"/>
              <a:t>Cheap</a:t>
            </a:r>
          </a:p>
          <a:p>
            <a:r>
              <a:rPr lang="en-US" dirty="0"/>
              <a:t>Pretty accurate</a:t>
            </a:r>
          </a:p>
          <a:p>
            <a:r>
              <a:rPr lang="en-US" dirty="0"/>
              <a:t>Parameterized only by specular 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1E2A-AD72-4512-8BC9-D5A442E6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2057402"/>
            <a:ext cx="8067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76B6-4E50-4DA2-992F-83899F8A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7288-C382-474E-90BF-3EA37665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4381499"/>
            <a:ext cx="11036300" cy="1795463"/>
          </a:xfrm>
        </p:spPr>
        <p:txBody>
          <a:bodyPr/>
          <a:lstStyle/>
          <a:p>
            <a:r>
              <a:rPr lang="en-US" dirty="0"/>
              <a:t>Gives the concentration of microfacet normal in a given direction</a:t>
            </a:r>
          </a:p>
          <a:p>
            <a:r>
              <a:rPr lang="en-US" dirty="0"/>
              <a:t>We need to know value for direction h</a:t>
            </a:r>
          </a:p>
          <a:p>
            <a:r>
              <a:rPr lang="en-US" dirty="0"/>
              <a:t>Determines size and shape of highlight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D4AE5-8F57-4710-9BE5-50BAF649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754189"/>
            <a:ext cx="8096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5568-1291-48C8-BD69-394CC770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NDFs People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96B2C-52D7-43F4-83BE-FF36C2C2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2" y="2058987"/>
            <a:ext cx="7877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291-6EF3-4D4C-8087-D067B5F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Bidirectional Reflectance Distribution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9B3C8-A9FE-4D61-B5B6-EB4E40B7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9" y="2318473"/>
            <a:ext cx="4623630" cy="2774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410AF-63FE-4F25-925B-BF5B0110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93" y="2547986"/>
            <a:ext cx="5872821" cy="25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E1D3-5EE3-4785-B6BD-CA83386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NDFs are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5901-8B33-419B-A025-AB83B39D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2899"/>
            <a:ext cx="10515600" cy="754063"/>
          </a:xfrm>
        </p:spPr>
        <p:txBody>
          <a:bodyPr/>
          <a:lstStyle/>
          <a:p>
            <a:r>
              <a:rPr lang="en-US" dirty="0"/>
              <a:t>Blobby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A5D6-19AC-4279-98E2-8FFDB1D6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304925"/>
            <a:ext cx="5724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4267-F677-470B-8B49-4322DF6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NDFs are Spiky with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AF1E-0B65-4291-8BF6-E32BC855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999"/>
            <a:ext cx="10515600" cy="715963"/>
          </a:xfrm>
        </p:spPr>
        <p:txBody>
          <a:bodyPr/>
          <a:lstStyle/>
          <a:p>
            <a:r>
              <a:rPr lang="en-US" dirty="0"/>
              <a:t>Results in halos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0827-DBFE-4532-A6D3-A20D57C9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1572619"/>
            <a:ext cx="6961749" cy="40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2335-6906-411E-8847-4565CAA2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Geometry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A22-6BEC-4196-8164-2740560D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5472332"/>
            <a:ext cx="11255326" cy="704630"/>
          </a:xfrm>
        </p:spPr>
        <p:txBody>
          <a:bodyPr/>
          <a:lstStyle/>
          <a:p>
            <a:r>
              <a:rPr lang="en-US" dirty="0"/>
              <a:t>Gives the chance that a microfacet with normal h is lit and visible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CA574-FFEC-46B3-B26A-EFB01AE8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1501775"/>
            <a:ext cx="7991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61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42ED-618C-4770-A1F3-7C71F13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Visibility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76C0-1DD0-46ED-A345-D6D8B50B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9099"/>
            <a:ext cx="10515600" cy="677863"/>
          </a:xfrm>
        </p:spPr>
        <p:txBody>
          <a:bodyPr/>
          <a:lstStyle/>
          <a:p>
            <a:r>
              <a:rPr lang="en-US" dirty="0"/>
              <a:t>Can combine G with the foreshortening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A545-FF84-41DA-8FA0-24841D36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566862"/>
            <a:ext cx="7934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0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9401-DE19-4CED-9124-3D974EF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for 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1451E-4C43-4D34-AC55-32E0EFC7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552575"/>
            <a:ext cx="8029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AD2-1D43-4524-83D0-0507EEDE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Handle Diffuse and Subsurface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F4-5D9F-4EF6-B24E-5FAA7D8D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799"/>
            <a:ext cx="10515600" cy="538163"/>
          </a:xfrm>
        </p:spPr>
        <p:txBody>
          <a:bodyPr/>
          <a:lstStyle/>
          <a:p>
            <a:r>
              <a:rPr lang="en-US" dirty="0"/>
              <a:t>Lambert Model is simplest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67246-F856-4693-9ECF-51B87AB1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066925"/>
            <a:ext cx="7524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0E1D-9A47-4CA9-A728-602F5812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Microgeometry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12D8-52A0-4FEA-87D1-83E1406C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5232399"/>
            <a:ext cx="11619914" cy="94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Microgeometry </a:t>
            </a:r>
            <a:r>
              <a:rPr lang="en-US" dirty="0">
                <a:sym typeface="Wingdings" panose="05000000000000000000" pitchFamily="2" charset="2"/>
              </a:rPr>
              <a:t> bumps bigger than light wavelength, invisible to eye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Rougher the surface, the blurrier the reflections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C7B99-74C9-4328-A70C-209174F8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87" y="1530350"/>
            <a:ext cx="2943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82C8-7FBB-4C3F-94DA-F5F3C15B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Reflectance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AABA1-1BDF-4510-A426-4FE9B025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743200"/>
            <a:ext cx="79343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1AB-5B57-4DF6-B100-4C67B4FB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Microfacet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B66E-734A-4732-9FC2-0B91B2AF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8" y="4389120"/>
            <a:ext cx="10515600" cy="2322415"/>
          </a:xfrm>
        </p:spPr>
        <p:txBody>
          <a:bodyPr/>
          <a:lstStyle/>
          <a:p>
            <a:r>
              <a:rPr lang="en-US" dirty="0"/>
              <a:t>Microfacet Theory allows us to derive BRDFs for general surfaces</a:t>
            </a:r>
          </a:p>
          <a:p>
            <a:r>
              <a:rPr lang="en-US" dirty="0"/>
              <a:t>Assumes each microfacet is a perfect mirror</a:t>
            </a:r>
          </a:p>
          <a:p>
            <a:pPr lvl="1"/>
            <a:r>
              <a:rPr lang="en-US" dirty="0"/>
              <a:t>Reflects light in just one outgoing direction</a:t>
            </a:r>
          </a:p>
          <a:p>
            <a:pPr lvl="1"/>
            <a:r>
              <a:rPr lang="en-US" dirty="0"/>
              <a:t>Outgoing direction depends on light direction l</a:t>
            </a:r>
          </a:p>
          <a:p>
            <a:pPr lvl="1"/>
            <a:r>
              <a:rPr lang="en-US" dirty="0"/>
              <a:t>Outgoing direction also depends on microfacet normal 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6E231-E4D9-4D29-85E2-6AC748FE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9" y="1392701"/>
            <a:ext cx="6253335" cy="28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99F-6015-48E6-986B-9F6075A7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6093-7D35-4EB3-B6CB-951048B1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78399"/>
            <a:ext cx="12331700" cy="1198563"/>
          </a:xfrm>
        </p:spPr>
        <p:txBody>
          <a:bodyPr/>
          <a:lstStyle/>
          <a:p>
            <a:r>
              <a:rPr lang="en-US" dirty="0"/>
              <a:t>Only microfacets with m halfway between l and v reflect any visible light</a:t>
            </a:r>
          </a:p>
          <a:p>
            <a:r>
              <a:rPr lang="en-US" dirty="0"/>
              <a:t>This direction is the halfway vector 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8669C-8854-42EA-B45A-5642F5E2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1237"/>
            <a:ext cx="8077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C9AF-5D09-4EDE-94A2-76B1948B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and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D8F7-A524-4467-BADC-08B2D93E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0099"/>
            <a:ext cx="10515600" cy="1566863"/>
          </a:xfrm>
        </p:spPr>
        <p:txBody>
          <a:bodyPr/>
          <a:lstStyle/>
          <a:p>
            <a:r>
              <a:rPr lang="en-US" dirty="0"/>
              <a:t>Not all microfacets with m=h contribute</a:t>
            </a:r>
          </a:p>
          <a:p>
            <a:r>
              <a:rPr lang="en-US" dirty="0"/>
              <a:t>Some will have incoming light blocked (shadowing)</a:t>
            </a:r>
          </a:p>
          <a:p>
            <a:r>
              <a:rPr lang="en-US" dirty="0"/>
              <a:t>Some will have view direction blocked (masking)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FFE4-57B5-40C4-B270-9304E6AA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690690"/>
            <a:ext cx="80295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D81E-EEF3-4087-A855-04196B1E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Surface Bounces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524A-D0EC-40FC-A002-6CD23713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299"/>
            <a:ext cx="10515600" cy="1490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reality, blocked light will continue to bounce</a:t>
            </a:r>
          </a:p>
          <a:p>
            <a:r>
              <a:rPr lang="en-US" dirty="0"/>
              <a:t>Some will eventually contribute to the BRDF</a:t>
            </a:r>
          </a:p>
          <a:p>
            <a:r>
              <a:rPr lang="en-US" dirty="0"/>
              <a:t>Microfacet BRDFs ignore this and assume that light is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98BA-5670-4327-B4A4-BE2D5651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74" y="1690690"/>
            <a:ext cx="3837912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B95-DE27-4AEE-AC5F-51202821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Microfacet BRDF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11E3-B0C5-4EB0-9ED4-C9409CA4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524125"/>
            <a:ext cx="7981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7774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22285</TotalTime>
  <Words>389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Lato</vt:lpstr>
      <vt:lpstr>Lato Medium</vt:lpstr>
      <vt:lpstr>Wingdings</vt:lpstr>
      <vt:lpstr>SampleSlides</vt:lpstr>
      <vt:lpstr>PowerPoint Presentation</vt:lpstr>
      <vt:lpstr>Bidirectional Reflectance Distribution Function</vt:lpstr>
      <vt:lpstr>Modeling Microgeometry</vt:lpstr>
      <vt:lpstr>The Reflectance Equation</vt:lpstr>
      <vt:lpstr>Microfacet Theory</vt:lpstr>
      <vt:lpstr>The Half Vector</vt:lpstr>
      <vt:lpstr>Shadowing and Masking</vt:lpstr>
      <vt:lpstr>Multiple Surface Bounces</vt:lpstr>
      <vt:lpstr>General Microfacet BRDF</vt:lpstr>
      <vt:lpstr>Fresnel Reflectance</vt:lpstr>
      <vt:lpstr>Fresnel Reflectance</vt:lpstr>
      <vt:lpstr>Fresnel Reflectance</vt:lpstr>
      <vt:lpstr>Reflectance Zones on a Teapot</vt:lpstr>
      <vt:lpstr>Characteristic Specular Color</vt:lpstr>
      <vt:lpstr>Metals</vt:lpstr>
      <vt:lpstr>Insulators</vt:lpstr>
      <vt:lpstr>Schlick Approximation</vt:lpstr>
      <vt:lpstr>Normal Distribution Function</vt:lpstr>
      <vt:lpstr>Some NDFs People Use</vt:lpstr>
      <vt:lpstr>Some NDFs are Gaussian</vt:lpstr>
      <vt:lpstr>Some NDFs are Spiky with Tails</vt:lpstr>
      <vt:lpstr>The Geometry Factor</vt:lpstr>
      <vt:lpstr>The Visibility Term</vt:lpstr>
      <vt:lpstr>Other Options for G</vt:lpstr>
      <vt:lpstr>Need to Handle Diffuse and Subsurface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207</cp:revision>
  <dcterms:created xsi:type="dcterms:W3CDTF">2017-05-11T14:02:37Z</dcterms:created>
  <dcterms:modified xsi:type="dcterms:W3CDTF">2018-11-28T23:32:27Z</dcterms:modified>
</cp:coreProperties>
</file>