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85" r:id="rId2"/>
    <p:sldId id="394" r:id="rId3"/>
    <p:sldId id="393" r:id="rId4"/>
    <p:sldId id="369" r:id="rId5"/>
    <p:sldId id="39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444" autoAdjust="0"/>
  </p:normalViewPr>
  <p:slideViewPr>
    <p:cSldViewPr snapToGrid="0" snapToObjects="1">
      <p:cViewPr varScale="1">
        <p:scale>
          <a:sx n="76" d="100"/>
          <a:sy n="76" d="100"/>
        </p:scale>
        <p:origin x="-128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671DE-B974-1645-9773-8DE72E573319}" type="datetimeFigureOut">
              <a:rPr lang="en-US" smtClean="0"/>
              <a:t>2/1/16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14A3D-3C3B-DE49-A718-2FFC0A4B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68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08276" y="6580867"/>
            <a:ext cx="3691604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2/1/16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2/1/16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9099" y="6572228"/>
            <a:ext cx="3367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000"/>
        </a:spcBef>
        <a:buClr>
          <a:schemeClr val="accent2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haffer1/UIllinois_Rende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160774" y="1975485"/>
            <a:ext cx="8983226" cy="482183"/>
          </a:xfrm>
          <a:noFill/>
        </p:spPr>
        <p:txBody>
          <a:bodyPr wrap="square" lIns="63500" tIns="25400" rIns="63500" bIns="25400" anchorCtr="1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CS 419: Production Rendering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600200" y="4332637"/>
            <a:ext cx="6248400" cy="8438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buClrTx/>
              <a:buSzTx/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Eric Shaffer</a:t>
            </a:r>
            <a:br>
              <a:rPr lang="en-US" sz="2400" dirty="0" smtClean="0">
                <a:solidFill>
                  <a:schemeClr val="tx2"/>
                </a:solidFill>
                <a:latin typeface="+mn-lt"/>
              </a:rPr>
            </a:br>
            <a:r>
              <a:rPr lang="en-US" sz="2400" dirty="0" smtClean="0">
                <a:solidFill>
                  <a:schemeClr val="tx2"/>
                </a:solidFill>
                <a:latin typeface="+mn-lt"/>
              </a:rPr>
              <a:t/>
            </a:r>
            <a:br>
              <a:rPr lang="en-US" sz="2400" dirty="0" smtClean="0">
                <a:solidFill>
                  <a:schemeClr val="tx2"/>
                </a:solidFill>
                <a:latin typeface="+mn-lt"/>
              </a:rPr>
            </a:br>
            <a:endParaRPr lang="en-US" sz="100" dirty="0" smtClean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2667000" y="2641600"/>
            <a:ext cx="3908777" cy="1588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-1566333" y="1241778"/>
            <a:ext cx="337853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1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152400"/>
            <a:ext cx="7986665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Phong</a:t>
            </a:r>
            <a:r>
              <a:rPr lang="en-US" dirty="0" smtClean="0"/>
              <a:t> Reflectance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4776756" cy="5257800"/>
          </a:xfrm>
        </p:spPr>
        <p:txBody>
          <a:bodyPr/>
          <a:lstStyle/>
          <a:p>
            <a:endParaRPr lang="en-US" dirty="0" smtClean="0">
              <a:hlinkClick r:id=""/>
            </a:endParaRPr>
          </a:p>
          <a:p>
            <a:pPr marL="0" indent="0">
              <a:buNone/>
            </a:pPr>
            <a:r>
              <a:rPr lang="en-US" dirty="0" smtClean="0">
                <a:hlinkClick r:id=""/>
              </a:rPr>
              <a:t/>
            </a:r>
            <a:br>
              <a:rPr lang="en-US" dirty="0" smtClean="0">
                <a:hlinkClick r:id=""/>
              </a:rPr>
            </a:br>
            <a:endParaRPr lang="en-US" dirty="0" smtClean="0">
              <a:hlinkClick r:id="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001" y="1447800"/>
            <a:ext cx="3806618" cy="2595421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45984" y="1303940"/>
            <a:ext cx="4941017" cy="3542408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ts val="1000"/>
              </a:spcBef>
              <a:buClr>
                <a:schemeClr val="accent2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GB" dirty="0" smtClean="0"/>
              <a:t>Simple model of light reflection from a surface </a:t>
            </a:r>
          </a:p>
          <a:p>
            <a:pPr lvl="1"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GB" dirty="0" smtClean="0"/>
              <a:t>ambient light</a:t>
            </a:r>
          </a:p>
          <a:p>
            <a:pPr lvl="1"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GB" dirty="0" smtClean="0"/>
              <a:t>diffuse light</a:t>
            </a:r>
          </a:p>
          <a:p>
            <a:pPr lvl="1"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GB" dirty="0" smtClean="0"/>
              <a:t>specular light</a:t>
            </a:r>
            <a:endParaRPr lang="en-GB" dirty="0"/>
          </a:p>
          <a:p>
            <a:pPr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GB" dirty="0" smtClean="0"/>
              <a:t>Ambient is a hack</a:t>
            </a:r>
          </a:p>
          <a:p>
            <a:pPr lvl="1"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GB" dirty="0" smtClean="0"/>
              <a:t>Simply  light throughout space</a:t>
            </a:r>
          </a:p>
          <a:p>
            <a:pPr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GB" dirty="0" smtClean="0"/>
              <a:t>Diffuse scatters in all directions</a:t>
            </a:r>
          </a:p>
          <a:p>
            <a:pPr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GB" dirty="0" smtClean="0"/>
              <a:t>Specular focuses in the mirror reflection direction</a:t>
            </a:r>
          </a:p>
          <a:p>
            <a:pPr lvl="1"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endParaRPr lang="en-GB" dirty="0" smtClean="0"/>
          </a:p>
          <a:p>
            <a:pPr marL="0" indent="0">
              <a:buFont typeface="Wingdings 2" pitchFamily="18" charset="2"/>
              <a:buNone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endParaRPr lang="en-GB" dirty="0" smtClean="0"/>
          </a:p>
          <a:p>
            <a:pPr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89" y="5397829"/>
            <a:ext cx="8326400" cy="83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40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152400"/>
            <a:ext cx="7986665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Phong</a:t>
            </a:r>
            <a:r>
              <a:rPr lang="en-US" dirty="0" smtClean="0"/>
              <a:t> Reflectance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4776756" cy="5257800"/>
          </a:xfrm>
        </p:spPr>
        <p:txBody>
          <a:bodyPr/>
          <a:lstStyle/>
          <a:p>
            <a:endParaRPr lang="en-US" dirty="0" smtClean="0">
              <a:hlinkClick r:id=""/>
            </a:endParaRPr>
          </a:p>
          <a:p>
            <a:pPr marL="0" indent="0">
              <a:buNone/>
            </a:pPr>
            <a:r>
              <a:rPr lang="en-US" dirty="0" smtClean="0">
                <a:hlinkClick r:id=""/>
              </a:rPr>
              <a:t/>
            </a:r>
            <a:br>
              <a:rPr lang="en-US" dirty="0" smtClean="0">
                <a:hlinkClick r:id=""/>
              </a:rPr>
            </a:br>
            <a:endParaRPr lang="en-US" dirty="0" smtClean="0">
              <a:hlinkClick r:id="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382" y="1447800"/>
            <a:ext cx="3806618" cy="2595421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2399" y="1303940"/>
            <a:ext cx="5552039" cy="3542408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ts val="1000"/>
              </a:spcBef>
              <a:buClr>
                <a:schemeClr val="accent2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GB" dirty="0" smtClean="0"/>
              <a:t>V is the vector from  </a:t>
            </a:r>
            <a:r>
              <a:rPr lang="en-GB" dirty="0"/>
              <a:t>s</a:t>
            </a:r>
            <a:r>
              <a:rPr lang="en-GB" dirty="0" smtClean="0"/>
              <a:t>urface point to eye</a:t>
            </a:r>
          </a:p>
          <a:p>
            <a:pPr lvl="1"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GB" dirty="0" smtClean="0"/>
              <a:t>Only used for specular term</a:t>
            </a:r>
          </a:p>
          <a:p>
            <a:pPr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GB" dirty="0" smtClean="0"/>
              <a:t>N is the surface normal	</a:t>
            </a:r>
          </a:p>
          <a:p>
            <a:pPr lvl="1"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GB" dirty="0" smtClean="0"/>
              <a:t>How can you compute it for sphere?</a:t>
            </a:r>
          </a:p>
          <a:p>
            <a:pPr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GB" dirty="0" smtClean="0"/>
              <a:t>L is the vector from surface point to light</a:t>
            </a:r>
          </a:p>
          <a:p>
            <a:pPr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GB" dirty="0" smtClean="0"/>
              <a:t>αis the shininess factor</a:t>
            </a:r>
          </a:p>
          <a:p>
            <a:pPr lvl="1"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GB" dirty="0" smtClean="0"/>
              <a:t>What does a larger value do to reflections?</a:t>
            </a:r>
          </a:p>
          <a:p>
            <a:pPr lvl="1"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GB" dirty="0" smtClean="0"/>
              <a:t>What makes a surface look smoother?</a:t>
            </a:r>
          </a:p>
          <a:p>
            <a:pPr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GB" dirty="0" smtClean="0"/>
              <a:t> Use unit-length vectors</a:t>
            </a:r>
          </a:p>
          <a:p>
            <a:pPr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GB" dirty="0" smtClean="0"/>
              <a:t>Dot products are cosine of angle</a:t>
            </a:r>
          </a:p>
          <a:p>
            <a:pPr lvl="1"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endParaRPr lang="en-GB" dirty="0" smtClean="0"/>
          </a:p>
          <a:p>
            <a:pPr marL="0" indent="0">
              <a:buFont typeface="Wingdings 2" pitchFamily="18" charset="2"/>
              <a:buNone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endParaRPr lang="en-GB" dirty="0" smtClean="0"/>
          </a:p>
          <a:p>
            <a:pPr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89" y="5397829"/>
            <a:ext cx="8326400" cy="83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74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152400"/>
            <a:ext cx="7986665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Phong</a:t>
            </a:r>
            <a:r>
              <a:rPr lang="en-US" dirty="0" smtClean="0"/>
              <a:t> Reflectance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4776756" cy="5257800"/>
          </a:xfrm>
        </p:spPr>
        <p:txBody>
          <a:bodyPr/>
          <a:lstStyle/>
          <a:p>
            <a:endParaRPr lang="en-US" dirty="0" smtClean="0">
              <a:hlinkClick r:id=""/>
            </a:endParaRPr>
          </a:p>
          <a:p>
            <a:pPr marL="0" indent="0">
              <a:buNone/>
            </a:pPr>
            <a:r>
              <a:rPr lang="en-US" dirty="0" smtClean="0">
                <a:hlinkClick r:id=""/>
              </a:rPr>
              <a:t/>
            </a:r>
            <a:br>
              <a:rPr lang="en-US" dirty="0" smtClean="0">
                <a:hlinkClick r:id=""/>
              </a:rPr>
            </a:br>
            <a:endParaRPr lang="en-US" dirty="0" smtClean="0">
              <a:hlinkClick r:id="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001" y="1447800"/>
            <a:ext cx="3806618" cy="2595421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45984" y="1303940"/>
            <a:ext cx="4941017" cy="3542408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ts val="1000"/>
              </a:spcBef>
              <a:buClr>
                <a:schemeClr val="accent2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GB" dirty="0" smtClean="0"/>
              <a:t>Simple model of light reflection from a surface </a:t>
            </a:r>
          </a:p>
          <a:p>
            <a:pPr lvl="1"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GB" dirty="0" err="1" smtClean="0"/>
              <a:t>k</a:t>
            </a:r>
            <a:r>
              <a:rPr lang="en-GB" baseline="-25000" dirty="0" err="1" smtClean="0"/>
              <a:t>a</a:t>
            </a:r>
            <a:r>
              <a:rPr lang="en-GB" dirty="0" smtClean="0"/>
              <a:t>, </a:t>
            </a:r>
            <a:r>
              <a:rPr lang="en-GB" dirty="0" err="1" smtClean="0"/>
              <a:t>k</a:t>
            </a:r>
            <a:r>
              <a:rPr lang="en-GB" baseline="-25000" dirty="0" err="1" smtClean="0"/>
              <a:t>d</a:t>
            </a:r>
            <a:r>
              <a:rPr lang="en-GB" dirty="0" smtClean="0"/>
              <a:t>, </a:t>
            </a:r>
            <a:r>
              <a:rPr lang="en-GB" dirty="0" err="1" smtClean="0"/>
              <a:t>k</a:t>
            </a:r>
            <a:r>
              <a:rPr lang="en-GB" baseline="-25000" dirty="0" err="1" smtClean="0"/>
              <a:t>s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reflectance factors for the surface</a:t>
            </a:r>
            <a:br>
              <a:rPr lang="en-GB" dirty="0" smtClean="0"/>
            </a:br>
            <a:r>
              <a:rPr lang="en-GB" dirty="0" smtClean="0"/>
              <a:t>ambient, diffuse, specular</a:t>
            </a:r>
            <a:br>
              <a:rPr lang="en-GB" dirty="0" smtClean="0"/>
            </a:br>
            <a:r>
              <a:rPr lang="en-GB" dirty="0" smtClean="0"/>
              <a:t>all in RGB with values in [0,1]</a:t>
            </a:r>
          </a:p>
          <a:p>
            <a:pPr lvl="1"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GB" dirty="0" err="1" smtClean="0"/>
              <a:t>i</a:t>
            </a:r>
            <a:r>
              <a:rPr lang="en-GB" baseline="-25000" dirty="0" err="1" smtClean="0"/>
              <a:t>a</a:t>
            </a:r>
            <a:r>
              <a:rPr lang="en-GB" dirty="0"/>
              <a:t>, </a:t>
            </a:r>
            <a:r>
              <a:rPr lang="en-GB" dirty="0" smtClean="0"/>
              <a:t>i</a:t>
            </a:r>
            <a:r>
              <a:rPr lang="en-GB" baseline="-25000" dirty="0" smtClean="0"/>
              <a:t>d</a:t>
            </a:r>
            <a:r>
              <a:rPr lang="en-GB" dirty="0"/>
              <a:t>, </a:t>
            </a:r>
            <a:r>
              <a:rPr lang="en-GB" dirty="0" smtClean="0"/>
              <a:t>i</a:t>
            </a:r>
            <a:r>
              <a:rPr lang="en-GB" baseline="-25000" dirty="0" smtClean="0"/>
              <a:t>s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illumination from the lights</a:t>
            </a:r>
            <a:br>
              <a:rPr lang="en-GB" dirty="0" smtClean="0"/>
            </a:br>
            <a:r>
              <a:rPr lang="en-GB" dirty="0" smtClean="0"/>
              <a:t>diffuse and specular</a:t>
            </a:r>
            <a:br>
              <a:rPr lang="en-GB" dirty="0" smtClean="0"/>
            </a:br>
            <a:r>
              <a:rPr lang="en-GB" dirty="0" smtClean="0"/>
              <a:t>all in RGB with values in [0,1]</a:t>
            </a:r>
            <a:br>
              <a:rPr lang="en-GB" dirty="0" smtClean="0"/>
            </a:br>
            <a:r>
              <a:rPr lang="en-GB" dirty="0" smtClean="0"/>
              <a:t>the m subscript indicates which light</a:t>
            </a:r>
            <a:br>
              <a:rPr lang="en-GB" dirty="0" smtClean="0"/>
            </a:br>
            <a:r>
              <a:rPr lang="en-GB" dirty="0" smtClean="0"/>
              <a:t> </a:t>
            </a:r>
          </a:p>
          <a:p>
            <a:pPr lvl="1"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endParaRPr lang="en-GB" dirty="0" smtClean="0"/>
          </a:p>
          <a:p>
            <a:pPr marL="0" indent="0">
              <a:buFont typeface="Wingdings 2" pitchFamily="18" charset="2"/>
              <a:buNone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endParaRPr lang="en-GB" dirty="0" smtClean="0"/>
          </a:p>
          <a:p>
            <a:pPr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89" y="5397829"/>
            <a:ext cx="8326400" cy="83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16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152400"/>
            <a:ext cx="7986665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Walking through some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4776756" cy="5257800"/>
          </a:xfrm>
        </p:spPr>
        <p:txBody>
          <a:bodyPr/>
          <a:lstStyle/>
          <a:p>
            <a:endParaRPr lang="en-US" dirty="0" smtClean="0">
              <a:hlinkClick r:id=""/>
            </a:endParaRPr>
          </a:p>
          <a:p>
            <a:pPr marL="0" indent="0">
              <a:buNone/>
            </a:pPr>
            <a:r>
              <a:rPr lang="en-US" dirty="0" smtClean="0">
                <a:hlinkClick r:id=""/>
              </a:rPr>
              <a:t/>
            </a:r>
            <a:br>
              <a:rPr lang="en-US" dirty="0" smtClean="0">
                <a:hlinkClick r:id=""/>
              </a:rPr>
            </a:br>
            <a:endParaRPr lang="en-US" dirty="0" smtClean="0">
              <a:hlinkClick r:id="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45984" y="1303940"/>
            <a:ext cx="8526241" cy="4779062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ts val="1000"/>
              </a:spcBef>
              <a:buClr>
                <a:schemeClr val="accent2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GB" dirty="0" smtClean="0"/>
              <a:t>You can grab a simple </a:t>
            </a:r>
            <a:r>
              <a:rPr lang="en-GB" dirty="0"/>
              <a:t>Python implementation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>
                <a:hlinkClick r:id="rId2"/>
              </a:rPr>
              <a:t>https://</a:t>
            </a:r>
            <a:r>
              <a:rPr lang="en-GB" dirty="0" err="1">
                <a:hlinkClick r:id="rId2"/>
              </a:rPr>
              <a:t>github.com</a:t>
            </a:r>
            <a:r>
              <a:rPr lang="en-GB" dirty="0">
                <a:hlinkClick r:id="rId2"/>
              </a:rPr>
              <a:t>/shaffer1/</a:t>
            </a:r>
            <a:r>
              <a:rPr lang="en-GB" dirty="0" err="1">
                <a:hlinkClick r:id="rId2"/>
              </a:rPr>
              <a:t>UIllinois_Rendering</a:t>
            </a:r>
            <a:endParaRPr lang="en-GB" dirty="0" smtClean="0"/>
          </a:p>
          <a:p>
            <a:pPr marL="0" indent="0">
              <a:buNone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endParaRPr lang="en-GB" dirty="0" smtClean="0"/>
          </a:p>
          <a:p>
            <a:pPr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GB" dirty="0" smtClean="0"/>
              <a:t>Code covers</a:t>
            </a:r>
          </a:p>
          <a:p>
            <a:pPr lvl="1"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GB" dirty="0" smtClean="0"/>
              <a:t>Main rendering loop</a:t>
            </a:r>
          </a:p>
          <a:p>
            <a:pPr lvl="1"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GB" dirty="0" smtClean="0"/>
              <a:t>Sphere class</a:t>
            </a:r>
          </a:p>
          <a:p>
            <a:pPr lvl="1"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GB" dirty="0" err="1" smtClean="0"/>
              <a:t>ViewPort</a:t>
            </a:r>
            <a:r>
              <a:rPr lang="en-GB" dirty="0" smtClean="0"/>
              <a:t> class</a:t>
            </a:r>
          </a:p>
          <a:p>
            <a:pPr lvl="1"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GB" dirty="0" smtClean="0"/>
              <a:t>Ray class</a:t>
            </a:r>
          </a:p>
          <a:p>
            <a:pPr lvl="1"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GB" dirty="0" smtClean="0"/>
              <a:t>Diffuse </a:t>
            </a:r>
            <a:r>
              <a:rPr lang="en-GB" dirty="0" err="1" smtClean="0"/>
              <a:t>Phong</a:t>
            </a:r>
            <a:r>
              <a:rPr lang="en-GB" dirty="0" smtClean="0"/>
              <a:t> shading</a:t>
            </a:r>
          </a:p>
          <a:p>
            <a:pPr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GB" dirty="0" smtClean="0"/>
              <a:t>Code doesn’t include </a:t>
            </a:r>
          </a:p>
          <a:p>
            <a:pPr lvl="1"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GB" dirty="0" smtClean="0"/>
              <a:t>Viewing</a:t>
            </a:r>
          </a:p>
          <a:p>
            <a:pPr lvl="1"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GB" dirty="0" smtClean="0"/>
              <a:t>Plane plane or triangle</a:t>
            </a:r>
          </a:p>
          <a:p>
            <a:pPr lvl="1"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GB" dirty="0" smtClean="0"/>
              <a:t>Sampling</a:t>
            </a:r>
          </a:p>
          <a:p>
            <a:pPr lvl="1"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GB" dirty="0" smtClean="0"/>
              <a:t>Rendering multiple objects</a:t>
            </a:r>
          </a:p>
          <a:p>
            <a:pPr lvl="1"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endParaRPr lang="en-GB" dirty="0" smtClean="0"/>
          </a:p>
          <a:p>
            <a:pPr marL="0" indent="0">
              <a:buFont typeface="Wingdings 2" pitchFamily="18" charset="2"/>
              <a:buNone/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endParaRPr lang="en-GB" dirty="0" smtClean="0"/>
          </a:p>
          <a:p>
            <a:pPr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967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AK1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DAK1.thmx</Template>
  <TotalTime>36157</TotalTime>
  <Words>93</Words>
  <Application>Microsoft Macintosh PowerPoint</Application>
  <PresentationFormat>On-screen Show (4:3)</PresentationFormat>
  <Paragraphs>52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DAK1</vt:lpstr>
      <vt:lpstr>CS 419: Production Rendering</vt:lpstr>
      <vt:lpstr>Phong Reflectance Model</vt:lpstr>
      <vt:lpstr>Phong Reflectance Model</vt:lpstr>
      <vt:lpstr>Phong Reflectance Model</vt:lpstr>
      <vt:lpstr>Walking through some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 visualization and analysis tool for reservoir modeling and fluid-flow simulation</dc:title>
  <dc:creator>Don Keefer</dc:creator>
  <cp:lastModifiedBy>Eric Shaffer</cp:lastModifiedBy>
  <cp:revision>116</cp:revision>
  <dcterms:created xsi:type="dcterms:W3CDTF">2012-04-01T22:10:48Z</dcterms:created>
  <dcterms:modified xsi:type="dcterms:W3CDTF">2016-02-02T05:15:08Z</dcterms:modified>
</cp:coreProperties>
</file>