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85" r:id="rId2"/>
    <p:sldId id="317" r:id="rId3"/>
    <p:sldId id="318" r:id="rId4"/>
    <p:sldId id="319" r:id="rId5"/>
    <p:sldId id="321" r:id="rId6"/>
    <p:sldId id="320" r:id="rId7"/>
    <p:sldId id="322" r:id="rId8"/>
    <p:sldId id="328" r:id="rId9"/>
    <p:sldId id="323" r:id="rId10"/>
    <p:sldId id="324" r:id="rId11"/>
    <p:sldId id="325" r:id="rId12"/>
    <p:sldId id="326" r:id="rId13"/>
    <p:sldId id="327" r:id="rId14"/>
    <p:sldId id="33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44" autoAdjust="0"/>
  </p:normalViewPr>
  <p:slideViewPr>
    <p:cSldViewPr snapToGrid="0" snapToObjects="1">
      <p:cViewPr varScale="1">
        <p:scale>
          <a:sx n="66" d="100"/>
          <a:sy n="66" d="100"/>
        </p:scale>
        <p:origin x="-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infinite…the lens</a:t>
            </a:r>
            <a:r>
              <a:rPr lang="en-US" baseline="0" dirty="0" smtClean="0"/>
              <a:t> is a point and so infinitely 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Center ray finds</a:t>
            </a:r>
            <a:r>
              <a:rPr lang="en-US" baseline="0" dirty="0" smtClean="0"/>
              <a:t> p</a:t>
            </a:r>
          </a:p>
          <a:p>
            <a:r>
              <a:rPr lang="en-US" baseline="0" dirty="0" smtClean="0"/>
              <a:t>All randomly sourced rays from lens for the current pixel go through p</a:t>
            </a:r>
          </a:p>
          <a:p>
            <a:r>
              <a:rPr lang="en-US" baseline="0" dirty="0" smtClean="0"/>
              <a:t>Those are the primary rays used to generate the color for the pixel</a:t>
            </a:r>
          </a:p>
          <a:p>
            <a:r>
              <a:rPr lang="en-US" baseline="0" dirty="0" smtClean="0"/>
              <a:t>Average the samples to get the final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29837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Depth </a:t>
            </a:r>
            <a:r>
              <a:rPr lang="en-US" sz="2800" smtClean="0">
                <a:solidFill>
                  <a:schemeClr val="tx1"/>
                </a:solidFill>
              </a:rPr>
              <a:t>of Field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 of Field and Anti-aliasing</a:t>
            </a:r>
            <a:endParaRPr lang="en-US" dirty="0"/>
          </a:p>
        </p:txBody>
      </p:sp>
      <p:pic>
        <p:nvPicPr>
          <p:cNvPr id="4" name="Content Placeholder 3" descr="Figure10.0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r="2044"/>
          <a:stretch>
            <a:fillRect/>
          </a:stretch>
        </p:blipFill>
        <p:spPr>
          <a:xfrm>
            <a:off x="550011" y="3059145"/>
            <a:ext cx="4731471" cy="228213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81482" y="2595562"/>
            <a:ext cx="3443418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different center ray for each primary…use jittering or multi-jittering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focal plane intersections will be at slightly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234259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Anti-aliasing and Depth of Field</a:t>
            </a:r>
            <a:endParaRPr lang="en-US" dirty="0"/>
          </a:p>
        </p:txBody>
      </p:sp>
      <p:pic>
        <p:nvPicPr>
          <p:cNvPr id="4" name="Content Placeholder 3" descr="Figure10.07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r="20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014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Intersection of Center Rays</a:t>
            </a:r>
            <a:endParaRPr lang="en-US" dirty="0"/>
          </a:p>
        </p:txBody>
      </p:sp>
      <p:pic>
        <p:nvPicPr>
          <p:cNvPr id="4" name="Content Placeholder 3" descr="Figure10.08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r="10493"/>
          <a:stretch>
            <a:fillRect/>
          </a:stretch>
        </p:blipFill>
        <p:spPr>
          <a:xfrm>
            <a:off x="0" y="2293225"/>
            <a:ext cx="3770339" cy="1818551"/>
          </a:xfrm>
        </p:spPr>
      </p:pic>
      <p:sp>
        <p:nvSpPr>
          <p:cNvPr id="5" name="TextBox 4"/>
          <p:cNvSpPr txBox="1"/>
          <p:nvPr/>
        </p:nvSpPr>
        <p:spPr>
          <a:xfrm>
            <a:off x="4273415" y="2313380"/>
            <a:ext cx="4374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use similar triangles to find 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 is the focal length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 is the </a:t>
            </a:r>
            <a:r>
              <a:rPr lang="en-US" dirty="0" err="1" smtClean="0"/>
              <a:t>viewplane</a:t>
            </a:r>
            <a:r>
              <a:rPr lang="en-US" dirty="0" smtClean="0"/>
              <a:t> distance</a:t>
            </a:r>
          </a:p>
          <a:p>
            <a:endParaRPr lang="en-US" dirty="0"/>
          </a:p>
          <a:p>
            <a:r>
              <a:rPr lang="en-US" dirty="0" smtClean="0"/>
              <a:t>Note: we need to convert from viewing coordinates to world</a:t>
            </a:r>
          </a:p>
          <a:p>
            <a:endParaRPr lang="en-US" dirty="0"/>
          </a:p>
          <a:p>
            <a:r>
              <a:rPr lang="en-US" dirty="0" smtClean="0"/>
              <a:t>Direction will need to be normalized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786"/>
              </p:ext>
            </p:extLst>
          </p:nvPr>
        </p:nvGraphicFramePr>
        <p:xfrm>
          <a:off x="508000" y="4505325"/>
          <a:ext cx="39719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2362200" imgH="977900" progId="Equation.3">
                  <p:embed/>
                </p:oleObj>
              </mc:Choice>
              <mc:Fallback>
                <p:oleObj name="Equation" r:id="rId4" imgW="2362200" imgH="977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000" y="4505325"/>
                        <a:ext cx="3971925" cy="164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27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 descr="Figure10.09(a)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47" r="-27747"/>
          <a:stretch>
            <a:fillRect/>
          </a:stretch>
        </p:blipFill>
        <p:spPr>
          <a:xfrm>
            <a:off x="-141104" y="2358224"/>
            <a:ext cx="5065776" cy="2443380"/>
          </a:xfrm>
        </p:spPr>
      </p:pic>
      <p:pic>
        <p:nvPicPr>
          <p:cNvPr id="8" name="Picture 7" descr="Figure10.09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45" y="2358224"/>
            <a:ext cx="3316590" cy="24874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7408" y="4885979"/>
            <a:ext cx="31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 radius lens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2545" y="5138374"/>
            <a:ext cx="381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lens radius 1</a:t>
            </a:r>
            <a:br>
              <a:rPr lang="en-US" dirty="0" smtClean="0"/>
            </a:br>
            <a:r>
              <a:rPr lang="en-US" dirty="0" smtClean="0"/>
              <a:t>1 sample per pixel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6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 descr="Figure10.11(a)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7" r="2249"/>
          <a:stretch/>
        </p:blipFill>
        <p:spPr>
          <a:xfrm>
            <a:off x="5022238" y="2620251"/>
            <a:ext cx="3612041" cy="2729312"/>
          </a:xfrm>
        </p:spPr>
      </p:pic>
      <p:sp>
        <p:nvSpPr>
          <p:cNvPr id="8" name="TextBox 7"/>
          <p:cNvSpPr txBox="1"/>
          <p:nvPr/>
        </p:nvSpPr>
        <p:spPr>
          <a:xfrm>
            <a:off x="2660806" y="5743046"/>
            <a:ext cx="421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lens radius requires more samples per pixel for quality image</a:t>
            </a:r>
            <a:endParaRPr lang="en-US" dirty="0"/>
          </a:p>
        </p:txBody>
      </p:sp>
      <p:pic>
        <p:nvPicPr>
          <p:cNvPr id="9" name="Picture 8" descr="Figure10.10(c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0" y="2620250"/>
            <a:ext cx="3639082" cy="27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2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Field</a:t>
            </a:r>
            <a:endParaRPr lang="en-US" dirty="0"/>
          </a:p>
        </p:txBody>
      </p:sp>
      <p:pic>
        <p:nvPicPr>
          <p:cNvPr id="4" name="Content Placeholder 3" descr="Chapter10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4" r="-11804"/>
          <a:stretch/>
        </p:blipFill>
        <p:spPr>
          <a:xfrm>
            <a:off x="221733" y="2293225"/>
            <a:ext cx="3406639" cy="3670767"/>
          </a:xfrm>
        </p:spPr>
      </p:pic>
      <p:sp>
        <p:nvSpPr>
          <p:cNvPr id="5" name="TextBox 4"/>
          <p:cNvSpPr txBox="1"/>
          <p:nvPr/>
        </p:nvSpPr>
        <p:spPr>
          <a:xfrm>
            <a:off x="3628372" y="2539627"/>
            <a:ext cx="52854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of Field is a parameter of the  camera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t is the range of distances over which objects appear in focus </a:t>
            </a:r>
          </a:p>
          <a:p>
            <a:endParaRPr lang="en-US" dirty="0"/>
          </a:p>
          <a:p>
            <a:r>
              <a:rPr lang="en-US" dirty="0" smtClean="0"/>
              <a:t>What is the depth of field of our pinhole camera model?</a:t>
            </a:r>
          </a:p>
          <a:p>
            <a:endParaRPr lang="en-US" dirty="0"/>
          </a:p>
          <a:p>
            <a:r>
              <a:rPr lang="en-US" dirty="0" smtClean="0"/>
              <a:t>Real cameras have a finite-aperture lens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Focus perfectly at a single distance called the </a:t>
            </a:r>
            <a:r>
              <a:rPr lang="en-US" i="1" dirty="0" smtClean="0"/>
              <a:t>focal distance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Lens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 lens: when the thickness of the lens is negligible compared to the radius</a:t>
            </a:r>
          </a:p>
          <a:p>
            <a:r>
              <a:rPr lang="en-US" dirty="0" smtClean="0"/>
              <a:t>Focal planes and image planes exist in matched pairs</a:t>
            </a:r>
            <a:endParaRPr lang="en-US" dirty="0"/>
          </a:p>
        </p:txBody>
      </p:sp>
      <p:pic>
        <p:nvPicPr>
          <p:cNvPr id="4" name="Picture 3" descr="Figure10.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3967629"/>
            <a:ext cx="5765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9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Lens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off the focal plane generate a </a:t>
            </a:r>
            <a:r>
              <a:rPr lang="en-US" i="1" dirty="0" smtClean="0"/>
              <a:t>circle of confusion </a:t>
            </a:r>
            <a:r>
              <a:rPr lang="en-US" dirty="0" smtClean="0"/>
              <a:t>on the image plane</a:t>
            </a:r>
          </a:p>
          <a:p>
            <a:r>
              <a:rPr lang="en-US" dirty="0" smtClean="0"/>
              <a:t>The further point q gets from the focal plane, the more out of focus it gets (larger circle)</a:t>
            </a:r>
            <a:endParaRPr lang="en-US" dirty="0"/>
          </a:p>
        </p:txBody>
      </p:sp>
      <p:pic>
        <p:nvPicPr>
          <p:cNvPr id="5" name="Picture 4" descr="Figure10.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4085531"/>
            <a:ext cx="5765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8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Lens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idealized camera has 0 depth of field</a:t>
            </a:r>
          </a:p>
          <a:p>
            <a:r>
              <a:rPr lang="en-US" dirty="0" smtClean="0"/>
              <a:t>Traditional film has finite grain sizes which allow a range of distances to be in focus</a:t>
            </a:r>
          </a:p>
          <a:p>
            <a:r>
              <a:rPr lang="en-US" dirty="0" smtClean="0"/>
              <a:t>Similarly digital cameras will be in focus whenever the circle of confusion is smaller than a pixel </a:t>
            </a:r>
            <a:endParaRPr lang="en-US" dirty="0"/>
          </a:p>
        </p:txBody>
      </p:sp>
      <p:pic>
        <p:nvPicPr>
          <p:cNvPr id="5" name="Picture 4" descr="Figure10.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01" y="4549697"/>
            <a:ext cx="4632833" cy="18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Thin 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2758"/>
            <a:ext cx="9144000" cy="3670767"/>
          </a:xfrm>
        </p:spPr>
        <p:txBody>
          <a:bodyPr/>
          <a:lstStyle/>
          <a:p>
            <a:r>
              <a:rPr lang="en-US" dirty="0" smtClean="0"/>
              <a:t>We’ll do the traditional CG thing and approximate and hack</a:t>
            </a:r>
          </a:p>
          <a:p>
            <a:r>
              <a:rPr lang="en-US" dirty="0" smtClean="0"/>
              <a:t>We’ll use a disc centered on the eye point, parallel to the view plane</a:t>
            </a:r>
          </a:p>
          <a:p>
            <a:pPr lvl="1"/>
            <a:r>
              <a:rPr lang="en-US" dirty="0" smtClean="0"/>
              <a:t>it has 0 thickness</a:t>
            </a:r>
          </a:p>
          <a:p>
            <a:r>
              <a:rPr lang="en-US" dirty="0" smtClean="0"/>
              <a:t>We won’t calculate exactly how the light is refracted ….</a:t>
            </a:r>
          </a:p>
          <a:p>
            <a:endParaRPr lang="en-US" dirty="0"/>
          </a:p>
        </p:txBody>
      </p:sp>
      <p:pic>
        <p:nvPicPr>
          <p:cNvPr id="4" name="Picture 3" descr="Figure10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31" y="4061376"/>
            <a:ext cx="4834410" cy="22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rays are shot per-pixel</a:t>
            </a:r>
            <a:endParaRPr lang="en-US" dirty="0"/>
          </a:p>
        </p:txBody>
      </p:sp>
      <p:pic>
        <p:nvPicPr>
          <p:cNvPr id="4" name="Content Placeholder 3" descr="Figure10.04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2" r="9352"/>
          <a:stretch>
            <a:fillRect/>
          </a:stretch>
        </p:blipFill>
        <p:spPr>
          <a:xfrm>
            <a:off x="590325" y="2570875"/>
            <a:ext cx="5534845" cy="2669626"/>
          </a:xfrm>
        </p:spPr>
      </p:pic>
      <p:sp>
        <p:nvSpPr>
          <p:cNvPr id="5" name="TextBox 4"/>
          <p:cNvSpPr txBox="1"/>
          <p:nvPr/>
        </p:nvSpPr>
        <p:spPr>
          <a:xfrm>
            <a:off x="5906182" y="3003209"/>
            <a:ext cx="3237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focal distance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each pixel: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Center ray finds 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Primary rays</a:t>
            </a:r>
          </a:p>
          <a:p>
            <a:r>
              <a:rPr lang="en-US" dirty="0"/>
              <a:t> </a:t>
            </a:r>
            <a:r>
              <a:rPr lang="en-US" dirty="0" smtClean="0"/>
              <a:t>   Origin random on lens</a:t>
            </a:r>
          </a:p>
          <a:p>
            <a:r>
              <a:rPr lang="en-US" dirty="0"/>
              <a:t> </a:t>
            </a:r>
            <a:r>
              <a:rPr lang="en-US" dirty="0" smtClean="0"/>
              <a:t>   Go through 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Average samples to get </a:t>
            </a:r>
            <a:r>
              <a:rPr lang="en-US" dirty="0"/>
              <a:t> </a:t>
            </a: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     final color for pixel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5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generate the samples on the lens?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happens as we make the lens radius bigger?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a pixel in the final image to be perfectly in focus, what must be true about the samples that generated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add anti-aliasing</a:t>
            </a:r>
            <a:endParaRPr lang="en-US" dirty="0"/>
          </a:p>
        </p:txBody>
      </p:sp>
      <p:pic>
        <p:nvPicPr>
          <p:cNvPr id="4" name="Content Placeholder 3" descr="Figure10.0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2" r="12092"/>
          <a:stretch>
            <a:fillRect/>
          </a:stretch>
        </p:blipFill>
        <p:spPr>
          <a:xfrm>
            <a:off x="328277" y="3119613"/>
            <a:ext cx="3937492" cy="189917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78931" y="2741184"/>
            <a:ext cx="3604865" cy="2819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Since all primary rays for a pixel go though p, we aren’t really anti-aliasing</a:t>
            </a:r>
          </a:p>
          <a:p>
            <a:endParaRPr lang="en-US" dirty="0"/>
          </a:p>
          <a:p>
            <a:r>
              <a:rPr lang="en-US" dirty="0" smtClean="0"/>
              <a:t>For hit points away from the focal plane, the blur from depth of field obliterates aliasing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a scene near the focal plane, we need antialiasing</a:t>
            </a:r>
          </a:p>
        </p:txBody>
      </p:sp>
    </p:spTree>
    <p:extLst>
      <p:ext uri="{BB962C8B-B14F-4D97-AF65-F5344CB8AC3E}">
        <p14:creationId xmlns:p14="http://schemas.microsoft.com/office/powerpoint/2010/main" val="185822903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47253</TotalTime>
  <Words>379</Words>
  <Application>Microsoft Macintosh PowerPoint</Application>
  <PresentationFormat>On-screen Show (4:3)</PresentationFormat>
  <Paragraphs>69</Paragraphs>
  <Slides>14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DAK1</vt:lpstr>
      <vt:lpstr>Microsoft Equation</vt:lpstr>
      <vt:lpstr>CS 419: Production Rendering   Depth of Field</vt:lpstr>
      <vt:lpstr>Depth of Field</vt:lpstr>
      <vt:lpstr>Thin Lens Theory</vt:lpstr>
      <vt:lpstr>Thin Lens Theory</vt:lpstr>
      <vt:lpstr>Thin Lens Theory</vt:lpstr>
      <vt:lpstr>Simulating a Thin Lens</vt:lpstr>
      <vt:lpstr>Multiple rays are shot per-pixel</vt:lpstr>
      <vt:lpstr>Some questions</vt:lpstr>
      <vt:lpstr>We can add anti-aliasing</vt:lpstr>
      <vt:lpstr>Depth of Field and Anti-aliasing</vt:lpstr>
      <vt:lpstr>Anti-aliasing and Depth of Field</vt:lpstr>
      <vt:lpstr>Fast Intersection of Center Rays</vt:lpstr>
      <vt:lpstr>Results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198</cp:revision>
  <dcterms:created xsi:type="dcterms:W3CDTF">2012-04-01T22:10:48Z</dcterms:created>
  <dcterms:modified xsi:type="dcterms:W3CDTF">2016-02-17T23:36:49Z</dcterms:modified>
</cp:coreProperties>
</file>