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0" r:id="rId14"/>
    <p:sldId id="267" r:id="rId15"/>
    <p:sldId id="269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1" d="100"/>
          <a:sy n="101" d="100"/>
        </p:scale>
        <p:origin x="843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595959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14399" y="1"/>
            <a:ext cx="7999730" cy="182880"/>
          </a:xfrm>
          <a:custGeom>
            <a:avLst/>
            <a:gdLst/>
            <a:ahLst/>
            <a:cxnLst/>
            <a:rect l="l" t="t" r="r" b="b"/>
            <a:pathLst>
              <a:path w="7999730" h="182880">
                <a:moveTo>
                  <a:pt x="0" y="0"/>
                </a:moveTo>
                <a:lnTo>
                  <a:pt x="7999411" y="0"/>
                </a:lnTo>
                <a:lnTo>
                  <a:pt x="7999411" y="182879"/>
                </a:lnTo>
                <a:lnTo>
                  <a:pt x="0" y="182879"/>
                </a:lnTo>
                <a:lnTo>
                  <a:pt x="0" y="0"/>
                </a:lnTo>
                <a:close/>
              </a:path>
            </a:pathLst>
          </a:custGeom>
          <a:solidFill>
            <a:srgbClr val="DEE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14399" y="6675119"/>
            <a:ext cx="7999730" cy="182880"/>
          </a:xfrm>
          <a:custGeom>
            <a:avLst/>
            <a:gdLst/>
            <a:ahLst/>
            <a:cxnLst/>
            <a:rect l="l" t="t" r="r" b="b"/>
            <a:pathLst>
              <a:path w="7999730" h="182879">
                <a:moveTo>
                  <a:pt x="0" y="0"/>
                </a:moveTo>
                <a:lnTo>
                  <a:pt x="7999411" y="0"/>
                </a:lnTo>
                <a:lnTo>
                  <a:pt x="7999411" y="182879"/>
                </a:lnTo>
                <a:lnTo>
                  <a:pt x="0" y="182879"/>
                </a:lnTo>
                <a:lnTo>
                  <a:pt x="0" y="0"/>
                </a:lnTo>
                <a:close/>
              </a:path>
            </a:pathLst>
          </a:custGeom>
          <a:solidFill>
            <a:srgbClr val="E9E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93750" y="1294036"/>
            <a:ext cx="7556499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6815" y="2501582"/>
            <a:ext cx="8510368" cy="175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595959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7632" y="1990516"/>
            <a:ext cx="51301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0000"/>
                </a:solidFill>
              </a:rPr>
              <a:t>CS 419: </a:t>
            </a:r>
            <a:r>
              <a:rPr sz="2800" spc="-5" dirty="0">
                <a:solidFill>
                  <a:srgbClr val="000000"/>
                </a:solidFill>
              </a:rPr>
              <a:t>Production</a:t>
            </a:r>
            <a:r>
              <a:rPr sz="2800" spc="-35" dirty="0">
                <a:solidFill>
                  <a:srgbClr val="000000"/>
                </a:solidFill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Rendering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902048" y="4364387"/>
            <a:ext cx="1651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3333"/>
                </a:solidFill>
                <a:latin typeface="Century Gothic"/>
                <a:cs typeface="Century Gothic"/>
              </a:rPr>
              <a:t>Eric</a:t>
            </a:r>
            <a:r>
              <a:rPr sz="2400" spc="-55" dirty="0">
                <a:solidFill>
                  <a:srgbClr val="333333"/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entury Gothic"/>
                <a:cs typeface="Century Gothic"/>
              </a:rPr>
              <a:t>Shaffer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67000" y="2641600"/>
            <a:ext cx="3909060" cy="1905"/>
          </a:xfrm>
          <a:custGeom>
            <a:avLst/>
            <a:gdLst/>
            <a:ahLst/>
            <a:cxnLst/>
            <a:rect l="l" t="t" r="r" b="b"/>
            <a:pathLst>
              <a:path w="3909059" h="1905">
                <a:moveTo>
                  <a:pt x="0" y="0"/>
                </a:moveTo>
                <a:lnTo>
                  <a:pt x="3908776" y="1587"/>
                </a:lnTo>
              </a:path>
            </a:pathLst>
          </a:custGeom>
          <a:ln w="38099">
            <a:solidFill>
              <a:srgbClr val="B0CF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705464" y="2995576"/>
            <a:ext cx="15722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Century Gothic"/>
                <a:cs typeface="Century Gothic"/>
              </a:rPr>
              <a:t>Sha</a:t>
            </a:r>
            <a:r>
              <a:rPr sz="2800" dirty="0">
                <a:latin typeface="Century Gothic"/>
                <a:cs typeface="Century Gothic"/>
              </a:rPr>
              <a:t>dows</a:t>
            </a:r>
            <a:endParaRPr sz="2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23856"/>
            <a:ext cx="8914130" cy="914400"/>
          </a:xfrm>
          <a:custGeom>
            <a:avLst/>
            <a:gdLst/>
            <a:ahLst/>
            <a:cxnLst/>
            <a:rect l="l" t="t" r="r" b="b"/>
            <a:pathLst>
              <a:path w="8914130" h="914400">
                <a:moveTo>
                  <a:pt x="0" y="0"/>
                </a:moveTo>
                <a:lnTo>
                  <a:pt x="8913811" y="0"/>
                </a:lnTo>
                <a:lnTo>
                  <a:pt x="8913811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1294036"/>
            <a:ext cx="67500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Total </a:t>
            </a:r>
            <a:r>
              <a:rPr spc="-5" dirty="0"/>
              <a:t>Radiance and End</a:t>
            </a:r>
            <a:r>
              <a:rPr spc="25" dirty="0"/>
              <a:t> </a:t>
            </a:r>
            <a:r>
              <a:rPr spc="-5" dirty="0"/>
              <a:t>Notes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8394" y="2325735"/>
            <a:ext cx="7864475" cy="218440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2000" spc="-894" dirty="0">
                <a:solidFill>
                  <a:srgbClr val="E07602"/>
                </a:solidFill>
                <a:latin typeface="Wingdings 2"/>
                <a:cs typeface="Wingdings 2"/>
              </a:rPr>
              <a:t></a:t>
            </a:r>
            <a:r>
              <a:rPr sz="2000" spc="409" dirty="0">
                <a:solidFill>
                  <a:srgbClr val="E0760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595959"/>
                </a:solidFill>
                <a:latin typeface="Century Gothic"/>
                <a:cs typeface="Century Gothic"/>
              </a:rPr>
              <a:t>Total 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radiance 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=</a:t>
            </a:r>
            <a:r>
              <a:rPr sz="2000" spc="1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ambient+specular+diffuse</a:t>
            </a:r>
            <a:endParaRPr sz="20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000" spc="-894" dirty="0">
                <a:solidFill>
                  <a:srgbClr val="E07602"/>
                </a:solidFill>
                <a:latin typeface="Wingdings 2"/>
                <a:cs typeface="Wingdings 2"/>
              </a:rPr>
              <a:t></a:t>
            </a:r>
            <a:r>
              <a:rPr sz="2000" spc="405" dirty="0">
                <a:solidFill>
                  <a:srgbClr val="E0760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What 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we’ve done 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here 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is like 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Blinn-Phong 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equation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(1977)</a:t>
            </a:r>
            <a:endParaRPr sz="20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000" spc="-894" dirty="0">
                <a:solidFill>
                  <a:srgbClr val="E07602"/>
                </a:solidFill>
                <a:latin typeface="Wingdings 2"/>
                <a:cs typeface="Wingdings 2"/>
              </a:rPr>
              <a:t></a:t>
            </a:r>
            <a:r>
              <a:rPr sz="2000" spc="409" dirty="0">
                <a:solidFill>
                  <a:srgbClr val="E07602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595959"/>
                </a:solidFill>
                <a:latin typeface="Century Gothic"/>
                <a:cs typeface="Century Gothic"/>
              </a:rPr>
              <a:t>You’ll 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see 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variations 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of these…all 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produce similar</a:t>
            </a:r>
            <a:r>
              <a:rPr sz="2000" spc="50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results</a:t>
            </a:r>
            <a:endParaRPr sz="20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000" spc="-894" dirty="0">
                <a:solidFill>
                  <a:srgbClr val="E07602"/>
                </a:solidFill>
                <a:latin typeface="Wingdings 2"/>
                <a:cs typeface="Wingdings 2"/>
              </a:rPr>
              <a:t></a:t>
            </a:r>
            <a:r>
              <a:rPr sz="2000" spc="409" dirty="0">
                <a:solidFill>
                  <a:srgbClr val="E0760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This simple 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model 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is 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usually used 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in 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real-time</a:t>
            </a:r>
            <a:r>
              <a:rPr sz="2000" spc="1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applications</a:t>
            </a:r>
            <a:endParaRPr sz="20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000" spc="-894" dirty="0">
                <a:solidFill>
                  <a:srgbClr val="E07602"/>
                </a:solidFill>
                <a:latin typeface="Wingdings 2"/>
                <a:cs typeface="Wingdings 2"/>
              </a:rPr>
              <a:t></a:t>
            </a:r>
            <a:r>
              <a:rPr sz="2000" spc="409" dirty="0">
                <a:solidFill>
                  <a:srgbClr val="E0760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595959"/>
                </a:solidFill>
                <a:latin typeface="Century Gothic"/>
                <a:cs typeface="Century Gothic"/>
              </a:rPr>
              <a:t>We’ll 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look 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at more advanced modeling based 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on 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BRDFs</a:t>
            </a:r>
            <a:r>
              <a:rPr sz="2000" spc="60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later</a:t>
            </a:r>
            <a:endParaRPr sz="2000" dirty="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23856"/>
            <a:ext cx="8914130" cy="914400"/>
          </a:xfrm>
          <a:custGeom>
            <a:avLst/>
            <a:gdLst/>
            <a:ahLst/>
            <a:cxnLst/>
            <a:rect l="l" t="t" r="r" b="b"/>
            <a:pathLst>
              <a:path w="8914130" h="914400">
                <a:moveTo>
                  <a:pt x="0" y="0"/>
                </a:moveTo>
                <a:lnTo>
                  <a:pt x="8913811" y="0"/>
                </a:lnTo>
                <a:lnTo>
                  <a:pt x="8913811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1294036"/>
            <a:ext cx="20142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Sha</a:t>
            </a:r>
            <a:r>
              <a:rPr dirty="0"/>
              <a:t>dows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40" y="2306196"/>
            <a:ext cx="8656955" cy="201930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2000" spc="-894" dirty="0">
                <a:solidFill>
                  <a:srgbClr val="E07602"/>
                </a:solidFill>
                <a:latin typeface="Wingdings 2"/>
                <a:cs typeface="Wingdings 2"/>
              </a:rPr>
              <a:t></a:t>
            </a:r>
            <a:r>
              <a:rPr sz="2000" spc="409" dirty="0">
                <a:solidFill>
                  <a:srgbClr val="E0760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Easy 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to 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implement, 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can 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be computationally</a:t>
            </a:r>
            <a:r>
              <a:rPr sz="2000" spc="1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expensive</a:t>
            </a:r>
            <a:endParaRPr sz="20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000" spc="-894" dirty="0">
                <a:solidFill>
                  <a:srgbClr val="E07602"/>
                </a:solidFill>
                <a:latin typeface="Wingdings 2"/>
                <a:cs typeface="Wingdings 2"/>
              </a:rPr>
              <a:t></a:t>
            </a:r>
            <a:r>
              <a:rPr sz="2000" spc="405" dirty="0">
                <a:solidFill>
                  <a:srgbClr val="E0760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Lights</a:t>
            </a:r>
            <a:endParaRPr sz="2000" dirty="0">
              <a:latin typeface="Century Gothic"/>
              <a:cs typeface="Century Gothic"/>
            </a:endParaRPr>
          </a:p>
          <a:p>
            <a:pPr marL="355600">
              <a:lnSpc>
                <a:spcPct val="100000"/>
              </a:lnSpc>
              <a:spcBef>
                <a:spcPts val="600"/>
              </a:spcBef>
              <a:tabLst>
                <a:tab pos="691515" algn="l"/>
              </a:tabLst>
            </a:pPr>
            <a:r>
              <a:rPr sz="1800" spc="-805" dirty="0">
                <a:solidFill>
                  <a:srgbClr val="E4C402"/>
                </a:solidFill>
                <a:latin typeface="Wingdings 2"/>
                <a:cs typeface="Wingdings 2"/>
              </a:rPr>
              <a:t></a:t>
            </a:r>
            <a:r>
              <a:rPr sz="1800" spc="-805" dirty="0">
                <a:solidFill>
                  <a:srgbClr val="E4C402"/>
                </a:solidFill>
                <a:latin typeface="Times New Roman"/>
                <a:cs typeface="Times New Roman"/>
              </a:rPr>
              <a:t>	</a:t>
            </a:r>
            <a:r>
              <a:rPr lang="en-US" spc="-5" dirty="0">
                <a:solidFill>
                  <a:srgbClr val="595959"/>
                </a:solidFill>
                <a:latin typeface="Century Gothic"/>
                <a:cs typeface="Times New Roman"/>
              </a:rPr>
              <a:t>P</a:t>
            </a:r>
            <a:r>
              <a:rPr sz="1800" spc="-5" dirty="0">
                <a:solidFill>
                  <a:srgbClr val="595959"/>
                </a:solidFill>
                <a:latin typeface="Century Gothic"/>
                <a:cs typeface="Century Gothic"/>
              </a:rPr>
              <a:t>oint </a:t>
            </a:r>
            <a:r>
              <a:rPr sz="1800" dirty="0">
                <a:solidFill>
                  <a:srgbClr val="595959"/>
                </a:solidFill>
                <a:latin typeface="Century Gothic"/>
                <a:cs typeface="Century Gothic"/>
              </a:rPr>
              <a:t>light has a </a:t>
            </a:r>
            <a:r>
              <a:rPr sz="1800" spc="-5" dirty="0">
                <a:solidFill>
                  <a:srgbClr val="595959"/>
                </a:solidFill>
                <a:latin typeface="Century Gothic"/>
                <a:cs typeface="Century Gothic"/>
              </a:rPr>
              <a:t>position, </a:t>
            </a:r>
            <a:r>
              <a:rPr sz="1800" dirty="0">
                <a:solidFill>
                  <a:srgbClr val="595959"/>
                </a:solidFill>
                <a:latin typeface="Century Gothic"/>
                <a:cs typeface="Century Gothic"/>
              </a:rPr>
              <a:t>emits light</a:t>
            </a:r>
            <a:r>
              <a:rPr sz="1800" spc="0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entury Gothic"/>
                <a:cs typeface="Century Gothic"/>
              </a:rPr>
              <a:t>isotropically</a:t>
            </a:r>
            <a:endParaRPr sz="1800" dirty="0">
              <a:latin typeface="Century Gothic"/>
              <a:cs typeface="Century Gothic"/>
            </a:endParaRPr>
          </a:p>
          <a:p>
            <a:pPr marL="355600">
              <a:lnSpc>
                <a:spcPct val="100000"/>
              </a:lnSpc>
              <a:spcBef>
                <a:spcPts val="540"/>
              </a:spcBef>
              <a:tabLst>
                <a:tab pos="691515" algn="l"/>
              </a:tabLst>
            </a:pPr>
            <a:r>
              <a:rPr sz="1800" spc="-805" dirty="0">
                <a:solidFill>
                  <a:srgbClr val="E4C402"/>
                </a:solidFill>
                <a:latin typeface="Wingdings 2"/>
                <a:cs typeface="Wingdings 2"/>
              </a:rPr>
              <a:t></a:t>
            </a:r>
            <a:r>
              <a:rPr sz="1800" spc="-805" dirty="0">
                <a:solidFill>
                  <a:srgbClr val="E4C402"/>
                </a:solidFill>
                <a:latin typeface="Times New Roman"/>
                <a:cs typeface="Times New Roman"/>
              </a:rPr>
              <a:t>	</a:t>
            </a:r>
            <a:r>
              <a:rPr lang="en-US" spc="-5" dirty="0">
                <a:solidFill>
                  <a:srgbClr val="595959"/>
                </a:solidFill>
                <a:latin typeface="Century Gothic"/>
                <a:cs typeface="Times New Roman"/>
              </a:rPr>
              <a:t>D</a:t>
            </a:r>
            <a:r>
              <a:rPr sz="1800" spc="-5" dirty="0">
                <a:solidFill>
                  <a:srgbClr val="595959"/>
                </a:solidFill>
                <a:latin typeface="Century Gothic"/>
                <a:cs typeface="Century Gothic"/>
              </a:rPr>
              <a:t>irectional </a:t>
            </a:r>
            <a:r>
              <a:rPr sz="1800" dirty="0">
                <a:solidFill>
                  <a:srgbClr val="595959"/>
                </a:solidFill>
                <a:latin typeface="Century Gothic"/>
                <a:cs typeface="Century Gothic"/>
              </a:rPr>
              <a:t>lights have </a:t>
            </a:r>
            <a:r>
              <a:rPr sz="1800" spc="-5" dirty="0">
                <a:solidFill>
                  <a:srgbClr val="595959"/>
                </a:solidFill>
                <a:latin typeface="Century Gothic"/>
                <a:cs typeface="Century Gothic"/>
              </a:rPr>
              <a:t>direction but </a:t>
            </a:r>
            <a:r>
              <a:rPr sz="1800" dirty="0">
                <a:solidFill>
                  <a:srgbClr val="595959"/>
                </a:solidFill>
                <a:latin typeface="Century Gothic"/>
                <a:cs typeface="Century Gothic"/>
              </a:rPr>
              <a:t>no</a:t>
            </a:r>
            <a:r>
              <a:rPr sz="1800" spc="10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entury Gothic"/>
                <a:cs typeface="Century Gothic"/>
              </a:rPr>
              <a:t>position</a:t>
            </a:r>
            <a:endParaRPr sz="18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2000" spc="-894" dirty="0">
                <a:solidFill>
                  <a:srgbClr val="E07602"/>
                </a:solidFill>
                <a:latin typeface="Wingdings 2"/>
                <a:cs typeface="Wingdings 2"/>
              </a:rPr>
              <a:t></a:t>
            </a:r>
            <a:r>
              <a:rPr sz="2000" spc="425" dirty="0">
                <a:solidFill>
                  <a:srgbClr val="E0760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For 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idealized 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lights 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(point and directional) shadows are</a:t>
            </a:r>
            <a:r>
              <a:rPr sz="2000" spc="7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hard-edged</a:t>
            </a:r>
            <a:endParaRPr sz="2000" dirty="0">
              <a:latin typeface="Century Gothic"/>
              <a:cs typeface="Century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43454" y="4532443"/>
            <a:ext cx="2028189" cy="1896745"/>
          </a:xfrm>
          <a:custGeom>
            <a:avLst/>
            <a:gdLst/>
            <a:ahLst/>
            <a:cxnLst/>
            <a:rect l="l" t="t" r="r" b="b"/>
            <a:pathLst>
              <a:path w="2028189" h="1896745">
                <a:moveTo>
                  <a:pt x="0" y="0"/>
                </a:moveTo>
                <a:lnTo>
                  <a:pt x="2027758" y="0"/>
                </a:lnTo>
                <a:lnTo>
                  <a:pt x="2027758" y="1896554"/>
                </a:lnTo>
                <a:lnTo>
                  <a:pt x="0" y="1896554"/>
                </a:lnTo>
                <a:lnTo>
                  <a:pt x="0" y="0"/>
                </a:lnTo>
                <a:close/>
              </a:path>
            </a:pathLst>
          </a:custGeom>
          <a:ln w="834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96854" y="4526207"/>
            <a:ext cx="2862263" cy="190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67567" y="5396246"/>
            <a:ext cx="176758" cy="1763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71076" y="5591343"/>
            <a:ext cx="460375" cy="419100"/>
          </a:xfrm>
          <a:custGeom>
            <a:avLst/>
            <a:gdLst/>
            <a:ahLst/>
            <a:cxnLst/>
            <a:rect l="l" t="t" r="r" b="b"/>
            <a:pathLst>
              <a:path w="460375" h="419100">
                <a:moveTo>
                  <a:pt x="88900" y="0"/>
                </a:moveTo>
                <a:lnTo>
                  <a:pt x="0" y="419099"/>
                </a:lnTo>
                <a:lnTo>
                  <a:pt x="460375" y="419099"/>
                </a:lnTo>
                <a:lnTo>
                  <a:pt x="366179" y="3174"/>
                </a:lnTo>
                <a:lnTo>
                  <a:pt x="88900" y="0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71076" y="5591343"/>
            <a:ext cx="460375" cy="419100"/>
          </a:xfrm>
          <a:custGeom>
            <a:avLst/>
            <a:gdLst/>
            <a:ahLst/>
            <a:cxnLst/>
            <a:rect l="l" t="t" r="r" b="b"/>
            <a:pathLst>
              <a:path w="460375" h="419100">
                <a:moveTo>
                  <a:pt x="0" y="419100"/>
                </a:moveTo>
                <a:lnTo>
                  <a:pt x="460375" y="419100"/>
                </a:lnTo>
                <a:lnTo>
                  <a:pt x="366179" y="3174"/>
                </a:lnTo>
                <a:lnTo>
                  <a:pt x="88900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71076" y="4959455"/>
            <a:ext cx="222885" cy="1054735"/>
          </a:xfrm>
          <a:custGeom>
            <a:avLst/>
            <a:gdLst/>
            <a:ahLst/>
            <a:cxnLst/>
            <a:rect l="l" t="t" r="r" b="b"/>
            <a:pathLst>
              <a:path w="222885" h="1054735">
                <a:moveTo>
                  <a:pt x="222631" y="0"/>
                </a:moveTo>
                <a:lnTo>
                  <a:pt x="0" y="1054163"/>
                </a:lnTo>
              </a:path>
            </a:pathLst>
          </a:custGeom>
          <a:ln w="634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61144" y="5485705"/>
            <a:ext cx="276225" cy="276225"/>
          </a:xfrm>
          <a:custGeom>
            <a:avLst/>
            <a:gdLst/>
            <a:ahLst/>
            <a:cxnLst/>
            <a:rect l="l" t="t" r="r" b="b"/>
            <a:pathLst>
              <a:path w="276225" h="276225">
                <a:moveTo>
                  <a:pt x="138112" y="0"/>
                </a:moveTo>
                <a:lnTo>
                  <a:pt x="94458" y="7041"/>
                </a:lnTo>
                <a:lnTo>
                  <a:pt x="56545" y="26648"/>
                </a:lnTo>
                <a:lnTo>
                  <a:pt x="26648" y="56545"/>
                </a:lnTo>
                <a:lnTo>
                  <a:pt x="7041" y="94458"/>
                </a:lnTo>
                <a:lnTo>
                  <a:pt x="0" y="138112"/>
                </a:lnTo>
                <a:lnTo>
                  <a:pt x="7041" y="181765"/>
                </a:lnTo>
                <a:lnTo>
                  <a:pt x="26648" y="219679"/>
                </a:lnTo>
                <a:lnTo>
                  <a:pt x="56545" y="249576"/>
                </a:lnTo>
                <a:lnTo>
                  <a:pt x="94458" y="269183"/>
                </a:lnTo>
                <a:lnTo>
                  <a:pt x="138112" y="276224"/>
                </a:lnTo>
                <a:lnTo>
                  <a:pt x="181766" y="269183"/>
                </a:lnTo>
                <a:lnTo>
                  <a:pt x="219679" y="249576"/>
                </a:lnTo>
                <a:lnTo>
                  <a:pt x="249576" y="219679"/>
                </a:lnTo>
                <a:lnTo>
                  <a:pt x="269183" y="181765"/>
                </a:lnTo>
                <a:lnTo>
                  <a:pt x="276225" y="138112"/>
                </a:lnTo>
                <a:lnTo>
                  <a:pt x="269183" y="94458"/>
                </a:lnTo>
                <a:lnTo>
                  <a:pt x="249576" y="56545"/>
                </a:lnTo>
                <a:lnTo>
                  <a:pt x="219679" y="26648"/>
                </a:lnTo>
                <a:lnTo>
                  <a:pt x="181766" y="7041"/>
                </a:lnTo>
                <a:lnTo>
                  <a:pt x="138112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61144" y="5485705"/>
            <a:ext cx="276225" cy="276225"/>
          </a:xfrm>
          <a:custGeom>
            <a:avLst/>
            <a:gdLst/>
            <a:ahLst/>
            <a:cxnLst/>
            <a:rect l="l" t="t" r="r" b="b"/>
            <a:pathLst>
              <a:path w="276225" h="276225">
                <a:moveTo>
                  <a:pt x="276225" y="138112"/>
                </a:moveTo>
                <a:lnTo>
                  <a:pt x="269183" y="181766"/>
                </a:lnTo>
                <a:lnTo>
                  <a:pt x="249576" y="219679"/>
                </a:lnTo>
                <a:lnTo>
                  <a:pt x="219679" y="249576"/>
                </a:lnTo>
                <a:lnTo>
                  <a:pt x="181766" y="269183"/>
                </a:lnTo>
                <a:lnTo>
                  <a:pt x="138112" y="276225"/>
                </a:lnTo>
                <a:lnTo>
                  <a:pt x="94458" y="269183"/>
                </a:lnTo>
                <a:lnTo>
                  <a:pt x="56545" y="249576"/>
                </a:lnTo>
                <a:lnTo>
                  <a:pt x="26648" y="219679"/>
                </a:lnTo>
                <a:lnTo>
                  <a:pt x="7041" y="181766"/>
                </a:lnTo>
                <a:lnTo>
                  <a:pt x="0" y="138112"/>
                </a:lnTo>
                <a:lnTo>
                  <a:pt x="7041" y="94458"/>
                </a:lnTo>
                <a:lnTo>
                  <a:pt x="26648" y="56545"/>
                </a:lnTo>
                <a:lnTo>
                  <a:pt x="56545" y="26648"/>
                </a:lnTo>
                <a:lnTo>
                  <a:pt x="94458" y="7041"/>
                </a:lnTo>
                <a:lnTo>
                  <a:pt x="138112" y="0"/>
                </a:lnTo>
                <a:lnTo>
                  <a:pt x="181766" y="7041"/>
                </a:lnTo>
                <a:lnTo>
                  <a:pt x="219679" y="26648"/>
                </a:lnTo>
                <a:lnTo>
                  <a:pt x="249576" y="56545"/>
                </a:lnTo>
                <a:lnTo>
                  <a:pt x="269183" y="94458"/>
                </a:lnTo>
                <a:lnTo>
                  <a:pt x="276225" y="138112"/>
                </a:lnTo>
                <a:close/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96082" y="4959709"/>
            <a:ext cx="235585" cy="1049020"/>
          </a:xfrm>
          <a:custGeom>
            <a:avLst/>
            <a:gdLst/>
            <a:ahLst/>
            <a:cxnLst/>
            <a:rect l="l" t="t" r="r" b="b"/>
            <a:pathLst>
              <a:path w="235585" h="1049020">
                <a:moveTo>
                  <a:pt x="235381" y="1048626"/>
                </a:moveTo>
                <a:lnTo>
                  <a:pt x="0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07308" y="4873514"/>
            <a:ext cx="176733" cy="1553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11081" y="6011167"/>
            <a:ext cx="1186815" cy="0"/>
          </a:xfrm>
          <a:custGeom>
            <a:avLst/>
            <a:gdLst/>
            <a:ahLst/>
            <a:cxnLst/>
            <a:rect l="l" t="t" r="r" b="b"/>
            <a:pathLst>
              <a:path w="1186814">
                <a:moveTo>
                  <a:pt x="0" y="0"/>
                </a:moveTo>
                <a:lnTo>
                  <a:pt x="1186662" y="0"/>
                </a:lnTo>
              </a:path>
            </a:pathLst>
          </a:custGeom>
          <a:ln w="3175">
            <a:solidFill>
              <a:srgbClr val="FFF4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11081" y="6011167"/>
            <a:ext cx="1186815" cy="0"/>
          </a:xfrm>
          <a:custGeom>
            <a:avLst/>
            <a:gdLst/>
            <a:ahLst/>
            <a:cxnLst/>
            <a:rect l="l" t="t" r="r" b="b"/>
            <a:pathLst>
              <a:path w="1186814">
                <a:moveTo>
                  <a:pt x="0" y="0"/>
                </a:moveTo>
                <a:lnTo>
                  <a:pt x="1186662" y="0"/>
                </a:lnTo>
              </a:path>
            </a:pathLst>
          </a:custGeom>
          <a:ln w="25400">
            <a:solidFill>
              <a:srgbClr val="0CB1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23856"/>
            <a:ext cx="8914130" cy="914400"/>
          </a:xfrm>
          <a:custGeom>
            <a:avLst/>
            <a:gdLst/>
            <a:ahLst/>
            <a:cxnLst/>
            <a:rect l="l" t="t" r="r" b="b"/>
            <a:pathLst>
              <a:path w="8914130" h="914400">
                <a:moveTo>
                  <a:pt x="0" y="0"/>
                </a:moveTo>
                <a:lnTo>
                  <a:pt x="8913811" y="0"/>
                </a:lnTo>
                <a:lnTo>
                  <a:pt x="8913811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1294036"/>
            <a:ext cx="57505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Real Lights…Soft</a:t>
            </a:r>
            <a:r>
              <a:rPr spc="-20" dirty="0"/>
              <a:t> </a:t>
            </a:r>
            <a:r>
              <a:rPr spc="-5" dirty="0"/>
              <a:t>Shadows</a:t>
            </a:r>
          </a:p>
        </p:txBody>
      </p:sp>
      <p:sp>
        <p:nvSpPr>
          <p:cNvPr id="4" name="object 4"/>
          <p:cNvSpPr/>
          <p:nvPr/>
        </p:nvSpPr>
        <p:spPr>
          <a:xfrm>
            <a:off x="1411164" y="3918318"/>
            <a:ext cx="4876165" cy="0"/>
          </a:xfrm>
          <a:custGeom>
            <a:avLst/>
            <a:gdLst/>
            <a:ahLst/>
            <a:cxnLst/>
            <a:rect l="l" t="t" r="r" b="b"/>
            <a:pathLst>
              <a:path w="4876165">
                <a:moveTo>
                  <a:pt x="0" y="0"/>
                </a:moveTo>
                <a:lnTo>
                  <a:pt x="4875822" y="0"/>
                </a:lnTo>
              </a:path>
            </a:pathLst>
          </a:custGeom>
          <a:ln w="728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11164" y="6262690"/>
            <a:ext cx="4876165" cy="0"/>
          </a:xfrm>
          <a:custGeom>
            <a:avLst/>
            <a:gdLst/>
            <a:ahLst/>
            <a:cxnLst/>
            <a:rect l="l" t="t" r="r" b="b"/>
            <a:pathLst>
              <a:path w="4876165">
                <a:moveTo>
                  <a:pt x="4875822" y="0"/>
                </a:moveTo>
                <a:lnTo>
                  <a:pt x="0" y="0"/>
                </a:lnTo>
              </a:path>
            </a:pathLst>
          </a:custGeom>
          <a:ln w="728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05842" y="4930518"/>
            <a:ext cx="111760" cy="361315"/>
          </a:xfrm>
          <a:custGeom>
            <a:avLst/>
            <a:gdLst/>
            <a:ahLst/>
            <a:cxnLst/>
            <a:rect l="l" t="t" r="r" b="b"/>
            <a:pathLst>
              <a:path w="111760" h="361314">
                <a:moveTo>
                  <a:pt x="0" y="0"/>
                </a:moveTo>
                <a:lnTo>
                  <a:pt x="49912" y="360873"/>
                </a:lnTo>
                <a:lnTo>
                  <a:pt x="111259" y="360873"/>
                </a:lnTo>
                <a:lnTo>
                  <a:pt x="0" y="0"/>
                </a:lnTo>
                <a:close/>
              </a:path>
            </a:pathLst>
          </a:custGeom>
          <a:solidFill>
            <a:srgbClr val="D1D3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05841" y="4930518"/>
            <a:ext cx="111760" cy="361315"/>
          </a:xfrm>
          <a:custGeom>
            <a:avLst/>
            <a:gdLst/>
            <a:ahLst/>
            <a:cxnLst/>
            <a:rect l="l" t="t" r="r" b="b"/>
            <a:pathLst>
              <a:path w="111760" h="361314">
                <a:moveTo>
                  <a:pt x="49912" y="360873"/>
                </a:moveTo>
                <a:lnTo>
                  <a:pt x="111260" y="360873"/>
                </a:lnTo>
                <a:lnTo>
                  <a:pt x="0" y="0"/>
                </a:lnTo>
              </a:path>
            </a:pathLst>
          </a:custGeom>
          <a:ln w="5545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16769" y="4934677"/>
            <a:ext cx="339090" cy="358140"/>
          </a:xfrm>
          <a:custGeom>
            <a:avLst/>
            <a:gdLst/>
            <a:ahLst/>
            <a:cxnLst/>
            <a:rect l="l" t="t" r="r" b="b"/>
            <a:pathLst>
              <a:path w="339089" h="358139">
                <a:moveTo>
                  <a:pt x="290114" y="0"/>
                </a:moveTo>
                <a:lnTo>
                  <a:pt x="47826" y="0"/>
                </a:lnTo>
                <a:lnTo>
                  <a:pt x="0" y="357756"/>
                </a:lnTo>
                <a:lnTo>
                  <a:pt x="338984" y="357756"/>
                </a:lnTo>
                <a:lnTo>
                  <a:pt x="290114" y="0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16770" y="4934677"/>
            <a:ext cx="339090" cy="358140"/>
          </a:xfrm>
          <a:custGeom>
            <a:avLst/>
            <a:gdLst/>
            <a:ahLst/>
            <a:cxnLst/>
            <a:rect l="l" t="t" r="r" b="b"/>
            <a:pathLst>
              <a:path w="339089" h="358139">
                <a:moveTo>
                  <a:pt x="0" y="357755"/>
                </a:moveTo>
                <a:lnTo>
                  <a:pt x="338984" y="357755"/>
                </a:lnTo>
                <a:lnTo>
                  <a:pt x="290114" y="0"/>
                </a:lnTo>
                <a:lnTo>
                  <a:pt x="47827" y="0"/>
                </a:lnTo>
              </a:path>
            </a:pathLst>
          </a:custGeom>
          <a:ln w="5546">
            <a:solidFill>
              <a:srgbClr val="8082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55411" y="4931560"/>
            <a:ext cx="111760" cy="361315"/>
          </a:xfrm>
          <a:custGeom>
            <a:avLst/>
            <a:gdLst/>
            <a:ahLst/>
            <a:cxnLst/>
            <a:rect l="l" t="t" r="r" b="b"/>
            <a:pathLst>
              <a:path w="111759" h="361314">
                <a:moveTo>
                  <a:pt x="111271" y="0"/>
                </a:moveTo>
                <a:lnTo>
                  <a:pt x="0" y="360873"/>
                </a:lnTo>
                <a:lnTo>
                  <a:pt x="61358" y="360873"/>
                </a:lnTo>
                <a:lnTo>
                  <a:pt x="111271" y="0"/>
                </a:lnTo>
                <a:close/>
              </a:path>
            </a:pathLst>
          </a:custGeom>
          <a:solidFill>
            <a:srgbClr val="D1D3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55410" y="4931560"/>
            <a:ext cx="111760" cy="361315"/>
          </a:xfrm>
          <a:custGeom>
            <a:avLst/>
            <a:gdLst/>
            <a:ahLst/>
            <a:cxnLst/>
            <a:rect l="l" t="t" r="r" b="b"/>
            <a:pathLst>
              <a:path w="111759" h="361314">
                <a:moveTo>
                  <a:pt x="61359" y="360873"/>
                </a:moveTo>
                <a:lnTo>
                  <a:pt x="0" y="360873"/>
                </a:lnTo>
                <a:lnTo>
                  <a:pt x="111271" y="0"/>
                </a:lnTo>
              </a:path>
            </a:pathLst>
          </a:custGeom>
          <a:ln w="5545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454711" y="5283071"/>
          <a:ext cx="752475" cy="2755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5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28575">
                      <a:solidFill>
                        <a:srgbClr val="0CB14B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28575">
                      <a:solidFill>
                        <a:srgbClr val="0CB14B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28575">
                      <a:solidFill>
                        <a:srgbClr val="0CB14B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T w="28575">
                      <a:solidFill>
                        <a:srgbClr val="0CB14B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1562866" y="4832420"/>
            <a:ext cx="246790" cy="2468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34619" y="4325938"/>
            <a:ext cx="94967" cy="949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38778" y="4382790"/>
            <a:ext cx="278765" cy="913130"/>
          </a:xfrm>
          <a:custGeom>
            <a:avLst/>
            <a:gdLst/>
            <a:ahLst/>
            <a:cxnLst/>
            <a:rect l="l" t="t" r="r" b="b"/>
            <a:pathLst>
              <a:path w="278764" h="913129">
                <a:moveTo>
                  <a:pt x="278323" y="912760"/>
                </a:moveTo>
                <a:lnTo>
                  <a:pt x="0" y="0"/>
                </a:lnTo>
              </a:path>
            </a:pathLst>
          </a:custGeom>
          <a:ln w="554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57152" y="4386607"/>
            <a:ext cx="269240" cy="909955"/>
          </a:xfrm>
          <a:custGeom>
            <a:avLst/>
            <a:gdLst/>
            <a:ahLst/>
            <a:cxnLst/>
            <a:rect l="l" t="t" r="r" b="b"/>
            <a:pathLst>
              <a:path w="269239" h="909954">
                <a:moveTo>
                  <a:pt x="0" y="909643"/>
                </a:moveTo>
                <a:lnTo>
                  <a:pt x="268618" y="0"/>
                </a:lnTo>
              </a:path>
            </a:pathLst>
          </a:custGeom>
          <a:ln w="554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18489" y="4369966"/>
            <a:ext cx="118745" cy="925830"/>
          </a:xfrm>
          <a:custGeom>
            <a:avLst/>
            <a:gdLst/>
            <a:ahLst/>
            <a:cxnLst/>
            <a:rect l="l" t="t" r="r" b="b"/>
            <a:pathLst>
              <a:path w="118744" h="925829">
                <a:moveTo>
                  <a:pt x="118559" y="0"/>
                </a:moveTo>
                <a:lnTo>
                  <a:pt x="0" y="925583"/>
                </a:lnTo>
              </a:path>
            </a:pathLst>
          </a:custGeom>
          <a:ln w="554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27855" y="4372052"/>
            <a:ext cx="129539" cy="923925"/>
          </a:xfrm>
          <a:custGeom>
            <a:avLst/>
            <a:gdLst/>
            <a:ahLst/>
            <a:cxnLst/>
            <a:rect l="l" t="t" r="r" b="b"/>
            <a:pathLst>
              <a:path w="129539" h="923925">
                <a:moveTo>
                  <a:pt x="0" y="0"/>
                </a:moveTo>
                <a:lnTo>
                  <a:pt x="128940" y="923498"/>
                </a:lnTo>
              </a:path>
            </a:pathLst>
          </a:custGeom>
          <a:ln w="554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54023" y="5491069"/>
            <a:ext cx="65851" cy="804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17101" y="5492810"/>
            <a:ext cx="285750" cy="51435"/>
          </a:xfrm>
          <a:custGeom>
            <a:avLst/>
            <a:gdLst/>
            <a:ahLst/>
            <a:cxnLst/>
            <a:rect l="l" t="t" r="r" b="b"/>
            <a:pathLst>
              <a:path w="285750" h="51435">
                <a:moveTo>
                  <a:pt x="283068" y="50907"/>
                </a:moveTo>
                <a:lnTo>
                  <a:pt x="284236" y="51305"/>
                </a:lnTo>
                <a:lnTo>
                  <a:pt x="285278" y="51305"/>
                </a:lnTo>
                <a:lnTo>
                  <a:pt x="283068" y="50907"/>
                </a:lnTo>
                <a:close/>
              </a:path>
              <a:path w="285750" h="51435">
                <a:moveTo>
                  <a:pt x="0" y="0"/>
                </a:moveTo>
                <a:lnTo>
                  <a:pt x="283068" y="50907"/>
                </a:lnTo>
                <a:lnTo>
                  <a:pt x="280076" y="49918"/>
                </a:lnTo>
                <a:lnTo>
                  <a:pt x="279721" y="49220"/>
                </a:lnTo>
                <a:lnTo>
                  <a:pt x="257882" y="44361"/>
                </a:lnTo>
                <a:lnTo>
                  <a:pt x="242789" y="40757"/>
                </a:lnTo>
                <a:lnTo>
                  <a:pt x="217672" y="34324"/>
                </a:lnTo>
                <a:lnTo>
                  <a:pt x="205884" y="31880"/>
                </a:lnTo>
                <a:lnTo>
                  <a:pt x="197661" y="30487"/>
                </a:lnTo>
                <a:lnTo>
                  <a:pt x="193888" y="29803"/>
                </a:lnTo>
                <a:lnTo>
                  <a:pt x="190049" y="28857"/>
                </a:lnTo>
                <a:lnTo>
                  <a:pt x="174384" y="24842"/>
                </a:lnTo>
                <a:lnTo>
                  <a:pt x="172531" y="24468"/>
                </a:lnTo>
                <a:lnTo>
                  <a:pt x="169248" y="23898"/>
                </a:lnTo>
                <a:lnTo>
                  <a:pt x="141277" y="18039"/>
                </a:lnTo>
                <a:lnTo>
                  <a:pt x="125482" y="15215"/>
                </a:lnTo>
                <a:lnTo>
                  <a:pt x="106046" y="12401"/>
                </a:lnTo>
                <a:lnTo>
                  <a:pt x="57437" y="6269"/>
                </a:lnTo>
                <a:lnTo>
                  <a:pt x="41824" y="3602"/>
                </a:lnTo>
                <a:lnTo>
                  <a:pt x="26353" y="1718"/>
                </a:lnTo>
                <a:lnTo>
                  <a:pt x="20060" y="102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17102" y="5492810"/>
            <a:ext cx="285750" cy="51435"/>
          </a:xfrm>
          <a:custGeom>
            <a:avLst/>
            <a:gdLst/>
            <a:ahLst/>
            <a:cxnLst/>
            <a:rect l="l" t="t" r="r" b="b"/>
            <a:pathLst>
              <a:path w="285750" h="51435">
                <a:moveTo>
                  <a:pt x="0" y="0"/>
                </a:moveTo>
                <a:lnTo>
                  <a:pt x="26353" y="1719"/>
                </a:lnTo>
                <a:lnTo>
                  <a:pt x="41824" y="3603"/>
                </a:lnTo>
                <a:lnTo>
                  <a:pt x="48667" y="4796"/>
                </a:lnTo>
                <a:lnTo>
                  <a:pt x="57437" y="6269"/>
                </a:lnTo>
                <a:lnTo>
                  <a:pt x="78684" y="8996"/>
                </a:lnTo>
                <a:lnTo>
                  <a:pt x="106045" y="12401"/>
                </a:lnTo>
                <a:lnTo>
                  <a:pt x="125481" y="15215"/>
                </a:lnTo>
                <a:lnTo>
                  <a:pt x="141276" y="18039"/>
                </a:lnTo>
                <a:lnTo>
                  <a:pt x="157712" y="21476"/>
                </a:lnTo>
                <a:lnTo>
                  <a:pt x="169248" y="23899"/>
                </a:lnTo>
                <a:lnTo>
                  <a:pt x="172531" y="24468"/>
                </a:lnTo>
                <a:lnTo>
                  <a:pt x="174383" y="24842"/>
                </a:lnTo>
                <a:lnTo>
                  <a:pt x="181626" y="26679"/>
                </a:lnTo>
                <a:lnTo>
                  <a:pt x="190049" y="28858"/>
                </a:lnTo>
                <a:lnTo>
                  <a:pt x="193888" y="29804"/>
                </a:lnTo>
                <a:lnTo>
                  <a:pt x="197660" y="30488"/>
                </a:lnTo>
                <a:lnTo>
                  <a:pt x="205884" y="31881"/>
                </a:lnTo>
                <a:lnTo>
                  <a:pt x="217671" y="34324"/>
                </a:lnTo>
                <a:lnTo>
                  <a:pt x="229678" y="37348"/>
                </a:lnTo>
                <a:lnTo>
                  <a:pt x="242788" y="40758"/>
                </a:lnTo>
                <a:lnTo>
                  <a:pt x="257881" y="44361"/>
                </a:lnTo>
                <a:lnTo>
                  <a:pt x="279721" y="49220"/>
                </a:lnTo>
                <a:lnTo>
                  <a:pt x="280076" y="49919"/>
                </a:lnTo>
                <a:lnTo>
                  <a:pt x="282150" y="50596"/>
                </a:lnTo>
                <a:lnTo>
                  <a:pt x="284235" y="51306"/>
                </a:lnTo>
                <a:lnTo>
                  <a:pt x="285278" y="51306"/>
                </a:lnTo>
              </a:path>
            </a:pathLst>
          </a:custGeom>
          <a:ln w="554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08390" y="5490036"/>
            <a:ext cx="113570" cy="814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628106" y="5295262"/>
            <a:ext cx="0" cy="278130"/>
          </a:xfrm>
          <a:custGeom>
            <a:avLst/>
            <a:gdLst/>
            <a:ahLst/>
            <a:cxnLst/>
            <a:rect l="l" t="t" r="r" b="b"/>
            <a:pathLst>
              <a:path h="278129">
                <a:moveTo>
                  <a:pt x="0" y="0"/>
                </a:moveTo>
                <a:lnTo>
                  <a:pt x="0" y="278018"/>
                </a:lnTo>
              </a:path>
            </a:pathLst>
          </a:custGeom>
          <a:ln w="3175">
            <a:solidFill>
              <a:srgbClr val="FFF4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28106" y="5295262"/>
            <a:ext cx="0" cy="278130"/>
          </a:xfrm>
          <a:custGeom>
            <a:avLst/>
            <a:gdLst/>
            <a:ahLst/>
            <a:cxnLst/>
            <a:rect l="l" t="t" r="r" b="b"/>
            <a:pathLst>
              <a:path h="278129">
                <a:moveTo>
                  <a:pt x="0" y="0"/>
                </a:moveTo>
                <a:lnTo>
                  <a:pt x="0" y="278017"/>
                </a:lnTo>
              </a:path>
            </a:pathLst>
          </a:custGeom>
          <a:ln w="5545">
            <a:solidFill>
              <a:srgbClr val="231F2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27739" y="5291801"/>
            <a:ext cx="0" cy="278130"/>
          </a:xfrm>
          <a:custGeom>
            <a:avLst/>
            <a:gdLst/>
            <a:ahLst/>
            <a:cxnLst/>
            <a:rect l="l" t="t" r="r" b="b"/>
            <a:pathLst>
              <a:path h="278129">
                <a:moveTo>
                  <a:pt x="0" y="0"/>
                </a:moveTo>
                <a:lnTo>
                  <a:pt x="0" y="278006"/>
                </a:lnTo>
              </a:path>
            </a:pathLst>
          </a:custGeom>
          <a:ln w="3175">
            <a:solidFill>
              <a:srgbClr val="FFF4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27739" y="5291801"/>
            <a:ext cx="0" cy="278130"/>
          </a:xfrm>
          <a:custGeom>
            <a:avLst/>
            <a:gdLst/>
            <a:ahLst/>
            <a:cxnLst/>
            <a:rect l="l" t="t" r="r" b="b"/>
            <a:pathLst>
              <a:path h="278129">
                <a:moveTo>
                  <a:pt x="0" y="0"/>
                </a:moveTo>
                <a:lnTo>
                  <a:pt x="0" y="278006"/>
                </a:lnTo>
              </a:path>
            </a:pathLst>
          </a:custGeom>
          <a:ln w="5545">
            <a:solidFill>
              <a:srgbClr val="231F2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51863" y="5292877"/>
            <a:ext cx="0" cy="278130"/>
          </a:xfrm>
          <a:custGeom>
            <a:avLst/>
            <a:gdLst/>
            <a:ahLst/>
            <a:cxnLst/>
            <a:rect l="l" t="t" r="r" b="b"/>
            <a:pathLst>
              <a:path h="278129">
                <a:moveTo>
                  <a:pt x="0" y="0"/>
                </a:moveTo>
                <a:lnTo>
                  <a:pt x="0" y="278018"/>
                </a:lnTo>
              </a:path>
            </a:pathLst>
          </a:custGeom>
          <a:ln w="3175">
            <a:solidFill>
              <a:srgbClr val="FFF4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151862" y="5292877"/>
            <a:ext cx="0" cy="278130"/>
          </a:xfrm>
          <a:custGeom>
            <a:avLst/>
            <a:gdLst/>
            <a:ahLst/>
            <a:cxnLst/>
            <a:rect l="l" t="t" r="r" b="b"/>
            <a:pathLst>
              <a:path h="278129">
                <a:moveTo>
                  <a:pt x="0" y="0"/>
                </a:moveTo>
                <a:lnTo>
                  <a:pt x="0" y="278018"/>
                </a:lnTo>
              </a:path>
            </a:pathLst>
          </a:custGeom>
          <a:ln w="5545">
            <a:solidFill>
              <a:srgbClr val="231F2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597657" y="5682372"/>
            <a:ext cx="182880" cy="185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50" b="0" spc="-5" dirty="0">
                <a:solidFill>
                  <a:srgbClr val="231F20"/>
                </a:solidFill>
                <a:latin typeface="Bookman Old Style"/>
                <a:cs typeface="Bookman Old Style"/>
              </a:rPr>
              <a:t>(a)</a:t>
            </a:r>
            <a:endParaRPr sz="1050">
              <a:latin typeface="Bookman Old Style"/>
              <a:cs typeface="Bookman Old Style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736982" y="5682372"/>
            <a:ext cx="187960" cy="185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50" b="0" spc="-5" dirty="0">
                <a:solidFill>
                  <a:srgbClr val="231F20"/>
                </a:solidFill>
                <a:latin typeface="Bookman Old Style"/>
                <a:cs typeface="Bookman Old Style"/>
              </a:rPr>
              <a:t>(b)</a:t>
            </a:r>
            <a:endParaRPr sz="1050">
              <a:latin typeface="Bookman Old Style"/>
              <a:cs typeface="Bookman Old Style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934857" y="5682372"/>
            <a:ext cx="174625" cy="185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50" b="0" spc="-5" dirty="0">
                <a:solidFill>
                  <a:srgbClr val="231F20"/>
                </a:solidFill>
                <a:latin typeface="Bookman Old Style"/>
                <a:cs typeface="Bookman Old Style"/>
              </a:rPr>
              <a:t>(c)</a:t>
            </a:r>
            <a:endParaRPr sz="1050">
              <a:latin typeface="Bookman Old Style"/>
              <a:cs typeface="Bookman Old Style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401655" y="5948232"/>
            <a:ext cx="187960" cy="185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50" b="0" spc="-10" dirty="0">
                <a:solidFill>
                  <a:srgbClr val="231F20"/>
                </a:solidFill>
                <a:latin typeface="Bookman Old Style"/>
                <a:cs typeface="Bookman Old Style"/>
              </a:rPr>
              <a:t>(d)</a:t>
            </a:r>
            <a:endParaRPr sz="1050">
              <a:latin typeface="Bookman Old Style"/>
              <a:cs typeface="Bookman Old Style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347360" y="5570563"/>
            <a:ext cx="382270" cy="0"/>
          </a:xfrm>
          <a:custGeom>
            <a:avLst/>
            <a:gdLst/>
            <a:ahLst/>
            <a:cxnLst/>
            <a:rect l="l" t="t" r="r" b="b"/>
            <a:pathLst>
              <a:path w="382269">
                <a:moveTo>
                  <a:pt x="0" y="0"/>
                </a:moveTo>
                <a:lnTo>
                  <a:pt x="381965" y="0"/>
                </a:lnTo>
              </a:path>
            </a:pathLst>
          </a:custGeom>
          <a:ln w="3175">
            <a:solidFill>
              <a:srgbClr val="FFF4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347360" y="5570562"/>
            <a:ext cx="382270" cy="0"/>
          </a:xfrm>
          <a:custGeom>
            <a:avLst/>
            <a:gdLst/>
            <a:ahLst/>
            <a:cxnLst/>
            <a:rect l="l" t="t" r="r" b="b"/>
            <a:pathLst>
              <a:path w="382269">
                <a:moveTo>
                  <a:pt x="0" y="0"/>
                </a:moveTo>
                <a:lnTo>
                  <a:pt x="381964" y="0"/>
                </a:lnTo>
              </a:path>
            </a:pathLst>
          </a:custGeom>
          <a:ln w="5546">
            <a:solidFill>
              <a:srgbClr val="231F2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985143" y="5570563"/>
            <a:ext cx="382270" cy="0"/>
          </a:xfrm>
          <a:custGeom>
            <a:avLst/>
            <a:gdLst/>
            <a:ahLst/>
            <a:cxnLst/>
            <a:rect l="l" t="t" r="r" b="b"/>
            <a:pathLst>
              <a:path w="382270">
                <a:moveTo>
                  <a:pt x="0" y="0"/>
                </a:moveTo>
                <a:lnTo>
                  <a:pt x="381952" y="0"/>
                </a:lnTo>
              </a:path>
            </a:pathLst>
          </a:custGeom>
          <a:ln w="3175">
            <a:solidFill>
              <a:srgbClr val="FFF4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985143" y="5570562"/>
            <a:ext cx="382270" cy="0"/>
          </a:xfrm>
          <a:custGeom>
            <a:avLst/>
            <a:gdLst/>
            <a:ahLst/>
            <a:cxnLst/>
            <a:rect l="l" t="t" r="r" b="b"/>
            <a:pathLst>
              <a:path w="382270">
                <a:moveTo>
                  <a:pt x="0" y="0"/>
                </a:moveTo>
                <a:lnTo>
                  <a:pt x="381953" y="0"/>
                </a:lnTo>
              </a:path>
            </a:pathLst>
          </a:custGeom>
          <a:ln w="5546">
            <a:solidFill>
              <a:srgbClr val="231F2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735225" y="4926114"/>
            <a:ext cx="242570" cy="367665"/>
          </a:xfrm>
          <a:custGeom>
            <a:avLst/>
            <a:gdLst/>
            <a:ahLst/>
            <a:cxnLst/>
            <a:rect l="l" t="t" r="r" b="b"/>
            <a:pathLst>
              <a:path w="242569" h="367664">
                <a:moveTo>
                  <a:pt x="0" y="0"/>
                </a:moveTo>
                <a:lnTo>
                  <a:pt x="242286" y="0"/>
                </a:lnTo>
                <a:lnTo>
                  <a:pt x="242286" y="367107"/>
                </a:lnTo>
                <a:lnTo>
                  <a:pt x="0" y="367107"/>
                </a:lnTo>
                <a:lnTo>
                  <a:pt x="0" y="0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735225" y="4926114"/>
            <a:ext cx="242570" cy="367665"/>
          </a:xfrm>
          <a:custGeom>
            <a:avLst/>
            <a:gdLst/>
            <a:ahLst/>
            <a:cxnLst/>
            <a:rect l="l" t="t" r="r" b="b"/>
            <a:pathLst>
              <a:path w="242569" h="367664">
                <a:moveTo>
                  <a:pt x="0" y="0"/>
                </a:moveTo>
                <a:lnTo>
                  <a:pt x="242286" y="0"/>
                </a:lnTo>
                <a:lnTo>
                  <a:pt x="242286" y="367107"/>
                </a:lnTo>
                <a:lnTo>
                  <a:pt x="0" y="36710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560530" y="4929230"/>
            <a:ext cx="172085" cy="367665"/>
          </a:xfrm>
          <a:custGeom>
            <a:avLst/>
            <a:gdLst/>
            <a:ahLst/>
            <a:cxnLst/>
            <a:rect l="l" t="t" r="r" b="b"/>
            <a:pathLst>
              <a:path w="172085" h="367664">
                <a:moveTo>
                  <a:pt x="171578" y="0"/>
                </a:moveTo>
                <a:lnTo>
                  <a:pt x="0" y="367107"/>
                </a:lnTo>
                <a:lnTo>
                  <a:pt x="171578" y="366064"/>
                </a:lnTo>
                <a:lnTo>
                  <a:pt x="171578" y="0"/>
                </a:lnTo>
                <a:close/>
              </a:path>
            </a:pathLst>
          </a:custGeom>
          <a:solidFill>
            <a:srgbClr val="D1D3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560531" y="4929231"/>
            <a:ext cx="172085" cy="367665"/>
          </a:xfrm>
          <a:custGeom>
            <a:avLst/>
            <a:gdLst/>
            <a:ahLst/>
            <a:cxnLst/>
            <a:rect l="l" t="t" r="r" b="b"/>
            <a:pathLst>
              <a:path w="172085" h="367664">
                <a:moveTo>
                  <a:pt x="171577" y="366064"/>
                </a:moveTo>
                <a:lnTo>
                  <a:pt x="0" y="367107"/>
                </a:lnTo>
                <a:lnTo>
                  <a:pt x="171577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977512" y="4927156"/>
            <a:ext cx="172085" cy="367665"/>
          </a:xfrm>
          <a:custGeom>
            <a:avLst/>
            <a:gdLst/>
            <a:ahLst/>
            <a:cxnLst/>
            <a:rect l="l" t="t" r="r" b="b"/>
            <a:pathLst>
              <a:path w="172085" h="367664">
                <a:moveTo>
                  <a:pt x="0" y="0"/>
                </a:moveTo>
                <a:lnTo>
                  <a:pt x="0" y="366064"/>
                </a:lnTo>
                <a:lnTo>
                  <a:pt x="171576" y="367096"/>
                </a:lnTo>
                <a:lnTo>
                  <a:pt x="0" y="0"/>
                </a:lnTo>
                <a:close/>
              </a:path>
            </a:pathLst>
          </a:custGeom>
          <a:solidFill>
            <a:srgbClr val="D1D3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977512" y="4927156"/>
            <a:ext cx="172085" cy="367665"/>
          </a:xfrm>
          <a:custGeom>
            <a:avLst/>
            <a:gdLst/>
            <a:ahLst/>
            <a:cxnLst/>
            <a:rect l="l" t="t" r="r" b="b"/>
            <a:pathLst>
              <a:path w="172085" h="367664">
                <a:moveTo>
                  <a:pt x="0" y="366064"/>
                </a:moveTo>
                <a:lnTo>
                  <a:pt x="171577" y="367096"/>
                </a:ln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733494" y="4833896"/>
            <a:ext cx="246790" cy="2468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732452" y="4254620"/>
            <a:ext cx="246790" cy="2468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747703" y="4434196"/>
            <a:ext cx="401955" cy="860425"/>
          </a:xfrm>
          <a:custGeom>
            <a:avLst/>
            <a:gdLst/>
            <a:ahLst/>
            <a:cxnLst/>
            <a:rect l="l" t="t" r="r" b="b"/>
            <a:pathLst>
              <a:path w="401955" h="860425">
                <a:moveTo>
                  <a:pt x="401386" y="860056"/>
                </a:moveTo>
                <a:lnTo>
                  <a:pt x="0" y="0"/>
                </a:lnTo>
              </a:path>
            </a:pathLst>
          </a:custGeom>
          <a:ln w="554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562616" y="4434196"/>
            <a:ext cx="401955" cy="860425"/>
          </a:xfrm>
          <a:custGeom>
            <a:avLst/>
            <a:gdLst/>
            <a:ahLst/>
            <a:cxnLst/>
            <a:rect l="l" t="t" r="r" b="b"/>
            <a:pathLst>
              <a:path w="401955" h="860425">
                <a:moveTo>
                  <a:pt x="0" y="860056"/>
                </a:moveTo>
                <a:lnTo>
                  <a:pt x="401374" y="0"/>
                </a:lnTo>
              </a:path>
            </a:pathLst>
          </a:custGeom>
          <a:ln w="554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734870" y="5297037"/>
            <a:ext cx="0" cy="278130"/>
          </a:xfrm>
          <a:custGeom>
            <a:avLst/>
            <a:gdLst/>
            <a:ahLst/>
            <a:cxnLst/>
            <a:rect l="l" t="t" r="r" b="b"/>
            <a:pathLst>
              <a:path h="278129">
                <a:moveTo>
                  <a:pt x="0" y="0"/>
                </a:moveTo>
                <a:lnTo>
                  <a:pt x="0" y="278016"/>
                </a:lnTo>
              </a:path>
            </a:pathLst>
          </a:custGeom>
          <a:ln w="3175">
            <a:solidFill>
              <a:srgbClr val="FFF4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734870" y="5297037"/>
            <a:ext cx="0" cy="278130"/>
          </a:xfrm>
          <a:custGeom>
            <a:avLst/>
            <a:gdLst/>
            <a:ahLst/>
            <a:cxnLst/>
            <a:rect l="l" t="t" r="r" b="b"/>
            <a:pathLst>
              <a:path h="278129">
                <a:moveTo>
                  <a:pt x="0" y="0"/>
                </a:moveTo>
                <a:lnTo>
                  <a:pt x="0" y="278018"/>
                </a:lnTo>
              </a:path>
            </a:pathLst>
          </a:custGeom>
          <a:ln w="5545">
            <a:solidFill>
              <a:srgbClr val="231F2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977512" y="5297037"/>
            <a:ext cx="0" cy="278130"/>
          </a:xfrm>
          <a:custGeom>
            <a:avLst/>
            <a:gdLst/>
            <a:ahLst/>
            <a:cxnLst/>
            <a:rect l="l" t="t" r="r" b="b"/>
            <a:pathLst>
              <a:path h="278129">
                <a:moveTo>
                  <a:pt x="0" y="0"/>
                </a:moveTo>
                <a:lnTo>
                  <a:pt x="0" y="278016"/>
                </a:lnTo>
              </a:path>
            </a:pathLst>
          </a:custGeom>
          <a:ln w="3175">
            <a:solidFill>
              <a:srgbClr val="FFF4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977512" y="5297037"/>
            <a:ext cx="0" cy="278130"/>
          </a:xfrm>
          <a:custGeom>
            <a:avLst/>
            <a:gdLst/>
            <a:ahLst/>
            <a:cxnLst/>
            <a:rect l="l" t="t" r="r" b="b"/>
            <a:pathLst>
              <a:path h="278129">
                <a:moveTo>
                  <a:pt x="0" y="0"/>
                </a:moveTo>
                <a:lnTo>
                  <a:pt x="0" y="278018"/>
                </a:lnTo>
              </a:path>
            </a:pathLst>
          </a:custGeom>
          <a:ln w="5545">
            <a:solidFill>
              <a:srgbClr val="231F2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562948" y="5293575"/>
            <a:ext cx="0" cy="278130"/>
          </a:xfrm>
          <a:custGeom>
            <a:avLst/>
            <a:gdLst/>
            <a:ahLst/>
            <a:cxnLst/>
            <a:rect l="l" t="t" r="r" b="b"/>
            <a:pathLst>
              <a:path h="278129">
                <a:moveTo>
                  <a:pt x="0" y="0"/>
                </a:moveTo>
                <a:lnTo>
                  <a:pt x="0" y="278018"/>
                </a:lnTo>
              </a:path>
            </a:pathLst>
          </a:custGeom>
          <a:ln w="3175">
            <a:solidFill>
              <a:srgbClr val="FFF4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562949" y="5293576"/>
            <a:ext cx="0" cy="278130"/>
          </a:xfrm>
          <a:custGeom>
            <a:avLst/>
            <a:gdLst/>
            <a:ahLst/>
            <a:cxnLst/>
            <a:rect l="l" t="t" r="r" b="b"/>
            <a:pathLst>
              <a:path h="278129">
                <a:moveTo>
                  <a:pt x="0" y="0"/>
                </a:moveTo>
                <a:lnTo>
                  <a:pt x="0" y="278017"/>
                </a:lnTo>
              </a:path>
            </a:pathLst>
          </a:custGeom>
          <a:ln w="5545">
            <a:solidFill>
              <a:srgbClr val="231F2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343200" y="5295651"/>
            <a:ext cx="1036955" cy="0"/>
          </a:xfrm>
          <a:custGeom>
            <a:avLst/>
            <a:gdLst/>
            <a:ahLst/>
            <a:cxnLst/>
            <a:rect l="l" t="t" r="r" b="b"/>
            <a:pathLst>
              <a:path w="1036954">
                <a:moveTo>
                  <a:pt x="0" y="0"/>
                </a:moveTo>
                <a:lnTo>
                  <a:pt x="1036384" y="0"/>
                </a:lnTo>
              </a:path>
            </a:pathLst>
          </a:custGeom>
          <a:ln w="3175">
            <a:solidFill>
              <a:srgbClr val="FFF4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343200" y="5295650"/>
            <a:ext cx="1036955" cy="0"/>
          </a:xfrm>
          <a:custGeom>
            <a:avLst/>
            <a:gdLst/>
            <a:ahLst/>
            <a:cxnLst/>
            <a:rect l="l" t="t" r="r" b="b"/>
            <a:pathLst>
              <a:path w="1036954">
                <a:moveTo>
                  <a:pt x="0" y="0"/>
                </a:moveTo>
                <a:lnTo>
                  <a:pt x="1036385" y="0"/>
                </a:lnTo>
              </a:path>
            </a:pathLst>
          </a:custGeom>
          <a:ln w="22186">
            <a:solidFill>
              <a:srgbClr val="0CB1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734182" y="4374915"/>
            <a:ext cx="0" cy="922019"/>
          </a:xfrm>
          <a:custGeom>
            <a:avLst/>
            <a:gdLst/>
            <a:ahLst/>
            <a:cxnLst/>
            <a:rect l="l" t="t" r="r" b="b"/>
            <a:pathLst>
              <a:path h="922020">
                <a:moveTo>
                  <a:pt x="0" y="0"/>
                </a:moveTo>
                <a:lnTo>
                  <a:pt x="0" y="921423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734182" y="4374914"/>
            <a:ext cx="0" cy="922019"/>
          </a:xfrm>
          <a:custGeom>
            <a:avLst/>
            <a:gdLst/>
            <a:ahLst/>
            <a:cxnLst/>
            <a:rect l="l" t="t" r="r" b="b"/>
            <a:pathLst>
              <a:path h="922020">
                <a:moveTo>
                  <a:pt x="0" y="0"/>
                </a:moveTo>
                <a:lnTo>
                  <a:pt x="0" y="921424"/>
                </a:lnTo>
              </a:path>
            </a:pathLst>
          </a:custGeom>
          <a:ln w="554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977512" y="4375957"/>
            <a:ext cx="0" cy="922019"/>
          </a:xfrm>
          <a:custGeom>
            <a:avLst/>
            <a:gdLst/>
            <a:ahLst/>
            <a:cxnLst/>
            <a:rect l="l" t="t" r="r" b="b"/>
            <a:pathLst>
              <a:path h="922020">
                <a:moveTo>
                  <a:pt x="0" y="0"/>
                </a:moveTo>
                <a:lnTo>
                  <a:pt x="0" y="921423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977512" y="4375957"/>
            <a:ext cx="0" cy="922019"/>
          </a:xfrm>
          <a:custGeom>
            <a:avLst/>
            <a:gdLst/>
            <a:ahLst/>
            <a:cxnLst/>
            <a:rect l="l" t="t" r="r" b="b"/>
            <a:pathLst>
              <a:path h="922020">
                <a:moveTo>
                  <a:pt x="0" y="0"/>
                </a:moveTo>
                <a:lnTo>
                  <a:pt x="0" y="921424"/>
                </a:lnTo>
              </a:path>
            </a:pathLst>
          </a:custGeom>
          <a:ln w="554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734182" y="5569853"/>
            <a:ext cx="242570" cy="0"/>
          </a:xfrm>
          <a:custGeom>
            <a:avLst/>
            <a:gdLst/>
            <a:ahLst/>
            <a:cxnLst/>
            <a:rect l="l" t="t" r="r" b="b"/>
            <a:pathLst>
              <a:path w="242569">
                <a:moveTo>
                  <a:pt x="0" y="0"/>
                </a:moveTo>
                <a:lnTo>
                  <a:pt x="242286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734182" y="5569852"/>
            <a:ext cx="242570" cy="0"/>
          </a:xfrm>
          <a:custGeom>
            <a:avLst/>
            <a:gdLst/>
            <a:ahLst/>
            <a:cxnLst/>
            <a:rect l="l" t="t" r="r" b="b"/>
            <a:pathLst>
              <a:path w="242569">
                <a:moveTo>
                  <a:pt x="0" y="0"/>
                </a:moveTo>
                <a:lnTo>
                  <a:pt x="242286" y="0"/>
                </a:lnTo>
              </a:path>
            </a:pathLst>
          </a:custGeom>
          <a:ln w="554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977512" y="5447782"/>
            <a:ext cx="172085" cy="120650"/>
          </a:xfrm>
          <a:custGeom>
            <a:avLst/>
            <a:gdLst/>
            <a:ahLst/>
            <a:cxnLst/>
            <a:rect l="l" t="t" r="r" b="b"/>
            <a:pathLst>
              <a:path w="172085" h="120650">
                <a:moveTo>
                  <a:pt x="0" y="120316"/>
                </a:moveTo>
                <a:lnTo>
                  <a:pt x="22871" y="98762"/>
                </a:lnTo>
                <a:lnTo>
                  <a:pt x="48526" y="74213"/>
                </a:lnTo>
                <a:lnTo>
                  <a:pt x="82477" y="45127"/>
                </a:lnTo>
                <a:lnTo>
                  <a:pt x="108831" y="26579"/>
                </a:lnTo>
                <a:lnTo>
                  <a:pt x="137259" y="11037"/>
                </a:lnTo>
                <a:lnTo>
                  <a:pt x="158056" y="4015"/>
                </a:lnTo>
                <a:lnTo>
                  <a:pt x="171921" y="0"/>
                </a:lnTo>
              </a:path>
            </a:pathLst>
          </a:custGeom>
          <a:ln w="554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152195" y="5446784"/>
            <a:ext cx="209550" cy="7620"/>
          </a:xfrm>
          <a:custGeom>
            <a:avLst/>
            <a:gdLst/>
            <a:ahLst/>
            <a:cxnLst/>
            <a:rect l="l" t="t" r="r" b="b"/>
            <a:pathLst>
              <a:path w="209550" h="7620">
                <a:moveTo>
                  <a:pt x="0" y="0"/>
                </a:moveTo>
                <a:lnTo>
                  <a:pt x="209355" y="7521"/>
                </a:lnTo>
              </a:path>
            </a:pathLst>
          </a:custGeom>
          <a:ln w="554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562250" y="5449303"/>
            <a:ext cx="172085" cy="120650"/>
          </a:xfrm>
          <a:custGeom>
            <a:avLst/>
            <a:gdLst/>
            <a:ahLst/>
            <a:cxnLst/>
            <a:rect l="l" t="t" r="r" b="b"/>
            <a:pathLst>
              <a:path w="172085" h="120650">
                <a:moveTo>
                  <a:pt x="171932" y="120305"/>
                </a:moveTo>
                <a:lnTo>
                  <a:pt x="149061" y="98751"/>
                </a:lnTo>
                <a:lnTo>
                  <a:pt x="123395" y="74180"/>
                </a:lnTo>
                <a:lnTo>
                  <a:pt x="89443" y="45116"/>
                </a:lnTo>
                <a:lnTo>
                  <a:pt x="63100" y="26557"/>
                </a:lnTo>
                <a:lnTo>
                  <a:pt x="34672" y="11026"/>
                </a:lnTo>
                <a:lnTo>
                  <a:pt x="13875" y="4004"/>
                </a:lnTo>
                <a:lnTo>
                  <a:pt x="0" y="0"/>
                </a:lnTo>
              </a:path>
            </a:pathLst>
          </a:custGeom>
          <a:ln w="554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350132" y="5448293"/>
            <a:ext cx="209550" cy="7620"/>
          </a:xfrm>
          <a:custGeom>
            <a:avLst/>
            <a:gdLst/>
            <a:ahLst/>
            <a:cxnLst/>
            <a:rect l="l" t="t" r="r" b="b"/>
            <a:pathLst>
              <a:path w="209550" h="7620">
                <a:moveTo>
                  <a:pt x="209366" y="0"/>
                </a:moveTo>
                <a:lnTo>
                  <a:pt x="0" y="7532"/>
                </a:lnTo>
              </a:path>
            </a:pathLst>
          </a:custGeom>
          <a:ln w="554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800478" y="5138459"/>
            <a:ext cx="89535" cy="62865"/>
          </a:xfrm>
          <a:custGeom>
            <a:avLst/>
            <a:gdLst/>
            <a:ahLst/>
            <a:cxnLst/>
            <a:rect l="l" t="t" r="r" b="b"/>
            <a:pathLst>
              <a:path w="89535" h="62864">
                <a:moveTo>
                  <a:pt x="25632" y="0"/>
                </a:moveTo>
                <a:lnTo>
                  <a:pt x="31000" y="38748"/>
                </a:lnTo>
                <a:lnTo>
                  <a:pt x="0" y="62588"/>
                </a:lnTo>
                <a:lnTo>
                  <a:pt x="89409" y="62677"/>
                </a:lnTo>
                <a:lnTo>
                  <a:pt x="25632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375233" y="4990277"/>
            <a:ext cx="460375" cy="188595"/>
          </a:xfrm>
          <a:custGeom>
            <a:avLst/>
            <a:gdLst/>
            <a:ahLst/>
            <a:cxnLst/>
            <a:rect l="l" t="t" r="r" b="b"/>
            <a:pathLst>
              <a:path w="460375" h="188595">
                <a:moveTo>
                  <a:pt x="0" y="0"/>
                </a:moveTo>
                <a:lnTo>
                  <a:pt x="460305" y="188584"/>
                </a:lnTo>
              </a:path>
            </a:pathLst>
          </a:custGeom>
          <a:ln w="554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818014" y="5158661"/>
            <a:ext cx="45085" cy="31750"/>
          </a:xfrm>
          <a:custGeom>
            <a:avLst/>
            <a:gdLst/>
            <a:ahLst/>
            <a:cxnLst/>
            <a:rect l="l" t="t" r="r" b="b"/>
            <a:pathLst>
              <a:path w="45085" h="31750">
                <a:moveTo>
                  <a:pt x="12810" y="0"/>
                </a:moveTo>
                <a:lnTo>
                  <a:pt x="15493" y="19368"/>
                </a:lnTo>
                <a:lnTo>
                  <a:pt x="0" y="31294"/>
                </a:lnTo>
                <a:lnTo>
                  <a:pt x="44698" y="31337"/>
                </a:lnTo>
                <a:lnTo>
                  <a:pt x="1281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510146" y="5568710"/>
            <a:ext cx="450850" cy="0"/>
          </a:xfrm>
          <a:custGeom>
            <a:avLst/>
            <a:gdLst/>
            <a:ahLst/>
            <a:cxnLst/>
            <a:rect l="l" t="t" r="r" b="b"/>
            <a:pathLst>
              <a:path w="450850">
                <a:moveTo>
                  <a:pt x="0" y="0"/>
                </a:moveTo>
                <a:lnTo>
                  <a:pt x="450355" y="0"/>
                </a:lnTo>
              </a:path>
            </a:pathLst>
          </a:custGeom>
          <a:ln w="3175">
            <a:solidFill>
              <a:srgbClr val="FFF4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510146" y="5568710"/>
            <a:ext cx="450850" cy="0"/>
          </a:xfrm>
          <a:custGeom>
            <a:avLst/>
            <a:gdLst/>
            <a:ahLst/>
            <a:cxnLst/>
            <a:rect l="l" t="t" r="r" b="b"/>
            <a:pathLst>
              <a:path w="450850">
                <a:moveTo>
                  <a:pt x="0" y="0"/>
                </a:moveTo>
                <a:lnTo>
                  <a:pt x="450355" y="0"/>
                </a:lnTo>
              </a:path>
            </a:pathLst>
          </a:custGeom>
          <a:ln w="5546">
            <a:solidFill>
              <a:srgbClr val="231F2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094312" y="5568710"/>
            <a:ext cx="450850" cy="0"/>
          </a:xfrm>
          <a:custGeom>
            <a:avLst/>
            <a:gdLst/>
            <a:ahLst/>
            <a:cxnLst/>
            <a:rect l="l" t="t" r="r" b="b"/>
            <a:pathLst>
              <a:path w="450850">
                <a:moveTo>
                  <a:pt x="0" y="0"/>
                </a:moveTo>
                <a:lnTo>
                  <a:pt x="450355" y="0"/>
                </a:lnTo>
              </a:path>
            </a:pathLst>
          </a:custGeom>
          <a:ln w="3175">
            <a:solidFill>
              <a:srgbClr val="FFF4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094312" y="5568710"/>
            <a:ext cx="450850" cy="0"/>
          </a:xfrm>
          <a:custGeom>
            <a:avLst/>
            <a:gdLst/>
            <a:ahLst/>
            <a:cxnLst/>
            <a:rect l="l" t="t" r="r" b="b"/>
            <a:pathLst>
              <a:path w="450850">
                <a:moveTo>
                  <a:pt x="0" y="0"/>
                </a:moveTo>
                <a:lnTo>
                  <a:pt x="450355" y="0"/>
                </a:lnTo>
              </a:path>
            </a:pathLst>
          </a:custGeom>
          <a:ln w="5546">
            <a:solidFill>
              <a:srgbClr val="231F2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091606" y="4917316"/>
            <a:ext cx="335915" cy="376555"/>
          </a:xfrm>
          <a:custGeom>
            <a:avLst/>
            <a:gdLst/>
            <a:ahLst/>
            <a:cxnLst/>
            <a:rect l="l" t="t" r="r" b="b"/>
            <a:pathLst>
              <a:path w="335914" h="376554">
                <a:moveTo>
                  <a:pt x="62911" y="0"/>
                </a:moveTo>
                <a:lnTo>
                  <a:pt x="0" y="375949"/>
                </a:lnTo>
                <a:lnTo>
                  <a:pt x="335357" y="375949"/>
                </a:lnTo>
                <a:lnTo>
                  <a:pt x="62911" y="0"/>
                </a:lnTo>
                <a:close/>
              </a:path>
            </a:pathLst>
          </a:custGeom>
          <a:solidFill>
            <a:srgbClr val="D1D3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091605" y="4917316"/>
            <a:ext cx="335915" cy="376555"/>
          </a:xfrm>
          <a:custGeom>
            <a:avLst/>
            <a:gdLst/>
            <a:ahLst/>
            <a:cxnLst/>
            <a:rect l="l" t="t" r="r" b="b"/>
            <a:pathLst>
              <a:path w="335914" h="376554">
                <a:moveTo>
                  <a:pt x="335357" y="375948"/>
                </a:moveTo>
                <a:lnTo>
                  <a:pt x="0" y="375948"/>
                </a:lnTo>
                <a:lnTo>
                  <a:pt x="62912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626021" y="4918093"/>
            <a:ext cx="335915" cy="376555"/>
          </a:xfrm>
          <a:custGeom>
            <a:avLst/>
            <a:gdLst/>
            <a:ahLst/>
            <a:cxnLst/>
            <a:rect l="l" t="t" r="r" b="b"/>
            <a:pathLst>
              <a:path w="335914" h="376554">
                <a:moveTo>
                  <a:pt x="272434" y="0"/>
                </a:moveTo>
                <a:lnTo>
                  <a:pt x="0" y="375959"/>
                </a:lnTo>
                <a:lnTo>
                  <a:pt x="335346" y="375959"/>
                </a:lnTo>
                <a:lnTo>
                  <a:pt x="272434" y="0"/>
                </a:lnTo>
                <a:close/>
              </a:path>
            </a:pathLst>
          </a:custGeom>
          <a:solidFill>
            <a:srgbClr val="D1D3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626020" y="4918093"/>
            <a:ext cx="335915" cy="376555"/>
          </a:xfrm>
          <a:custGeom>
            <a:avLst/>
            <a:gdLst/>
            <a:ahLst/>
            <a:cxnLst/>
            <a:rect l="l" t="t" r="r" b="b"/>
            <a:pathLst>
              <a:path w="335914" h="376554">
                <a:moveTo>
                  <a:pt x="0" y="375959"/>
                </a:moveTo>
                <a:lnTo>
                  <a:pt x="335346" y="375959"/>
                </a:lnTo>
                <a:lnTo>
                  <a:pt x="272434" y="0"/>
                </a:lnTo>
              </a:path>
            </a:pathLst>
          </a:custGeom>
          <a:ln w="554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906773" y="4974258"/>
            <a:ext cx="239395" cy="320040"/>
          </a:xfrm>
          <a:custGeom>
            <a:avLst/>
            <a:gdLst/>
            <a:ahLst/>
            <a:cxnLst/>
            <a:rect l="l" t="t" r="r" b="b"/>
            <a:pathLst>
              <a:path w="239395" h="320039">
                <a:moveTo>
                  <a:pt x="239170" y="0"/>
                </a:moveTo>
                <a:lnTo>
                  <a:pt x="0" y="0"/>
                </a:lnTo>
                <a:lnTo>
                  <a:pt x="54593" y="319794"/>
                </a:lnTo>
                <a:lnTo>
                  <a:pt x="184576" y="319794"/>
                </a:lnTo>
                <a:lnTo>
                  <a:pt x="239170" y="0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906773" y="4974258"/>
            <a:ext cx="239395" cy="320040"/>
          </a:xfrm>
          <a:custGeom>
            <a:avLst/>
            <a:gdLst/>
            <a:ahLst/>
            <a:cxnLst/>
            <a:rect l="l" t="t" r="r" b="b"/>
            <a:pathLst>
              <a:path w="239395" h="320039">
                <a:moveTo>
                  <a:pt x="54593" y="319794"/>
                </a:moveTo>
                <a:lnTo>
                  <a:pt x="184576" y="319794"/>
                </a:lnTo>
                <a:lnTo>
                  <a:pt x="239170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811108" y="4163067"/>
            <a:ext cx="433070" cy="433070"/>
          </a:xfrm>
          <a:custGeom>
            <a:avLst/>
            <a:gdLst/>
            <a:ahLst/>
            <a:cxnLst/>
            <a:rect l="l" t="t" r="r" b="b"/>
            <a:pathLst>
              <a:path w="433070" h="433070">
                <a:moveTo>
                  <a:pt x="216287" y="0"/>
                </a:moveTo>
                <a:lnTo>
                  <a:pt x="166696" y="5712"/>
                </a:lnTo>
                <a:lnTo>
                  <a:pt x="121172" y="21985"/>
                </a:lnTo>
                <a:lnTo>
                  <a:pt x="81013" y="47521"/>
                </a:lnTo>
                <a:lnTo>
                  <a:pt x="47517" y="81019"/>
                </a:lnTo>
                <a:lnTo>
                  <a:pt x="21984" y="121184"/>
                </a:lnTo>
                <a:lnTo>
                  <a:pt x="5712" y="166716"/>
                </a:lnTo>
                <a:lnTo>
                  <a:pt x="0" y="216317"/>
                </a:lnTo>
                <a:lnTo>
                  <a:pt x="5712" y="265915"/>
                </a:lnTo>
                <a:lnTo>
                  <a:pt x="21984" y="311445"/>
                </a:lnTo>
                <a:lnTo>
                  <a:pt x="47517" y="351610"/>
                </a:lnTo>
                <a:lnTo>
                  <a:pt x="81013" y="385110"/>
                </a:lnTo>
                <a:lnTo>
                  <a:pt x="121172" y="410646"/>
                </a:lnTo>
                <a:lnTo>
                  <a:pt x="166696" y="426921"/>
                </a:lnTo>
                <a:lnTo>
                  <a:pt x="216287" y="432634"/>
                </a:lnTo>
                <a:lnTo>
                  <a:pt x="265881" y="426921"/>
                </a:lnTo>
                <a:lnTo>
                  <a:pt x="311407" y="410646"/>
                </a:lnTo>
                <a:lnTo>
                  <a:pt x="351566" y="385110"/>
                </a:lnTo>
                <a:lnTo>
                  <a:pt x="385061" y="351610"/>
                </a:lnTo>
                <a:lnTo>
                  <a:pt x="410592" y="311445"/>
                </a:lnTo>
                <a:lnTo>
                  <a:pt x="426863" y="265915"/>
                </a:lnTo>
                <a:lnTo>
                  <a:pt x="432575" y="216317"/>
                </a:lnTo>
                <a:lnTo>
                  <a:pt x="426863" y="166716"/>
                </a:lnTo>
                <a:lnTo>
                  <a:pt x="410592" y="121184"/>
                </a:lnTo>
                <a:lnTo>
                  <a:pt x="385061" y="81019"/>
                </a:lnTo>
                <a:lnTo>
                  <a:pt x="351566" y="47521"/>
                </a:lnTo>
                <a:lnTo>
                  <a:pt x="311407" y="21985"/>
                </a:lnTo>
                <a:lnTo>
                  <a:pt x="265881" y="5712"/>
                </a:lnTo>
                <a:lnTo>
                  <a:pt x="216287" y="0"/>
                </a:lnTo>
                <a:close/>
              </a:path>
            </a:pathLst>
          </a:custGeom>
          <a:solidFill>
            <a:srgbClr val="FFF4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811108" y="4163067"/>
            <a:ext cx="433070" cy="433070"/>
          </a:xfrm>
          <a:custGeom>
            <a:avLst/>
            <a:gdLst/>
            <a:ahLst/>
            <a:cxnLst/>
            <a:rect l="l" t="t" r="r" b="b"/>
            <a:pathLst>
              <a:path w="433070" h="433070">
                <a:moveTo>
                  <a:pt x="432575" y="216317"/>
                </a:moveTo>
                <a:lnTo>
                  <a:pt x="426863" y="265915"/>
                </a:lnTo>
                <a:lnTo>
                  <a:pt x="410592" y="311445"/>
                </a:lnTo>
                <a:lnTo>
                  <a:pt x="385061" y="351610"/>
                </a:lnTo>
                <a:lnTo>
                  <a:pt x="351567" y="385110"/>
                </a:lnTo>
                <a:lnTo>
                  <a:pt x="311408" y="410647"/>
                </a:lnTo>
                <a:lnTo>
                  <a:pt x="265882" y="426921"/>
                </a:lnTo>
                <a:lnTo>
                  <a:pt x="216287" y="432635"/>
                </a:lnTo>
                <a:lnTo>
                  <a:pt x="166697" y="426921"/>
                </a:lnTo>
                <a:lnTo>
                  <a:pt x="121172" y="410647"/>
                </a:lnTo>
                <a:lnTo>
                  <a:pt x="81013" y="385110"/>
                </a:lnTo>
                <a:lnTo>
                  <a:pt x="47517" y="351610"/>
                </a:lnTo>
                <a:lnTo>
                  <a:pt x="21984" y="311445"/>
                </a:lnTo>
                <a:lnTo>
                  <a:pt x="5712" y="265915"/>
                </a:lnTo>
                <a:lnTo>
                  <a:pt x="0" y="216317"/>
                </a:lnTo>
                <a:lnTo>
                  <a:pt x="5712" y="166716"/>
                </a:lnTo>
                <a:lnTo>
                  <a:pt x="21984" y="121184"/>
                </a:lnTo>
                <a:lnTo>
                  <a:pt x="47517" y="81019"/>
                </a:lnTo>
                <a:lnTo>
                  <a:pt x="81013" y="47520"/>
                </a:lnTo>
                <a:lnTo>
                  <a:pt x="121172" y="21985"/>
                </a:lnTo>
                <a:lnTo>
                  <a:pt x="166697" y="5712"/>
                </a:lnTo>
                <a:lnTo>
                  <a:pt x="216287" y="0"/>
                </a:lnTo>
                <a:lnTo>
                  <a:pt x="265882" y="5712"/>
                </a:lnTo>
                <a:lnTo>
                  <a:pt x="311408" y="21985"/>
                </a:lnTo>
                <a:lnTo>
                  <a:pt x="351567" y="47520"/>
                </a:lnTo>
                <a:lnTo>
                  <a:pt x="385061" y="81019"/>
                </a:lnTo>
                <a:lnTo>
                  <a:pt x="410592" y="121184"/>
                </a:lnTo>
                <a:lnTo>
                  <a:pt x="426863" y="166716"/>
                </a:lnTo>
                <a:lnTo>
                  <a:pt x="432575" y="216317"/>
                </a:lnTo>
                <a:close/>
              </a:path>
            </a:pathLst>
          </a:custGeom>
          <a:ln w="554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904000" y="4832121"/>
            <a:ext cx="246790" cy="24682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837106" y="4485458"/>
            <a:ext cx="591820" cy="808355"/>
          </a:xfrm>
          <a:custGeom>
            <a:avLst/>
            <a:gdLst/>
            <a:ahLst/>
            <a:cxnLst/>
            <a:rect l="l" t="t" r="r" b="b"/>
            <a:pathLst>
              <a:path w="591820" h="808354">
                <a:moveTo>
                  <a:pt x="591675" y="808073"/>
                </a:moveTo>
                <a:lnTo>
                  <a:pt x="0" y="0"/>
                </a:lnTo>
              </a:path>
            </a:pathLst>
          </a:custGeom>
          <a:ln w="554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815267" y="4426531"/>
            <a:ext cx="146685" cy="869315"/>
          </a:xfrm>
          <a:custGeom>
            <a:avLst/>
            <a:gdLst/>
            <a:ahLst/>
            <a:cxnLst/>
            <a:rect l="l" t="t" r="r" b="b"/>
            <a:pathLst>
              <a:path w="146685" h="869314">
                <a:moveTo>
                  <a:pt x="0" y="0"/>
                </a:moveTo>
                <a:lnTo>
                  <a:pt x="146621" y="868731"/>
                </a:lnTo>
              </a:path>
            </a:pathLst>
          </a:custGeom>
          <a:ln w="554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091539" y="4426531"/>
            <a:ext cx="146685" cy="868044"/>
          </a:xfrm>
          <a:custGeom>
            <a:avLst/>
            <a:gdLst/>
            <a:ahLst/>
            <a:cxnLst/>
            <a:rect l="l" t="t" r="r" b="b"/>
            <a:pathLst>
              <a:path w="146685" h="868045">
                <a:moveTo>
                  <a:pt x="146621" y="0"/>
                </a:moveTo>
                <a:lnTo>
                  <a:pt x="0" y="868043"/>
                </a:lnTo>
              </a:path>
            </a:pathLst>
          </a:custGeom>
          <a:ln w="554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626020" y="4481298"/>
            <a:ext cx="593090" cy="812800"/>
          </a:xfrm>
          <a:custGeom>
            <a:avLst/>
            <a:gdLst/>
            <a:ahLst/>
            <a:cxnLst/>
            <a:rect l="l" t="t" r="r" b="b"/>
            <a:pathLst>
              <a:path w="593089" h="812800">
                <a:moveTo>
                  <a:pt x="0" y="812754"/>
                </a:moveTo>
                <a:lnTo>
                  <a:pt x="592706" y="0"/>
                </a:lnTo>
              </a:path>
            </a:pathLst>
          </a:custGeom>
          <a:ln w="554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960846" y="5295262"/>
            <a:ext cx="0" cy="278130"/>
          </a:xfrm>
          <a:custGeom>
            <a:avLst/>
            <a:gdLst/>
            <a:ahLst/>
            <a:cxnLst/>
            <a:rect l="l" t="t" r="r" b="b"/>
            <a:pathLst>
              <a:path h="278129">
                <a:moveTo>
                  <a:pt x="0" y="0"/>
                </a:moveTo>
                <a:lnTo>
                  <a:pt x="0" y="278018"/>
                </a:lnTo>
              </a:path>
            </a:pathLst>
          </a:custGeom>
          <a:ln w="3175">
            <a:solidFill>
              <a:srgbClr val="FFF4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960845" y="5295262"/>
            <a:ext cx="0" cy="278130"/>
          </a:xfrm>
          <a:custGeom>
            <a:avLst/>
            <a:gdLst/>
            <a:ahLst/>
            <a:cxnLst/>
            <a:rect l="l" t="t" r="r" b="b"/>
            <a:pathLst>
              <a:path h="278129">
                <a:moveTo>
                  <a:pt x="0" y="0"/>
                </a:moveTo>
                <a:lnTo>
                  <a:pt x="0" y="278017"/>
                </a:lnTo>
              </a:path>
            </a:pathLst>
          </a:custGeom>
          <a:ln w="5545">
            <a:solidFill>
              <a:srgbClr val="231F2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092559" y="5292488"/>
            <a:ext cx="0" cy="278130"/>
          </a:xfrm>
          <a:custGeom>
            <a:avLst/>
            <a:gdLst/>
            <a:ahLst/>
            <a:cxnLst/>
            <a:rect l="l" t="t" r="r" b="b"/>
            <a:pathLst>
              <a:path h="278129">
                <a:moveTo>
                  <a:pt x="0" y="0"/>
                </a:moveTo>
                <a:lnTo>
                  <a:pt x="0" y="278018"/>
                </a:lnTo>
              </a:path>
            </a:pathLst>
          </a:custGeom>
          <a:ln w="3175">
            <a:solidFill>
              <a:srgbClr val="FFF4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092559" y="5292489"/>
            <a:ext cx="0" cy="278130"/>
          </a:xfrm>
          <a:custGeom>
            <a:avLst/>
            <a:gdLst/>
            <a:ahLst/>
            <a:cxnLst/>
            <a:rect l="l" t="t" r="r" b="b"/>
            <a:pathLst>
              <a:path h="278129">
                <a:moveTo>
                  <a:pt x="0" y="0"/>
                </a:moveTo>
                <a:lnTo>
                  <a:pt x="0" y="278017"/>
                </a:lnTo>
              </a:path>
            </a:pathLst>
          </a:custGeom>
          <a:ln w="5545">
            <a:solidFill>
              <a:srgbClr val="231F2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513717" y="5293875"/>
            <a:ext cx="1036955" cy="0"/>
          </a:xfrm>
          <a:custGeom>
            <a:avLst/>
            <a:gdLst/>
            <a:ahLst/>
            <a:cxnLst/>
            <a:rect l="l" t="t" r="r" b="b"/>
            <a:pathLst>
              <a:path w="1036954">
                <a:moveTo>
                  <a:pt x="0" y="0"/>
                </a:moveTo>
                <a:lnTo>
                  <a:pt x="1036396" y="0"/>
                </a:lnTo>
              </a:path>
            </a:pathLst>
          </a:custGeom>
          <a:ln w="3175">
            <a:solidFill>
              <a:srgbClr val="0CB1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513717" y="5293876"/>
            <a:ext cx="1036955" cy="0"/>
          </a:xfrm>
          <a:custGeom>
            <a:avLst/>
            <a:gdLst/>
            <a:ahLst/>
            <a:cxnLst/>
            <a:rect l="l" t="t" r="r" b="b"/>
            <a:pathLst>
              <a:path w="1036954">
                <a:moveTo>
                  <a:pt x="0" y="0"/>
                </a:moveTo>
                <a:lnTo>
                  <a:pt x="1036396" y="0"/>
                </a:lnTo>
              </a:path>
            </a:pathLst>
          </a:custGeom>
          <a:ln w="22186">
            <a:solidFill>
              <a:srgbClr val="0CB1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090052" y="5406283"/>
            <a:ext cx="338455" cy="162560"/>
          </a:xfrm>
          <a:custGeom>
            <a:avLst/>
            <a:gdLst/>
            <a:ahLst/>
            <a:cxnLst/>
            <a:rect l="l" t="t" r="r" b="b"/>
            <a:pathLst>
              <a:path w="338454" h="162560">
                <a:moveTo>
                  <a:pt x="0" y="162238"/>
                </a:moveTo>
                <a:lnTo>
                  <a:pt x="61139" y="118819"/>
                </a:lnTo>
                <a:lnTo>
                  <a:pt x="93715" y="95680"/>
                </a:lnTo>
                <a:lnTo>
                  <a:pt x="105429" y="87360"/>
                </a:lnTo>
                <a:lnTo>
                  <a:pt x="103984" y="88401"/>
                </a:lnTo>
                <a:lnTo>
                  <a:pt x="104938" y="87893"/>
                </a:lnTo>
                <a:lnTo>
                  <a:pt x="116326" y="80464"/>
                </a:lnTo>
                <a:lnTo>
                  <a:pt x="134540" y="68942"/>
                </a:lnTo>
                <a:lnTo>
                  <a:pt x="175192" y="45460"/>
                </a:lnTo>
                <a:lnTo>
                  <a:pt x="227723" y="23917"/>
                </a:lnTo>
                <a:lnTo>
                  <a:pt x="271751" y="11961"/>
                </a:lnTo>
                <a:lnTo>
                  <a:pt x="301180" y="6464"/>
                </a:lnTo>
                <a:lnTo>
                  <a:pt x="311042" y="4675"/>
                </a:lnTo>
                <a:lnTo>
                  <a:pt x="320320" y="2887"/>
                </a:lnTo>
                <a:lnTo>
                  <a:pt x="324431" y="2074"/>
                </a:lnTo>
                <a:lnTo>
                  <a:pt x="337941" y="0"/>
                </a:lnTo>
              </a:path>
            </a:pathLst>
          </a:custGeom>
          <a:ln w="554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429125" y="5405850"/>
            <a:ext cx="114300" cy="1905"/>
          </a:xfrm>
          <a:custGeom>
            <a:avLst/>
            <a:gdLst/>
            <a:ahLst/>
            <a:cxnLst/>
            <a:rect l="l" t="t" r="r" b="b"/>
            <a:pathLst>
              <a:path w="114300" h="1904">
                <a:moveTo>
                  <a:pt x="0" y="0"/>
                </a:moveTo>
                <a:lnTo>
                  <a:pt x="113689" y="1386"/>
                </a:lnTo>
              </a:path>
            </a:pathLst>
          </a:custGeom>
          <a:ln w="554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624035" y="5406283"/>
            <a:ext cx="338455" cy="162560"/>
          </a:xfrm>
          <a:custGeom>
            <a:avLst/>
            <a:gdLst/>
            <a:ahLst/>
            <a:cxnLst/>
            <a:rect l="l" t="t" r="r" b="b"/>
            <a:pathLst>
              <a:path w="338454" h="162560">
                <a:moveTo>
                  <a:pt x="337963" y="162238"/>
                </a:moveTo>
                <a:lnTo>
                  <a:pt x="276822" y="118819"/>
                </a:lnTo>
                <a:lnTo>
                  <a:pt x="244244" y="95680"/>
                </a:lnTo>
                <a:lnTo>
                  <a:pt x="232529" y="87360"/>
                </a:lnTo>
                <a:lnTo>
                  <a:pt x="233979" y="88401"/>
                </a:lnTo>
                <a:lnTo>
                  <a:pt x="233018" y="87893"/>
                </a:lnTo>
                <a:lnTo>
                  <a:pt x="221627" y="80464"/>
                </a:lnTo>
                <a:lnTo>
                  <a:pt x="203412" y="68942"/>
                </a:lnTo>
                <a:lnTo>
                  <a:pt x="162759" y="45460"/>
                </a:lnTo>
                <a:lnTo>
                  <a:pt x="110229" y="23917"/>
                </a:lnTo>
                <a:lnTo>
                  <a:pt x="66196" y="11961"/>
                </a:lnTo>
                <a:lnTo>
                  <a:pt x="36772" y="6464"/>
                </a:lnTo>
                <a:lnTo>
                  <a:pt x="26909" y="4675"/>
                </a:lnTo>
                <a:lnTo>
                  <a:pt x="17631" y="2887"/>
                </a:lnTo>
                <a:lnTo>
                  <a:pt x="13520" y="2074"/>
                </a:lnTo>
                <a:lnTo>
                  <a:pt x="0" y="0"/>
                </a:lnTo>
              </a:path>
            </a:pathLst>
          </a:custGeom>
          <a:ln w="554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509225" y="5405850"/>
            <a:ext cx="114300" cy="1905"/>
          </a:xfrm>
          <a:custGeom>
            <a:avLst/>
            <a:gdLst/>
            <a:ahLst/>
            <a:cxnLst/>
            <a:rect l="l" t="t" r="r" b="b"/>
            <a:pathLst>
              <a:path w="114300" h="1904">
                <a:moveTo>
                  <a:pt x="113700" y="0"/>
                </a:moveTo>
                <a:lnTo>
                  <a:pt x="0" y="1386"/>
                </a:lnTo>
              </a:path>
            </a:pathLst>
          </a:custGeom>
          <a:ln w="554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961888" y="5568088"/>
            <a:ext cx="128270" cy="0"/>
          </a:xfrm>
          <a:custGeom>
            <a:avLst/>
            <a:gdLst/>
            <a:ahLst/>
            <a:cxnLst/>
            <a:rect l="l" t="t" r="r" b="b"/>
            <a:pathLst>
              <a:path w="128270">
                <a:moveTo>
                  <a:pt x="0" y="0"/>
                </a:moveTo>
                <a:lnTo>
                  <a:pt x="128242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961888" y="5568088"/>
            <a:ext cx="128270" cy="0"/>
          </a:xfrm>
          <a:custGeom>
            <a:avLst/>
            <a:gdLst/>
            <a:ahLst/>
            <a:cxnLst/>
            <a:rect l="l" t="t" r="r" b="b"/>
            <a:pathLst>
              <a:path w="128270">
                <a:moveTo>
                  <a:pt x="0" y="0"/>
                </a:moveTo>
                <a:lnTo>
                  <a:pt x="128242" y="0"/>
                </a:lnTo>
              </a:path>
            </a:pathLst>
          </a:custGeom>
          <a:ln w="554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771844" y="5115242"/>
            <a:ext cx="86360" cy="78105"/>
          </a:xfrm>
          <a:custGeom>
            <a:avLst/>
            <a:gdLst/>
            <a:ahLst/>
            <a:cxnLst/>
            <a:rect l="l" t="t" r="r" b="b"/>
            <a:pathLst>
              <a:path w="86360" h="78104">
                <a:moveTo>
                  <a:pt x="41671" y="0"/>
                </a:moveTo>
                <a:lnTo>
                  <a:pt x="36313" y="38726"/>
                </a:lnTo>
                <a:lnTo>
                  <a:pt x="0" y="53257"/>
                </a:lnTo>
                <a:lnTo>
                  <a:pt x="86015" y="77641"/>
                </a:lnTo>
                <a:lnTo>
                  <a:pt x="4167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 txBox="1"/>
          <p:nvPr/>
        </p:nvSpPr>
        <p:spPr>
          <a:xfrm>
            <a:off x="2057957" y="4643317"/>
            <a:ext cx="1734820" cy="342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47750">
              <a:lnSpc>
                <a:spcPts val="1250"/>
              </a:lnSpc>
              <a:spcBef>
                <a:spcPts val="95"/>
              </a:spcBef>
            </a:pPr>
            <a:r>
              <a:rPr sz="1050" b="0" spc="-5" dirty="0">
                <a:solidFill>
                  <a:srgbClr val="231F20"/>
                </a:solidFill>
                <a:latin typeface="Bookman Old Style"/>
                <a:cs typeface="Bookman Old Style"/>
              </a:rPr>
              <a:t>penumbra</a:t>
            </a:r>
            <a:endParaRPr sz="1050">
              <a:latin typeface="Bookman Old Style"/>
              <a:cs typeface="Bookman Old Style"/>
            </a:endParaRPr>
          </a:p>
          <a:p>
            <a:pPr marL="12700">
              <a:lnSpc>
                <a:spcPts val="1250"/>
              </a:lnSpc>
            </a:pPr>
            <a:r>
              <a:rPr sz="1050" b="0" spc="-5" dirty="0">
                <a:solidFill>
                  <a:srgbClr val="231F20"/>
                </a:solidFill>
                <a:latin typeface="Bookman Old Style"/>
                <a:cs typeface="Bookman Old Style"/>
              </a:rPr>
              <a:t>umbra</a:t>
            </a:r>
            <a:endParaRPr sz="1050">
              <a:latin typeface="Bookman Old Style"/>
              <a:cs typeface="Bookman Old Style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3428943" y="4857158"/>
            <a:ext cx="382905" cy="299720"/>
          </a:xfrm>
          <a:custGeom>
            <a:avLst/>
            <a:gdLst/>
            <a:ahLst/>
            <a:cxnLst/>
            <a:rect l="l" t="t" r="r" b="b"/>
            <a:pathLst>
              <a:path w="382904" h="299720">
                <a:moveTo>
                  <a:pt x="0" y="0"/>
                </a:moveTo>
                <a:lnTo>
                  <a:pt x="382663" y="299516"/>
                </a:lnTo>
              </a:path>
            </a:pathLst>
          </a:custGeom>
          <a:ln w="554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791719" y="5135952"/>
            <a:ext cx="43180" cy="39370"/>
          </a:xfrm>
          <a:custGeom>
            <a:avLst/>
            <a:gdLst/>
            <a:ahLst/>
            <a:cxnLst/>
            <a:rect l="l" t="t" r="r" b="b"/>
            <a:pathLst>
              <a:path w="43179" h="39370">
                <a:moveTo>
                  <a:pt x="20841" y="0"/>
                </a:moveTo>
                <a:lnTo>
                  <a:pt x="18157" y="19368"/>
                </a:lnTo>
                <a:lnTo>
                  <a:pt x="0" y="26635"/>
                </a:lnTo>
                <a:lnTo>
                  <a:pt x="43013" y="38826"/>
                </a:lnTo>
                <a:lnTo>
                  <a:pt x="2084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555730" y="4917305"/>
            <a:ext cx="335915" cy="376555"/>
          </a:xfrm>
          <a:custGeom>
            <a:avLst/>
            <a:gdLst/>
            <a:ahLst/>
            <a:cxnLst/>
            <a:rect l="l" t="t" r="r" b="b"/>
            <a:pathLst>
              <a:path w="335914" h="376554">
                <a:moveTo>
                  <a:pt x="62911" y="0"/>
                </a:moveTo>
                <a:lnTo>
                  <a:pt x="0" y="375949"/>
                </a:lnTo>
                <a:lnTo>
                  <a:pt x="335357" y="375949"/>
                </a:lnTo>
                <a:lnTo>
                  <a:pt x="62911" y="0"/>
                </a:lnTo>
                <a:close/>
              </a:path>
            </a:pathLst>
          </a:custGeom>
          <a:solidFill>
            <a:srgbClr val="D1D3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555730" y="4917306"/>
            <a:ext cx="335915" cy="376555"/>
          </a:xfrm>
          <a:custGeom>
            <a:avLst/>
            <a:gdLst/>
            <a:ahLst/>
            <a:cxnLst/>
            <a:rect l="l" t="t" r="r" b="b"/>
            <a:pathLst>
              <a:path w="335914" h="376554">
                <a:moveTo>
                  <a:pt x="335357" y="375948"/>
                </a:moveTo>
                <a:lnTo>
                  <a:pt x="0" y="375948"/>
                </a:lnTo>
                <a:lnTo>
                  <a:pt x="6291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640933" y="4918082"/>
            <a:ext cx="890269" cy="975360"/>
          </a:xfrm>
          <a:custGeom>
            <a:avLst/>
            <a:gdLst/>
            <a:ahLst/>
            <a:cxnLst/>
            <a:rect l="l" t="t" r="r" b="b"/>
            <a:pathLst>
              <a:path w="890270" h="975360">
                <a:moveTo>
                  <a:pt x="722967" y="0"/>
                </a:moveTo>
                <a:lnTo>
                  <a:pt x="0" y="974992"/>
                </a:lnTo>
                <a:lnTo>
                  <a:pt x="889930" y="974992"/>
                </a:lnTo>
                <a:lnTo>
                  <a:pt x="722967" y="0"/>
                </a:lnTo>
                <a:close/>
              </a:path>
            </a:pathLst>
          </a:custGeom>
          <a:solidFill>
            <a:srgbClr val="D1D3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640932" y="4918082"/>
            <a:ext cx="890269" cy="975360"/>
          </a:xfrm>
          <a:custGeom>
            <a:avLst/>
            <a:gdLst/>
            <a:ahLst/>
            <a:cxnLst/>
            <a:rect l="l" t="t" r="r" b="b"/>
            <a:pathLst>
              <a:path w="890270" h="975360">
                <a:moveTo>
                  <a:pt x="0" y="974993"/>
                </a:moveTo>
                <a:lnTo>
                  <a:pt x="889930" y="974993"/>
                </a:lnTo>
                <a:lnTo>
                  <a:pt x="722967" y="0"/>
                </a:lnTo>
              </a:path>
            </a:pathLst>
          </a:custGeom>
          <a:ln w="554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445080" y="4918082"/>
            <a:ext cx="842010" cy="975360"/>
          </a:xfrm>
          <a:custGeom>
            <a:avLst/>
            <a:gdLst/>
            <a:ahLst/>
            <a:cxnLst/>
            <a:rect l="l" t="t" r="r" b="b"/>
            <a:pathLst>
              <a:path w="842010" h="975360">
                <a:moveTo>
                  <a:pt x="166930" y="0"/>
                </a:moveTo>
                <a:lnTo>
                  <a:pt x="0" y="974992"/>
                </a:lnTo>
                <a:lnTo>
                  <a:pt x="841905" y="974992"/>
                </a:lnTo>
                <a:lnTo>
                  <a:pt x="841905" y="910229"/>
                </a:lnTo>
                <a:lnTo>
                  <a:pt x="166930" y="0"/>
                </a:lnTo>
                <a:close/>
              </a:path>
            </a:pathLst>
          </a:custGeom>
          <a:solidFill>
            <a:srgbClr val="D1D3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445080" y="4918082"/>
            <a:ext cx="842010" cy="975360"/>
          </a:xfrm>
          <a:custGeom>
            <a:avLst/>
            <a:gdLst/>
            <a:ahLst/>
            <a:cxnLst/>
            <a:rect l="l" t="t" r="r" b="b"/>
            <a:pathLst>
              <a:path w="842010" h="975360">
                <a:moveTo>
                  <a:pt x="841906" y="974993"/>
                </a:moveTo>
                <a:lnTo>
                  <a:pt x="0" y="974993"/>
                </a:lnTo>
                <a:lnTo>
                  <a:pt x="166929" y="0"/>
                </a:lnTo>
              </a:path>
            </a:pathLst>
          </a:custGeom>
          <a:ln w="5546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370899" y="4974247"/>
            <a:ext cx="239395" cy="660400"/>
          </a:xfrm>
          <a:custGeom>
            <a:avLst/>
            <a:gdLst/>
            <a:ahLst/>
            <a:cxnLst/>
            <a:rect l="l" t="t" r="r" b="b"/>
            <a:pathLst>
              <a:path w="239395" h="660400">
                <a:moveTo>
                  <a:pt x="239170" y="0"/>
                </a:moveTo>
                <a:lnTo>
                  <a:pt x="0" y="0"/>
                </a:lnTo>
                <a:lnTo>
                  <a:pt x="118802" y="659957"/>
                </a:lnTo>
                <a:lnTo>
                  <a:pt x="120188" y="659957"/>
                </a:lnTo>
                <a:lnTo>
                  <a:pt x="239170" y="0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370898" y="4974247"/>
            <a:ext cx="239395" cy="660400"/>
          </a:xfrm>
          <a:custGeom>
            <a:avLst/>
            <a:gdLst/>
            <a:ahLst/>
            <a:cxnLst/>
            <a:rect l="l" t="t" r="r" b="b"/>
            <a:pathLst>
              <a:path w="239395" h="660400">
                <a:moveTo>
                  <a:pt x="118803" y="659957"/>
                </a:moveTo>
                <a:lnTo>
                  <a:pt x="120189" y="659957"/>
                </a:lnTo>
                <a:lnTo>
                  <a:pt x="239170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275233" y="4163056"/>
            <a:ext cx="433070" cy="433070"/>
          </a:xfrm>
          <a:custGeom>
            <a:avLst/>
            <a:gdLst/>
            <a:ahLst/>
            <a:cxnLst/>
            <a:rect l="l" t="t" r="r" b="b"/>
            <a:pathLst>
              <a:path w="433070" h="433070">
                <a:moveTo>
                  <a:pt x="216288" y="0"/>
                </a:moveTo>
                <a:lnTo>
                  <a:pt x="166697" y="5712"/>
                </a:lnTo>
                <a:lnTo>
                  <a:pt x="121172" y="21985"/>
                </a:lnTo>
                <a:lnTo>
                  <a:pt x="81013" y="47521"/>
                </a:lnTo>
                <a:lnTo>
                  <a:pt x="47517" y="81019"/>
                </a:lnTo>
                <a:lnTo>
                  <a:pt x="21984" y="121184"/>
                </a:lnTo>
                <a:lnTo>
                  <a:pt x="5712" y="166716"/>
                </a:lnTo>
                <a:lnTo>
                  <a:pt x="0" y="216317"/>
                </a:lnTo>
                <a:lnTo>
                  <a:pt x="5712" y="265915"/>
                </a:lnTo>
                <a:lnTo>
                  <a:pt x="21984" y="311446"/>
                </a:lnTo>
                <a:lnTo>
                  <a:pt x="47517" y="351610"/>
                </a:lnTo>
                <a:lnTo>
                  <a:pt x="81013" y="385111"/>
                </a:lnTo>
                <a:lnTo>
                  <a:pt x="121172" y="410647"/>
                </a:lnTo>
                <a:lnTo>
                  <a:pt x="166697" y="426922"/>
                </a:lnTo>
                <a:lnTo>
                  <a:pt x="216288" y="432635"/>
                </a:lnTo>
                <a:lnTo>
                  <a:pt x="265882" y="426922"/>
                </a:lnTo>
                <a:lnTo>
                  <a:pt x="311408" y="410647"/>
                </a:lnTo>
                <a:lnTo>
                  <a:pt x="351567" y="385111"/>
                </a:lnTo>
                <a:lnTo>
                  <a:pt x="385061" y="351610"/>
                </a:lnTo>
                <a:lnTo>
                  <a:pt x="410593" y="311446"/>
                </a:lnTo>
                <a:lnTo>
                  <a:pt x="426863" y="265915"/>
                </a:lnTo>
                <a:lnTo>
                  <a:pt x="432575" y="216317"/>
                </a:lnTo>
                <a:lnTo>
                  <a:pt x="426863" y="166716"/>
                </a:lnTo>
                <a:lnTo>
                  <a:pt x="410593" y="121184"/>
                </a:lnTo>
                <a:lnTo>
                  <a:pt x="385061" y="81019"/>
                </a:lnTo>
                <a:lnTo>
                  <a:pt x="351567" y="47521"/>
                </a:lnTo>
                <a:lnTo>
                  <a:pt x="311408" y="21985"/>
                </a:lnTo>
                <a:lnTo>
                  <a:pt x="265882" y="5712"/>
                </a:lnTo>
                <a:lnTo>
                  <a:pt x="216288" y="0"/>
                </a:lnTo>
                <a:close/>
              </a:path>
            </a:pathLst>
          </a:custGeom>
          <a:solidFill>
            <a:srgbClr val="FFF4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275233" y="4163056"/>
            <a:ext cx="433070" cy="433070"/>
          </a:xfrm>
          <a:custGeom>
            <a:avLst/>
            <a:gdLst/>
            <a:ahLst/>
            <a:cxnLst/>
            <a:rect l="l" t="t" r="r" b="b"/>
            <a:pathLst>
              <a:path w="433070" h="433070">
                <a:moveTo>
                  <a:pt x="432575" y="216317"/>
                </a:moveTo>
                <a:lnTo>
                  <a:pt x="426863" y="265915"/>
                </a:lnTo>
                <a:lnTo>
                  <a:pt x="410592" y="311445"/>
                </a:lnTo>
                <a:lnTo>
                  <a:pt x="385061" y="351610"/>
                </a:lnTo>
                <a:lnTo>
                  <a:pt x="351567" y="385110"/>
                </a:lnTo>
                <a:lnTo>
                  <a:pt x="311408" y="410647"/>
                </a:lnTo>
                <a:lnTo>
                  <a:pt x="265882" y="426921"/>
                </a:lnTo>
                <a:lnTo>
                  <a:pt x="216287" y="432635"/>
                </a:lnTo>
                <a:lnTo>
                  <a:pt x="166697" y="426921"/>
                </a:lnTo>
                <a:lnTo>
                  <a:pt x="121172" y="410647"/>
                </a:lnTo>
                <a:lnTo>
                  <a:pt x="81013" y="385110"/>
                </a:lnTo>
                <a:lnTo>
                  <a:pt x="47517" y="351610"/>
                </a:lnTo>
                <a:lnTo>
                  <a:pt x="21984" y="311445"/>
                </a:lnTo>
                <a:lnTo>
                  <a:pt x="5712" y="265915"/>
                </a:lnTo>
                <a:lnTo>
                  <a:pt x="0" y="216317"/>
                </a:lnTo>
                <a:lnTo>
                  <a:pt x="5712" y="166716"/>
                </a:lnTo>
                <a:lnTo>
                  <a:pt x="21984" y="121184"/>
                </a:lnTo>
                <a:lnTo>
                  <a:pt x="47517" y="81019"/>
                </a:lnTo>
                <a:lnTo>
                  <a:pt x="81013" y="47520"/>
                </a:lnTo>
                <a:lnTo>
                  <a:pt x="121172" y="21985"/>
                </a:lnTo>
                <a:lnTo>
                  <a:pt x="166697" y="5712"/>
                </a:lnTo>
                <a:lnTo>
                  <a:pt x="216287" y="0"/>
                </a:lnTo>
                <a:lnTo>
                  <a:pt x="265882" y="5712"/>
                </a:lnTo>
                <a:lnTo>
                  <a:pt x="311408" y="21985"/>
                </a:lnTo>
                <a:lnTo>
                  <a:pt x="351567" y="47520"/>
                </a:lnTo>
                <a:lnTo>
                  <a:pt x="385061" y="81019"/>
                </a:lnTo>
                <a:lnTo>
                  <a:pt x="410592" y="121184"/>
                </a:lnTo>
                <a:lnTo>
                  <a:pt x="426863" y="166716"/>
                </a:lnTo>
                <a:lnTo>
                  <a:pt x="432575" y="216317"/>
                </a:lnTo>
                <a:close/>
              </a:path>
            </a:pathLst>
          </a:custGeom>
          <a:ln w="554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368125" y="4832110"/>
            <a:ext cx="246790" cy="24682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301231" y="4485458"/>
            <a:ext cx="986155" cy="1337945"/>
          </a:xfrm>
          <a:custGeom>
            <a:avLst/>
            <a:gdLst/>
            <a:ahLst/>
            <a:cxnLst/>
            <a:rect l="l" t="t" r="r" b="b"/>
            <a:pathLst>
              <a:path w="986154" h="1337945">
                <a:moveTo>
                  <a:pt x="985754" y="1337922"/>
                </a:moveTo>
                <a:lnTo>
                  <a:pt x="0" y="0"/>
                </a:lnTo>
              </a:path>
            </a:pathLst>
          </a:custGeom>
          <a:ln w="554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279392" y="4426520"/>
            <a:ext cx="210820" cy="1226185"/>
          </a:xfrm>
          <a:custGeom>
            <a:avLst/>
            <a:gdLst/>
            <a:ahLst/>
            <a:cxnLst/>
            <a:rect l="l" t="t" r="r" b="b"/>
            <a:pathLst>
              <a:path w="210820" h="1226185">
                <a:moveTo>
                  <a:pt x="0" y="0"/>
                </a:moveTo>
                <a:lnTo>
                  <a:pt x="210398" y="1225555"/>
                </a:lnTo>
              </a:path>
            </a:pathLst>
          </a:custGeom>
          <a:ln w="554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490955" y="4426520"/>
            <a:ext cx="211454" cy="1220470"/>
          </a:xfrm>
          <a:custGeom>
            <a:avLst/>
            <a:gdLst/>
            <a:ahLst/>
            <a:cxnLst/>
            <a:rect l="l" t="t" r="r" b="b"/>
            <a:pathLst>
              <a:path w="211454" h="1220470">
                <a:moveTo>
                  <a:pt x="211307" y="0"/>
                </a:moveTo>
                <a:lnTo>
                  <a:pt x="0" y="1220252"/>
                </a:lnTo>
              </a:path>
            </a:pathLst>
          </a:custGeom>
          <a:ln w="554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647388" y="4481298"/>
            <a:ext cx="1035685" cy="1409065"/>
          </a:xfrm>
          <a:custGeom>
            <a:avLst/>
            <a:gdLst/>
            <a:ahLst/>
            <a:cxnLst/>
            <a:rect l="l" t="t" r="r" b="b"/>
            <a:pathLst>
              <a:path w="1035685" h="1409064">
                <a:moveTo>
                  <a:pt x="0" y="1409003"/>
                </a:moveTo>
                <a:lnTo>
                  <a:pt x="1035464" y="0"/>
                </a:lnTo>
              </a:path>
            </a:pathLst>
          </a:custGeom>
          <a:ln w="554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527697" y="5892909"/>
            <a:ext cx="1759585" cy="0"/>
          </a:xfrm>
          <a:custGeom>
            <a:avLst/>
            <a:gdLst/>
            <a:ahLst/>
            <a:cxnLst/>
            <a:rect l="l" t="t" r="r" b="b"/>
            <a:pathLst>
              <a:path w="1759585">
                <a:moveTo>
                  <a:pt x="0" y="0"/>
                </a:moveTo>
                <a:lnTo>
                  <a:pt x="1759288" y="0"/>
                </a:lnTo>
              </a:path>
            </a:pathLst>
          </a:custGeom>
          <a:ln w="22186">
            <a:solidFill>
              <a:srgbClr val="0CB1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487838" y="5643389"/>
            <a:ext cx="41910" cy="243204"/>
          </a:xfrm>
          <a:custGeom>
            <a:avLst/>
            <a:gdLst/>
            <a:ahLst/>
            <a:cxnLst/>
            <a:rect l="l" t="t" r="r" b="b"/>
            <a:pathLst>
              <a:path w="41910" h="243204">
                <a:moveTo>
                  <a:pt x="0" y="0"/>
                </a:moveTo>
                <a:lnTo>
                  <a:pt x="41593" y="242664"/>
                </a:lnTo>
              </a:path>
            </a:pathLst>
          </a:custGeom>
          <a:ln w="5545">
            <a:solidFill>
              <a:srgbClr val="231F2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442085" y="5646163"/>
            <a:ext cx="48895" cy="252729"/>
          </a:xfrm>
          <a:custGeom>
            <a:avLst/>
            <a:gdLst/>
            <a:ahLst/>
            <a:cxnLst/>
            <a:rect l="l" t="t" r="r" b="b"/>
            <a:pathLst>
              <a:path w="48895" h="252729">
                <a:moveTo>
                  <a:pt x="48526" y="0"/>
                </a:moveTo>
                <a:lnTo>
                  <a:pt x="0" y="252370"/>
                </a:lnTo>
              </a:path>
            </a:pathLst>
          </a:custGeom>
          <a:ln w="5545">
            <a:solidFill>
              <a:srgbClr val="231F2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 txBox="1"/>
          <p:nvPr/>
        </p:nvSpPr>
        <p:spPr>
          <a:xfrm>
            <a:off x="5440483" y="5082966"/>
            <a:ext cx="107950" cy="185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50" b="1" spc="-45" dirty="0">
                <a:solidFill>
                  <a:srgbClr val="FFFFFF"/>
                </a:solidFill>
                <a:latin typeface="Bookman Old Style"/>
                <a:cs typeface="Bookman Old Style"/>
              </a:rPr>
              <a:t>2</a:t>
            </a:r>
            <a:endParaRPr sz="1050">
              <a:latin typeface="Bookman Old Style"/>
              <a:cs typeface="Bookman Old Style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4514998" y="5706041"/>
            <a:ext cx="1784985" cy="185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49275" algn="l"/>
                <a:tab pos="1240790" algn="l"/>
                <a:tab pos="1771650" algn="l"/>
              </a:tabLst>
            </a:pPr>
            <a:r>
              <a:rPr sz="1575" b="0" u="sng" spc="-7" baseline="2645" dirty="0">
                <a:solidFill>
                  <a:srgbClr val="231F20"/>
                </a:solidFill>
                <a:uFill>
                  <a:solidFill>
                    <a:srgbClr val="0CB14B"/>
                  </a:solidFill>
                </a:uFill>
                <a:latin typeface="Bookman Old Style"/>
                <a:cs typeface="Bookman Old Style"/>
              </a:rPr>
              <a:t> 	1	</a:t>
            </a:r>
            <a:r>
              <a:rPr sz="1050" b="0" u="sng" spc="-5" dirty="0">
                <a:solidFill>
                  <a:srgbClr val="231F20"/>
                </a:solidFill>
                <a:uFill>
                  <a:solidFill>
                    <a:srgbClr val="0CB14B"/>
                  </a:solidFill>
                </a:uFill>
                <a:latin typeface="Bookman Old Style"/>
                <a:cs typeface="Bookman Old Style"/>
              </a:rPr>
              <a:t>3	</a:t>
            </a:r>
            <a:endParaRPr sz="1050">
              <a:latin typeface="Bookman Old Style"/>
              <a:cs typeface="Bookman Old Style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5481383" y="5777462"/>
            <a:ext cx="252835" cy="6764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 txBox="1"/>
          <p:nvPr/>
        </p:nvSpPr>
        <p:spPr>
          <a:xfrm>
            <a:off x="606277" y="2436249"/>
            <a:ext cx="4895215" cy="1391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entury Gothic"/>
                <a:cs typeface="Century Gothic"/>
              </a:rPr>
              <a:t>Real </a:t>
            </a:r>
            <a:r>
              <a:rPr sz="1800" dirty="0">
                <a:latin typeface="Century Gothic"/>
                <a:cs typeface="Century Gothic"/>
              </a:rPr>
              <a:t>lights have a finite</a:t>
            </a:r>
            <a:r>
              <a:rPr sz="1800" spc="-10" dirty="0">
                <a:latin typeface="Century Gothic"/>
                <a:cs typeface="Century Gothic"/>
              </a:rPr>
              <a:t> </a:t>
            </a:r>
            <a:r>
              <a:rPr sz="1800" spc="-5" dirty="0">
                <a:latin typeface="Century Gothic"/>
                <a:cs typeface="Century Gothic"/>
              </a:rPr>
              <a:t>area</a:t>
            </a:r>
            <a:endParaRPr sz="1800">
              <a:latin typeface="Century Gothic"/>
              <a:cs typeface="Century Gothic"/>
            </a:endParaRPr>
          </a:p>
          <a:p>
            <a:pPr marL="12700" marR="5080">
              <a:lnSpc>
                <a:spcPct val="199100"/>
              </a:lnSpc>
            </a:pPr>
            <a:r>
              <a:rPr sz="1800" dirty="0">
                <a:latin typeface="Century Gothic"/>
                <a:cs typeface="Century Gothic"/>
              </a:rPr>
              <a:t>Umbra is the shadow </a:t>
            </a:r>
            <a:r>
              <a:rPr sz="1800" spc="-5" dirty="0">
                <a:latin typeface="Century Gothic"/>
                <a:cs typeface="Century Gothic"/>
              </a:rPr>
              <a:t>where </a:t>
            </a:r>
            <a:r>
              <a:rPr sz="1800" dirty="0">
                <a:latin typeface="Century Gothic"/>
                <a:cs typeface="Century Gothic"/>
              </a:rPr>
              <a:t>no light is</a:t>
            </a:r>
            <a:r>
              <a:rPr sz="1800" spc="-50" dirty="0">
                <a:latin typeface="Century Gothic"/>
                <a:cs typeface="Century Gothic"/>
              </a:rPr>
              <a:t> </a:t>
            </a:r>
            <a:r>
              <a:rPr sz="1800" spc="-5" dirty="0">
                <a:latin typeface="Century Gothic"/>
                <a:cs typeface="Century Gothic"/>
              </a:rPr>
              <a:t>visible  Penumbra </a:t>
            </a:r>
            <a:r>
              <a:rPr sz="1800" dirty="0">
                <a:latin typeface="Century Gothic"/>
                <a:cs typeface="Century Gothic"/>
              </a:rPr>
              <a:t>is </a:t>
            </a:r>
            <a:r>
              <a:rPr sz="1800" spc="-5" dirty="0">
                <a:latin typeface="Century Gothic"/>
                <a:cs typeface="Century Gothic"/>
              </a:rPr>
              <a:t>partial</a:t>
            </a:r>
            <a:r>
              <a:rPr sz="1800" dirty="0">
                <a:latin typeface="Century Gothic"/>
                <a:cs typeface="Century Gothic"/>
              </a:rPr>
              <a:t> light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23856"/>
            <a:ext cx="8914130" cy="914400"/>
          </a:xfrm>
          <a:custGeom>
            <a:avLst/>
            <a:gdLst/>
            <a:ahLst/>
            <a:cxnLst/>
            <a:rect l="l" t="t" r="r" b="b"/>
            <a:pathLst>
              <a:path w="8914130" h="914400">
                <a:moveTo>
                  <a:pt x="0" y="0"/>
                </a:moveTo>
                <a:lnTo>
                  <a:pt x="8913811" y="0"/>
                </a:lnTo>
                <a:lnTo>
                  <a:pt x="8913811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1294036"/>
            <a:ext cx="57505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Real Lights…Soft</a:t>
            </a:r>
            <a:r>
              <a:rPr spc="-20" dirty="0"/>
              <a:t> </a:t>
            </a:r>
            <a:r>
              <a:rPr spc="-5" dirty="0"/>
              <a:t>Shadows</a:t>
            </a:r>
          </a:p>
        </p:txBody>
      </p:sp>
      <p:sp>
        <p:nvSpPr>
          <p:cNvPr id="4" name="object 4"/>
          <p:cNvSpPr/>
          <p:nvPr/>
        </p:nvSpPr>
        <p:spPr>
          <a:xfrm>
            <a:off x="1002881" y="2380636"/>
            <a:ext cx="2441020" cy="36707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26505" y="2364155"/>
            <a:ext cx="2475978" cy="37232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66656"/>
            <a:ext cx="8914130" cy="914400"/>
          </a:xfrm>
          <a:custGeom>
            <a:avLst/>
            <a:gdLst/>
            <a:ahLst/>
            <a:cxnLst/>
            <a:rect l="l" t="t" r="r" b="b"/>
            <a:pathLst>
              <a:path w="8914130" h="914400">
                <a:moveTo>
                  <a:pt x="0" y="0"/>
                </a:moveTo>
                <a:lnTo>
                  <a:pt x="8913811" y="0"/>
                </a:lnTo>
                <a:lnTo>
                  <a:pt x="8913811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836836"/>
            <a:ext cx="20142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Sha</a:t>
            </a:r>
            <a:r>
              <a:rPr dirty="0"/>
              <a:t>dows</a:t>
            </a:r>
          </a:p>
        </p:txBody>
      </p:sp>
      <p:sp>
        <p:nvSpPr>
          <p:cNvPr id="4" name="object 4"/>
          <p:cNvSpPr/>
          <p:nvPr/>
        </p:nvSpPr>
        <p:spPr>
          <a:xfrm>
            <a:off x="11119" y="1844203"/>
            <a:ext cx="4133596" cy="27557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27449" y="1844203"/>
            <a:ext cx="4186361" cy="27909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72775" y="5007824"/>
            <a:ext cx="6485890" cy="1391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entury Gothic"/>
                <a:cs typeface="Century Gothic"/>
              </a:rPr>
              <a:t>How far </a:t>
            </a:r>
            <a:r>
              <a:rPr sz="1800" spc="-5" dirty="0">
                <a:latin typeface="Century Gothic"/>
                <a:cs typeface="Century Gothic"/>
              </a:rPr>
              <a:t>are </a:t>
            </a:r>
            <a:r>
              <a:rPr sz="1800" dirty="0">
                <a:latin typeface="Century Gothic"/>
                <a:cs typeface="Century Gothic"/>
              </a:rPr>
              <a:t>the </a:t>
            </a:r>
            <a:r>
              <a:rPr sz="1800" spc="-5" dirty="0">
                <a:latin typeface="Century Gothic"/>
                <a:cs typeface="Century Gothic"/>
              </a:rPr>
              <a:t>objects above </a:t>
            </a:r>
            <a:r>
              <a:rPr sz="1800" dirty="0">
                <a:latin typeface="Century Gothic"/>
                <a:cs typeface="Century Gothic"/>
              </a:rPr>
              <a:t>the</a:t>
            </a:r>
            <a:r>
              <a:rPr sz="1800" spc="0" dirty="0">
                <a:latin typeface="Century Gothic"/>
                <a:cs typeface="Century Gothic"/>
              </a:rPr>
              <a:t> </a:t>
            </a:r>
            <a:r>
              <a:rPr sz="1800" spc="-5" dirty="0">
                <a:latin typeface="Century Gothic"/>
                <a:cs typeface="Century Gothic"/>
              </a:rPr>
              <a:t>plane?</a:t>
            </a:r>
            <a:endParaRPr sz="1800">
              <a:latin typeface="Century Gothic"/>
              <a:cs typeface="Century Gothic"/>
            </a:endParaRPr>
          </a:p>
          <a:p>
            <a:pPr marL="12700" marR="5080">
              <a:lnSpc>
                <a:spcPct val="199100"/>
              </a:lnSpc>
            </a:pPr>
            <a:r>
              <a:rPr sz="1800" spc="-5" dirty="0">
                <a:latin typeface="Century Gothic"/>
                <a:cs typeface="Century Gothic"/>
              </a:rPr>
              <a:t>What </a:t>
            </a:r>
            <a:r>
              <a:rPr sz="1800" dirty="0">
                <a:latin typeface="Century Gothic"/>
                <a:cs typeface="Century Gothic"/>
              </a:rPr>
              <a:t>is their distance </a:t>
            </a:r>
            <a:r>
              <a:rPr sz="1800" spc="-5" dirty="0">
                <a:latin typeface="Century Gothic"/>
                <a:cs typeface="Century Gothic"/>
              </a:rPr>
              <a:t>from </a:t>
            </a:r>
            <a:r>
              <a:rPr sz="1800" dirty="0">
                <a:latin typeface="Century Gothic"/>
                <a:cs typeface="Century Gothic"/>
              </a:rPr>
              <a:t>the </a:t>
            </a:r>
            <a:r>
              <a:rPr sz="1800" spc="-5" dirty="0">
                <a:latin typeface="Century Gothic"/>
                <a:cs typeface="Century Gothic"/>
              </a:rPr>
              <a:t>cameras </a:t>
            </a:r>
            <a:r>
              <a:rPr sz="1800" dirty="0">
                <a:latin typeface="Century Gothic"/>
                <a:cs typeface="Century Gothic"/>
              </a:rPr>
              <a:t>and </a:t>
            </a:r>
            <a:r>
              <a:rPr sz="1800" spc="-5" dirty="0">
                <a:latin typeface="Century Gothic"/>
                <a:cs typeface="Century Gothic"/>
              </a:rPr>
              <a:t>relative </a:t>
            </a:r>
            <a:r>
              <a:rPr sz="1800" dirty="0">
                <a:latin typeface="Century Gothic"/>
                <a:cs typeface="Century Gothic"/>
              </a:rPr>
              <a:t>sizes?  How many lights </a:t>
            </a:r>
            <a:r>
              <a:rPr sz="1800" spc="-5" dirty="0">
                <a:latin typeface="Century Gothic"/>
                <a:cs typeface="Century Gothic"/>
              </a:rPr>
              <a:t>are</a:t>
            </a:r>
            <a:r>
              <a:rPr sz="1800" spc="-10" dirty="0">
                <a:latin typeface="Century Gothic"/>
                <a:cs typeface="Century Gothic"/>
              </a:rPr>
              <a:t> </a:t>
            </a:r>
            <a:r>
              <a:rPr sz="1800" spc="-5" dirty="0">
                <a:latin typeface="Century Gothic"/>
                <a:cs typeface="Century Gothic"/>
              </a:rPr>
              <a:t>there?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23856"/>
            <a:ext cx="8914130" cy="914400"/>
          </a:xfrm>
          <a:custGeom>
            <a:avLst/>
            <a:gdLst/>
            <a:ahLst/>
            <a:cxnLst/>
            <a:rect l="l" t="t" r="r" b="b"/>
            <a:pathLst>
              <a:path w="8914130" h="914400">
                <a:moveTo>
                  <a:pt x="0" y="0"/>
                </a:moveTo>
                <a:lnTo>
                  <a:pt x="8913811" y="0"/>
                </a:lnTo>
                <a:lnTo>
                  <a:pt x="8913811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1294036"/>
            <a:ext cx="20142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Sha</a:t>
            </a:r>
            <a:r>
              <a:rPr dirty="0"/>
              <a:t>dows</a:t>
            </a:r>
          </a:p>
        </p:txBody>
      </p:sp>
      <p:sp>
        <p:nvSpPr>
          <p:cNvPr id="4" name="object 4"/>
          <p:cNvSpPr/>
          <p:nvPr/>
        </p:nvSpPr>
        <p:spPr>
          <a:xfrm>
            <a:off x="190913" y="2233093"/>
            <a:ext cx="4095542" cy="27303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56889" y="3792325"/>
            <a:ext cx="4095542" cy="27303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69652" y="5589984"/>
            <a:ext cx="3652520" cy="56642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20"/>
              </a:spcBef>
            </a:pPr>
            <a:r>
              <a:rPr sz="1800" spc="-5" dirty="0">
                <a:latin typeface="Century Gothic"/>
                <a:cs typeface="Century Gothic"/>
              </a:rPr>
              <a:t>What are </a:t>
            </a:r>
            <a:r>
              <a:rPr sz="1800" dirty="0">
                <a:latin typeface="Century Gothic"/>
                <a:cs typeface="Century Gothic"/>
              </a:rPr>
              <a:t>the </a:t>
            </a:r>
            <a:r>
              <a:rPr sz="1800" spc="-5" dirty="0">
                <a:latin typeface="Century Gothic"/>
                <a:cs typeface="Century Gothic"/>
              </a:rPr>
              <a:t>relative positions </a:t>
            </a:r>
            <a:r>
              <a:rPr sz="1800" dirty="0">
                <a:latin typeface="Century Gothic"/>
                <a:cs typeface="Century Gothic"/>
              </a:rPr>
              <a:t>of  the </a:t>
            </a:r>
            <a:r>
              <a:rPr sz="1800" spc="-5" dirty="0">
                <a:latin typeface="Century Gothic"/>
                <a:cs typeface="Century Gothic"/>
              </a:rPr>
              <a:t>light and</a:t>
            </a:r>
            <a:r>
              <a:rPr sz="1800" spc="-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eyepoint?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23856"/>
            <a:ext cx="8914130" cy="914400"/>
          </a:xfrm>
          <a:custGeom>
            <a:avLst/>
            <a:gdLst/>
            <a:ahLst/>
            <a:cxnLst/>
            <a:rect l="l" t="t" r="r" b="b"/>
            <a:pathLst>
              <a:path w="8914130" h="914400">
                <a:moveTo>
                  <a:pt x="0" y="0"/>
                </a:moveTo>
                <a:lnTo>
                  <a:pt x="8913811" y="0"/>
                </a:lnTo>
                <a:lnTo>
                  <a:pt x="8913811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1294036"/>
            <a:ext cx="3555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Implementation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93163" y="2543915"/>
            <a:ext cx="6171565" cy="146431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000" spc="-894" dirty="0">
                <a:solidFill>
                  <a:srgbClr val="E07602"/>
                </a:solidFill>
                <a:latin typeface="Wingdings 2"/>
                <a:cs typeface="Wingdings 2"/>
              </a:rPr>
              <a:t></a:t>
            </a:r>
            <a:r>
              <a:rPr sz="2000" spc="405" dirty="0">
                <a:solidFill>
                  <a:srgbClr val="E07602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595959"/>
                </a:solidFill>
                <a:latin typeface="Century Gothic"/>
                <a:cs typeface="Century Gothic"/>
              </a:rPr>
              <a:t>Determine 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visibility 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of light 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be ray-casting</a:t>
            </a:r>
            <a:endParaRPr sz="2000" dirty="0">
              <a:latin typeface="Century Gothic"/>
              <a:cs typeface="Century Gothic"/>
            </a:endParaRPr>
          </a:p>
          <a:p>
            <a:pPr marL="354965">
              <a:lnSpc>
                <a:spcPct val="100000"/>
              </a:lnSpc>
              <a:spcBef>
                <a:spcPts val="600"/>
              </a:spcBef>
              <a:tabLst>
                <a:tab pos="691515" algn="l"/>
              </a:tabLst>
            </a:pPr>
            <a:r>
              <a:rPr sz="1800" spc="-805" dirty="0">
                <a:solidFill>
                  <a:srgbClr val="E4C402"/>
                </a:solidFill>
                <a:latin typeface="Wingdings 2"/>
                <a:cs typeface="Wingdings 2"/>
              </a:rPr>
              <a:t></a:t>
            </a:r>
            <a:r>
              <a:rPr sz="1800" spc="-805" dirty="0">
                <a:solidFill>
                  <a:srgbClr val="E4C402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595959"/>
                </a:solidFill>
                <a:latin typeface="Century Gothic"/>
                <a:cs typeface="Century Gothic"/>
              </a:rPr>
              <a:t>Shadow </a:t>
            </a:r>
            <a:r>
              <a:rPr sz="1800" dirty="0">
                <a:solidFill>
                  <a:srgbClr val="595959"/>
                </a:solidFill>
                <a:latin typeface="Century Gothic"/>
                <a:cs typeface="Century Gothic"/>
              </a:rPr>
              <a:t>ray origin is a </a:t>
            </a:r>
            <a:r>
              <a:rPr sz="1800" spc="-5" dirty="0">
                <a:solidFill>
                  <a:srgbClr val="595959"/>
                </a:solidFill>
                <a:latin typeface="Century Gothic"/>
                <a:cs typeface="Century Gothic"/>
              </a:rPr>
              <a:t>object-primary </a:t>
            </a:r>
            <a:r>
              <a:rPr sz="1800" dirty="0">
                <a:solidFill>
                  <a:srgbClr val="595959"/>
                </a:solidFill>
                <a:latin typeface="Century Gothic"/>
                <a:cs typeface="Century Gothic"/>
              </a:rPr>
              <a:t>ray hit </a:t>
            </a:r>
            <a:r>
              <a:rPr sz="1800" spc="-5" dirty="0">
                <a:solidFill>
                  <a:srgbClr val="595959"/>
                </a:solidFill>
                <a:latin typeface="Century Gothic"/>
                <a:cs typeface="Century Gothic"/>
              </a:rPr>
              <a:t>point</a:t>
            </a:r>
            <a:endParaRPr sz="1800" dirty="0">
              <a:latin typeface="Century Gothic"/>
              <a:cs typeface="Century Gothic"/>
            </a:endParaRPr>
          </a:p>
          <a:p>
            <a:pPr marL="354965">
              <a:lnSpc>
                <a:spcPct val="100000"/>
              </a:lnSpc>
              <a:spcBef>
                <a:spcPts val="540"/>
              </a:spcBef>
              <a:tabLst>
                <a:tab pos="691515" algn="l"/>
              </a:tabLst>
            </a:pPr>
            <a:r>
              <a:rPr sz="1800" spc="-805" dirty="0">
                <a:solidFill>
                  <a:srgbClr val="E4C402"/>
                </a:solidFill>
                <a:latin typeface="Wingdings 2"/>
                <a:cs typeface="Wingdings 2"/>
              </a:rPr>
              <a:t></a:t>
            </a:r>
            <a:r>
              <a:rPr sz="1800" spc="-805" dirty="0">
                <a:solidFill>
                  <a:srgbClr val="E4C402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595959"/>
                </a:solidFill>
                <a:latin typeface="Century Gothic"/>
                <a:cs typeface="Century Gothic"/>
              </a:rPr>
              <a:t>Direction </a:t>
            </a:r>
            <a:r>
              <a:rPr sz="1800" dirty="0">
                <a:solidFill>
                  <a:srgbClr val="595959"/>
                </a:solidFill>
                <a:latin typeface="Century Gothic"/>
                <a:cs typeface="Century Gothic"/>
              </a:rPr>
              <a:t>is the light </a:t>
            </a:r>
            <a:r>
              <a:rPr sz="1800" spc="-5" dirty="0">
                <a:solidFill>
                  <a:srgbClr val="595959"/>
                </a:solidFill>
                <a:latin typeface="Century Gothic"/>
                <a:cs typeface="Century Gothic"/>
              </a:rPr>
              <a:t>direction</a:t>
            </a:r>
            <a:endParaRPr sz="1800" dirty="0">
              <a:latin typeface="Century Gothic"/>
              <a:cs typeface="Century Gothic"/>
            </a:endParaRPr>
          </a:p>
          <a:p>
            <a:pPr marL="229235" algn="ctr">
              <a:lnSpc>
                <a:spcPct val="100000"/>
              </a:lnSpc>
              <a:spcBef>
                <a:spcPts val="640"/>
              </a:spcBef>
              <a:tabLst>
                <a:tab pos="578485" algn="l"/>
              </a:tabLst>
            </a:pPr>
            <a:r>
              <a:rPr sz="1800" spc="-805" dirty="0">
                <a:solidFill>
                  <a:srgbClr val="333333"/>
                </a:solidFill>
                <a:latin typeface="Wingdings 2"/>
                <a:cs typeface="Wingdings 2"/>
              </a:rPr>
              <a:t></a:t>
            </a:r>
            <a:r>
              <a:rPr sz="1800" spc="-805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solidFill>
                  <a:srgbClr val="595959"/>
                </a:solidFill>
                <a:latin typeface="Century Gothic"/>
                <a:cs typeface="Century Gothic"/>
              </a:rPr>
              <a:t>For </a:t>
            </a:r>
            <a:r>
              <a:rPr sz="1800" spc="-5" dirty="0">
                <a:solidFill>
                  <a:srgbClr val="595959"/>
                </a:solidFill>
                <a:latin typeface="Century Gothic"/>
                <a:cs typeface="Century Gothic"/>
              </a:rPr>
              <a:t>point </a:t>
            </a:r>
            <a:r>
              <a:rPr sz="1800" dirty="0">
                <a:solidFill>
                  <a:srgbClr val="595959"/>
                </a:solidFill>
                <a:latin typeface="Century Gothic"/>
                <a:cs typeface="Century Gothic"/>
              </a:rPr>
              <a:t>lights, </a:t>
            </a:r>
            <a:r>
              <a:rPr sz="1800" spc="-5" dirty="0">
                <a:solidFill>
                  <a:srgbClr val="595959"/>
                </a:solidFill>
                <a:latin typeface="Century Gothic"/>
                <a:cs typeface="Century Gothic"/>
              </a:rPr>
              <a:t>use </a:t>
            </a:r>
            <a:r>
              <a:rPr sz="1800" dirty="0">
                <a:solidFill>
                  <a:srgbClr val="595959"/>
                </a:solidFill>
                <a:latin typeface="Century Gothic"/>
                <a:cs typeface="Century Gothic"/>
              </a:rPr>
              <a:t>light </a:t>
            </a:r>
            <a:r>
              <a:rPr sz="1800" spc="-5" dirty="0">
                <a:solidFill>
                  <a:srgbClr val="595959"/>
                </a:solidFill>
                <a:latin typeface="Century Gothic"/>
                <a:cs typeface="Century Gothic"/>
              </a:rPr>
              <a:t>position </a:t>
            </a:r>
            <a:r>
              <a:rPr sz="1800" dirty="0">
                <a:solidFill>
                  <a:srgbClr val="595959"/>
                </a:solidFill>
                <a:latin typeface="Century Gothic"/>
                <a:cs typeface="Century Gothic"/>
              </a:rPr>
              <a:t>– hit</a:t>
            </a:r>
            <a:r>
              <a:rPr sz="1800" spc="0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entury Gothic"/>
                <a:cs typeface="Century Gothic"/>
              </a:rPr>
              <a:t>point</a:t>
            </a:r>
            <a:endParaRPr sz="1800" dirty="0">
              <a:latin typeface="Century Gothic"/>
              <a:cs typeface="Century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94312" y="4593750"/>
            <a:ext cx="176733" cy="1763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44873" y="4698665"/>
            <a:ext cx="550545" cy="550545"/>
          </a:xfrm>
          <a:custGeom>
            <a:avLst/>
            <a:gdLst/>
            <a:ahLst/>
            <a:cxnLst/>
            <a:rect l="l" t="t" r="r" b="b"/>
            <a:pathLst>
              <a:path w="550545" h="550545">
                <a:moveTo>
                  <a:pt x="275172" y="0"/>
                </a:moveTo>
                <a:lnTo>
                  <a:pt x="225707" y="4433"/>
                </a:lnTo>
                <a:lnTo>
                  <a:pt x="179152" y="17214"/>
                </a:lnTo>
                <a:lnTo>
                  <a:pt x="136283" y="37567"/>
                </a:lnTo>
                <a:lnTo>
                  <a:pt x="97878" y="64714"/>
                </a:lnTo>
                <a:lnTo>
                  <a:pt x="64714" y="97878"/>
                </a:lnTo>
                <a:lnTo>
                  <a:pt x="37567" y="136283"/>
                </a:lnTo>
                <a:lnTo>
                  <a:pt x="17214" y="179151"/>
                </a:lnTo>
                <a:lnTo>
                  <a:pt x="4433" y="225706"/>
                </a:lnTo>
                <a:lnTo>
                  <a:pt x="0" y="275170"/>
                </a:lnTo>
                <a:lnTo>
                  <a:pt x="4433" y="324631"/>
                </a:lnTo>
                <a:lnTo>
                  <a:pt x="17214" y="371183"/>
                </a:lnTo>
                <a:lnTo>
                  <a:pt x="37567" y="414049"/>
                </a:lnTo>
                <a:lnTo>
                  <a:pt x="64714" y="452452"/>
                </a:lnTo>
                <a:lnTo>
                  <a:pt x="97878" y="485616"/>
                </a:lnTo>
                <a:lnTo>
                  <a:pt x="136283" y="512762"/>
                </a:lnTo>
                <a:lnTo>
                  <a:pt x="179152" y="533114"/>
                </a:lnTo>
                <a:lnTo>
                  <a:pt x="225707" y="545896"/>
                </a:lnTo>
                <a:lnTo>
                  <a:pt x="275172" y="550329"/>
                </a:lnTo>
                <a:lnTo>
                  <a:pt x="324632" y="545896"/>
                </a:lnTo>
                <a:lnTo>
                  <a:pt x="371184" y="533114"/>
                </a:lnTo>
                <a:lnTo>
                  <a:pt x="414050" y="512762"/>
                </a:lnTo>
                <a:lnTo>
                  <a:pt x="452453" y="485616"/>
                </a:lnTo>
                <a:lnTo>
                  <a:pt x="485616" y="452452"/>
                </a:lnTo>
                <a:lnTo>
                  <a:pt x="512762" y="414049"/>
                </a:lnTo>
                <a:lnTo>
                  <a:pt x="533114" y="371183"/>
                </a:lnTo>
                <a:lnTo>
                  <a:pt x="545896" y="324631"/>
                </a:lnTo>
                <a:lnTo>
                  <a:pt x="550329" y="275170"/>
                </a:lnTo>
                <a:lnTo>
                  <a:pt x="545896" y="225706"/>
                </a:lnTo>
                <a:lnTo>
                  <a:pt x="533114" y="179151"/>
                </a:lnTo>
                <a:lnTo>
                  <a:pt x="512762" y="136283"/>
                </a:lnTo>
                <a:lnTo>
                  <a:pt x="485616" y="97878"/>
                </a:lnTo>
                <a:lnTo>
                  <a:pt x="452453" y="64714"/>
                </a:lnTo>
                <a:lnTo>
                  <a:pt x="414050" y="37567"/>
                </a:lnTo>
                <a:lnTo>
                  <a:pt x="371184" y="17214"/>
                </a:lnTo>
                <a:lnTo>
                  <a:pt x="324632" y="4433"/>
                </a:lnTo>
                <a:lnTo>
                  <a:pt x="275172" y="0"/>
                </a:lnTo>
                <a:close/>
              </a:path>
            </a:pathLst>
          </a:custGeom>
          <a:solidFill>
            <a:srgbClr val="FFFB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44874" y="4698665"/>
            <a:ext cx="550545" cy="550545"/>
          </a:xfrm>
          <a:custGeom>
            <a:avLst/>
            <a:gdLst/>
            <a:ahLst/>
            <a:cxnLst/>
            <a:rect l="l" t="t" r="r" b="b"/>
            <a:pathLst>
              <a:path w="550545" h="550545">
                <a:moveTo>
                  <a:pt x="550329" y="275170"/>
                </a:moveTo>
                <a:lnTo>
                  <a:pt x="545896" y="324631"/>
                </a:lnTo>
                <a:lnTo>
                  <a:pt x="533114" y="371183"/>
                </a:lnTo>
                <a:lnTo>
                  <a:pt x="512762" y="414049"/>
                </a:lnTo>
                <a:lnTo>
                  <a:pt x="485616" y="452452"/>
                </a:lnTo>
                <a:lnTo>
                  <a:pt x="452452" y="485616"/>
                </a:lnTo>
                <a:lnTo>
                  <a:pt x="414049" y="512762"/>
                </a:lnTo>
                <a:lnTo>
                  <a:pt x="371183" y="533114"/>
                </a:lnTo>
                <a:lnTo>
                  <a:pt x="324631" y="545895"/>
                </a:lnTo>
                <a:lnTo>
                  <a:pt x="275170" y="550328"/>
                </a:lnTo>
                <a:lnTo>
                  <a:pt x="225706" y="545895"/>
                </a:lnTo>
                <a:lnTo>
                  <a:pt x="179151" y="533114"/>
                </a:lnTo>
                <a:lnTo>
                  <a:pt x="136283" y="512762"/>
                </a:lnTo>
                <a:lnTo>
                  <a:pt x="97878" y="485616"/>
                </a:lnTo>
                <a:lnTo>
                  <a:pt x="64714" y="452452"/>
                </a:lnTo>
                <a:lnTo>
                  <a:pt x="37567" y="414049"/>
                </a:lnTo>
                <a:lnTo>
                  <a:pt x="17214" y="371183"/>
                </a:lnTo>
                <a:lnTo>
                  <a:pt x="4433" y="324631"/>
                </a:lnTo>
                <a:lnTo>
                  <a:pt x="0" y="275170"/>
                </a:lnTo>
                <a:lnTo>
                  <a:pt x="4433" y="225706"/>
                </a:lnTo>
                <a:lnTo>
                  <a:pt x="17214" y="179151"/>
                </a:lnTo>
                <a:lnTo>
                  <a:pt x="37567" y="136283"/>
                </a:lnTo>
                <a:lnTo>
                  <a:pt x="64714" y="97878"/>
                </a:lnTo>
                <a:lnTo>
                  <a:pt x="97878" y="64714"/>
                </a:lnTo>
                <a:lnTo>
                  <a:pt x="136283" y="37567"/>
                </a:lnTo>
                <a:lnTo>
                  <a:pt x="179151" y="17214"/>
                </a:lnTo>
                <a:lnTo>
                  <a:pt x="225706" y="4433"/>
                </a:lnTo>
                <a:lnTo>
                  <a:pt x="275170" y="0"/>
                </a:lnTo>
                <a:lnTo>
                  <a:pt x="324631" y="4433"/>
                </a:lnTo>
                <a:lnTo>
                  <a:pt x="371183" y="17214"/>
                </a:lnTo>
                <a:lnTo>
                  <a:pt x="414049" y="37567"/>
                </a:lnTo>
                <a:lnTo>
                  <a:pt x="452452" y="64714"/>
                </a:lnTo>
                <a:lnTo>
                  <a:pt x="485616" y="97878"/>
                </a:lnTo>
                <a:lnTo>
                  <a:pt x="512762" y="136283"/>
                </a:lnTo>
                <a:lnTo>
                  <a:pt x="533114" y="179151"/>
                </a:lnTo>
                <a:lnTo>
                  <a:pt x="545896" y="225706"/>
                </a:lnTo>
                <a:lnTo>
                  <a:pt x="550329" y="275170"/>
                </a:lnTo>
                <a:close/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93602" y="5349540"/>
            <a:ext cx="550545" cy="550545"/>
          </a:xfrm>
          <a:custGeom>
            <a:avLst/>
            <a:gdLst/>
            <a:ahLst/>
            <a:cxnLst/>
            <a:rect l="l" t="t" r="r" b="b"/>
            <a:pathLst>
              <a:path w="550545" h="550545">
                <a:moveTo>
                  <a:pt x="275170" y="0"/>
                </a:moveTo>
                <a:lnTo>
                  <a:pt x="225706" y="4433"/>
                </a:lnTo>
                <a:lnTo>
                  <a:pt x="179151" y="17215"/>
                </a:lnTo>
                <a:lnTo>
                  <a:pt x="136283" y="37569"/>
                </a:lnTo>
                <a:lnTo>
                  <a:pt x="97878" y="64718"/>
                </a:lnTo>
                <a:lnTo>
                  <a:pt x="64714" y="97883"/>
                </a:lnTo>
                <a:lnTo>
                  <a:pt x="37567" y="136288"/>
                </a:lnTo>
                <a:lnTo>
                  <a:pt x="17214" y="179156"/>
                </a:lnTo>
                <a:lnTo>
                  <a:pt x="4433" y="225709"/>
                </a:lnTo>
                <a:lnTo>
                  <a:pt x="0" y="275170"/>
                </a:lnTo>
                <a:lnTo>
                  <a:pt x="4433" y="324634"/>
                </a:lnTo>
                <a:lnTo>
                  <a:pt x="17214" y="371188"/>
                </a:lnTo>
                <a:lnTo>
                  <a:pt x="37567" y="414055"/>
                </a:lnTo>
                <a:lnTo>
                  <a:pt x="64714" y="452457"/>
                </a:lnTo>
                <a:lnTo>
                  <a:pt x="97878" y="485620"/>
                </a:lnTo>
                <a:lnTo>
                  <a:pt x="136283" y="512765"/>
                </a:lnTo>
                <a:lnTo>
                  <a:pt x="179151" y="533116"/>
                </a:lnTo>
                <a:lnTo>
                  <a:pt x="225706" y="545896"/>
                </a:lnTo>
                <a:lnTo>
                  <a:pt x="275170" y="550328"/>
                </a:lnTo>
                <a:lnTo>
                  <a:pt x="324631" y="545896"/>
                </a:lnTo>
                <a:lnTo>
                  <a:pt x="371183" y="533116"/>
                </a:lnTo>
                <a:lnTo>
                  <a:pt x="414049" y="512765"/>
                </a:lnTo>
                <a:lnTo>
                  <a:pt x="452452" y="485620"/>
                </a:lnTo>
                <a:lnTo>
                  <a:pt x="485616" y="452457"/>
                </a:lnTo>
                <a:lnTo>
                  <a:pt x="512762" y="414055"/>
                </a:lnTo>
                <a:lnTo>
                  <a:pt x="533114" y="371188"/>
                </a:lnTo>
                <a:lnTo>
                  <a:pt x="545896" y="324634"/>
                </a:lnTo>
                <a:lnTo>
                  <a:pt x="550329" y="275170"/>
                </a:lnTo>
                <a:lnTo>
                  <a:pt x="545896" y="225709"/>
                </a:lnTo>
                <a:lnTo>
                  <a:pt x="533114" y="179156"/>
                </a:lnTo>
                <a:lnTo>
                  <a:pt x="512762" y="136288"/>
                </a:lnTo>
                <a:lnTo>
                  <a:pt x="485616" y="97883"/>
                </a:lnTo>
                <a:lnTo>
                  <a:pt x="452452" y="64718"/>
                </a:lnTo>
                <a:lnTo>
                  <a:pt x="414049" y="37569"/>
                </a:lnTo>
                <a:lnTo>
                  <a:pt x="371183" y="17215"/>
                </a:lnTo>
                <a:lnTo>
                  <a:pt x="324631" y="4433"/>
                </a:lnTo>
                <a:lnTo>
                  <a:pt x="275170" y="0"/>
                </a:lnTo>
                <a:close/>
              </a:path>
            </a:pathLst>
          </a:custGeom>
          <a:solidFill>
            <a:srgbClr val="CDE7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93603" y="5349540"/>
            <a:ext cx="550545" cy="550545"/>
          </a:xfrm>
          <a:custGeom>
            <a:avLst/>
            <a:gdLst/>
            <a:ahLst/>
            <a:cxnLst/>
            <a:rect l="l" t="t" r="r" b="b"/>
            <a:pathLst>
              <a:path w="550545" h="550545">
                <a:moveTo>
                  <a:pt x="550329" y="275170"/>
                </a:moveTo>
                <a:lnTo>
                  <a:pt x="545896" y="324634"/>
                </a:lnTo>
                <a:lnTo>
                  <a:pt x="533114" y="371188"/>
                </a:lnTo>
                <a:lnTo>
                  <a:pt x="512762" y="414055"/>
                </a:lnTo>
                <a:lnTo>
                  <a:pt x="485616" y="452458"/>
                </a:lnTo>
                <a:lnTo>
                  <a:pt x="452452" y="485620"/>
                </a:lnTo>
                <a:lnTo>
                  <a:pt x="414049" y="512765"/>
                </a:lnTo>
                <a:lnTo>
                  <a:pt x="371183" y="533116"/>
                </a:lnTo>
                <a:lnTo>
                  <a:pt x="324631" y="545896"/>
                </a:lnTo>
                <a:lnTo>
                  <a:pt x="275170" y="550329"/>
                </a:lnTo>
                <a:lnTo>
                  <a:pt x="225706" y="545896"/>
                </a:lnTo>
                <a:lnTo>
                  <a:pt x="179151" y="533116"/>
                </a:lnTo>
                <a:lnTo>
                  <a:pt x="136283" y="512765"/>
                </a:lnTo>
                <a:lnTo>
                  <a:pt x="97878" y="485620"/>
                </a:lnTo>
                <a:lnTo>
                  <a:pt x="64714" y="452458"/>
                </a:lnTo>
                <a:lnTo>
                  <a:pt x="37567" y="414055"/>
                </a:lnTo>
                <a:lnTo>
                  <a:pt x="17214" y="371188"/>
                </a:lnTo>
                <a:lnTo>
                  <a:pt x="4433" y="324634"/>
                </a:lnTo>
                <a:lnTo>
                  <a:pt x="0" y="275170"/>
                </a:lnTo>
                <a:lnTo>
                  <a:pt x="4433" y="225709"/>
                </a:lnTo>
                <a:lnTo>
                  <a:pt x="17214" y="179156"/>
                </a:lnTo>
                <a:lnTo>
                  <a:pt x="37567" y="136288"/>
                </a:lnTo>
                <a:lnTo>
                  <a:pt x="64714" y="97883"/>
                </a:lnTo>
                <a:lnTo>
                  <a:pt x="97878" y="64718"/>
                </a:lnTo>
                <a:lnTo>
                  <a:pt x="136283" y="37569"/>
                </a:lnTo>
                <a:lnTo>
                  <a:pt x="179151" y="17215"/>
                </a:lnTo>
                <a:lnTo>
                  <a:pt x="225706" y="4433"/>
                </a:lnTo>
                <a:lnTo>
                  <a:pt x="275170" y="0"/>
                </a:lnTo>
                <a:lnTo>
                  <a:pt x="324631" y="4433"/>
                </a:lnTo>
                <a:lnTo>
                  <a:pt x="371183" y="17215"/>
                </a:lnTo>
                <a:lnTo>
                  <a:pt x="414049" y="37569"/>
                </a:lnTo>
                <a:lnTo>
                  <a:pt x="452452" y="64718"/>
                </a:lnTo>
                <a:lnTo>
                  <a:pt x="485616" y="97883"/>
                </a:lnTo>
                <a:lnTo>
                  <a:pt x="512762" y="136288"/>
                </a:lnTo>
                <a:lnTo>
                  <a:pt x="533114" y="179156"/>
                </a:lnTo>
                <a:lnTo>
                  <a:pt x="545896" y="225709"/>
                </a:lnTo>
                <a:lnTo>
                  <a:pt x="550329" y="275170"/>
                </a:lnTo>
                <a:close/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10720" y="5533690"/>
            <a:ext cx="247651" cy="222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19573" y="4611886"/>
            <a:ext cx="194945" cy="478790"/>
          </a:xfrm>
          <a:custGeom>
            <a:avLst/>
            <a:gdLst/>
            <a:ahLst/>
            <a:cxnLst/>
            <a:rect l="l" t="t" r="r" b="b"/>
            <a:pathLst>
              <a:path w="194945" h="478789">
                <a:moveTo>
                  <a:pt x="0" y="0"/>
                </a:moveTo>
                <a:lnTo>
                  <a:pt x="194729" y="0"/>
                </a:lnTo>
                <a:lnTo>
                  <a:pt x="194729" y="478370"/>
                </a:lnTo>
                <a:lnTo>
                  <a:pt x="0" y="478370"/>
                </a:lnTo>
                <a:lnTo>
                  <a:pt x="0" y="0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19574" y="4611886"/>
            <a:ext cx="194945" cy="478790"/>
          </a:xfrm>
          <a:custGeom>
            <a:avLst/>
            <a:gdLst/>
            <a:ahLst/>
            <a:cxnLst/>
            <a:rect l="l" t="t" r="r" b="b"/>
            <a:pathLst>
              <a:path w="194945" h="478789">
                <a:moveTo>
                  <a:pt x="0" y="0"/>
                </a:moveTo>
                <a:lnTo>
                  <a:pt x="194729" y="0"/>
                </a:lnTo>
                <a:lnTo>
                  <a:pt x="194729" y="478370"/>
                </a:lnTo>
                <a:lnTo>
                  <a:pt x="0" y="47837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14303" y="5066902"/>
            <a:ext cx="102870" cy="74295"/>
          </a:xfrm>
          <a:custGeom>
            <a:avLst/>
            <a:gdLst/>
            <a:ahLst/>
            <a:cxnLst/>
            <a:rect l="l" t="t" r="r" b="b"/>
            <a:pathLst>
              <a:path w="102870" h="74295">
                <a:moveTo>
                  <a:pt x="0" y="0"/>
                </a:moveTo>
                <a:lnTo>
                  <a:pt x="70561" y="74180"/>
                </a:lnTo>
                <a:lnTo>
                  <a:pt x="65912" y="29641"/>
                </a:lnTo>
                <a:lnTo>
                  <a:pt x="102311" y="3556"/>
                </a:lnTo>
                <a:lnTo>
                  <a:pt x="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75645" y="5094486"/>
            <a:ext cx="1228725" cy="552450"/>
          </a:xfrm>
          <a:custGeom>
            <a:avLst/>
            <a:gdLst/>
            <a:ahLst/>
            <a:cxnLst/>
            <a:rect l="l" t="t" r="r" b="b"/>
            <a:pathLst>
              <a:path w="1228725" h="552450">
                <a:moveTo>
                  <a:pt x="1228724" y="552450"/>
                </a:moveTo>
                <a:lnTo>
                  <a:pt x="0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44974" y="5080694"/>
            <a:ext cx="51435" cy="37465"/>
          </a:xfrm>
          <a:custGeom>
            <a:avLst/>
            <a:gdLst/>
            <a:ahLst/>
            <a:cxnLst/>
            <a:rect l="l" t="t" r="r" b="b"/>
            <a:pathLst>
              <a:path w="51435" h="37464">
                <a:moveTo>
                  <a:pt x="0" y="0"/>
                </a:moveTo>
                <a:lnTo>
                  <a:pt x="35280" y="37083"/>
                </a:lnTo>
                <a:lnTo>
                  <a:pt x="32956" y="14820"/>
                </a:lnTo>
                <a:lnTo>
                  <a:pt x="51155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16322" y="5440307"/>
            <a:ext cx="100965" cy="76200"/>
          </a:xfrm>
          <a:custGeom>
            <a:avLst/>
            <a:gdLst/>
            <a:ahLst/>
            <a:cxnLst/>
            <a:rect l="l" t="t" r="r" b="b"/>
            <a:pathLst>
              <a:path w="100964" h="76200">
                <a:moveTo>
                  <a:pt x="100825" y="0"/>
                </a:moveTo>
                <a:lnTo>
                  <a:pt x="0" y="17741"/>
                </a:lnTo>
                <a:lnTo>
                  <a:pt x="84392" y="75666"/>
                </a:lnTo>
                <a:lnTo>
                  <a:pt x="70624" y="33070"/>
                </a:lnTo>
                <a:lnTo>
                  <a:pt x="100825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82045" y="5472311"/>
            <a:ext cx="819150" cy="177800"/>
          </a:xfrm>
          <a:custGeom>
            <a:avLst/>
            <a:gdLst/>
            <a:ahLst/>
            <a:cxnLst/>
            <a:rect l="l" t="t" r="r" b="b"/>
            <a:pathLst>
              <a:path w="819150" h="177800">
                <a:moveTo>
                  <a:pt x="819149" y="177800"/>
                </a:moveTo>
                <a:lnTo>
                  <a:pt x="0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49177" y="5456309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50419" y="0"/>
                </a:moveTo>
                <a:lnTo>
                  <a:pt x="0" y="8864"/>
                </a:lnTo>
                <a:lnTo>
                  <a:pt x="42202" y="37833"/>
                </a:lnTo>
                <a:lnTo>
                  <a:pt x="35318" y="16535"/>
                </a:lnTo>
                <a:lnTo>
                  <a:pt x="5041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262746" y="4281648"/>
            <a:ext cx="5753100" cy="1981200"/>
          </a:xfrm>
          <a:prstGeom prst="rect">
            <a:avLst/>
          </a:prstGeom>
          <a:ln w="6984">
            <a:solidFill>
              <a:srgbClr val="231F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R="1706245" algn="ctr">
              <a:lnSpc>
                <a:spcPts val="1305"/>
              </a:lnSpc>
              <a:spcBef>
                <a:spcPts val="690"/>
              </a:spcBef>
            </a:pPr>
            <a:r>
              <a:rPr sz="1200" b="0" i="1" spc="-5" dirty="0">
                <a:solidFill>
                  <a:srgbClr val="231F20"/>
                </a:solidFill>
                <a:latin typeface="Bookman Old Style"/>
                <a:cs typeface="Bookman Old Style"/>
              </a:rPr>
              <a:t>b</a:t>
            </a:r>
            <a:endParaRPr sz="1200">
              <a:latin typeface="Bookman Old Style"/>
              <a:cs typeface="Bookman Old Style"/>
            </a:endParaRPr>
          </a:p>
          <a:p>
            <a:pPr marL="2993390">
              <a:lnSpc>
                <a:spcPts val="1305"/>
              </a:lnSpc>
            </a:pPr>
            <a:r>
              <a:rPr sz="1200" b="0" spc="-5" dirty="0">
                <a:solidFill>
                  <a:srgbClr val="231F20"/>
                </a:solidFill>
                <a:latin typeface="Bookman Old Style"/>
                <a:cs typeface="Bookman Old Style"/>
              </a:rPr>
              <a:t>shadow rays</a:t>
            </a:r>
            <a:endParaRPr sz="120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R="937260" algn="ctr">
              <a:lnSpc>
                <a:spcPct val="100000"/>
              </a:lnSpc>
              <a:spcBef>
                <a:spcPts val="5"/>
              </a:spcBef>
            </a:pPr>
            <a:r>
              <a:rPr sz="1200" b="0" i="1" spc="-5" dirty="0">
                <a:solidFill>
                  <a:srgbClr val="231F20"/>
                </a:solidFill>
                <a:latin typeface="Bookman Old Style"/>
                <a:cs typeface="Bookman Old Style"/>
              </a:rPr>
              <a:t>a</a:t>
            </a:r>
            <a:endParaRPr sz="1200">
              <a:latin typeface="Bookman Old Style"/>
              <a:cs typeface="Bookman Old Style"/>
            </a:endParaRPr>
          </a:p>
          <a:p>
            <a:pPr marL="2691765" marR="2464435">
              <a:lnSpc>
                <a:spcPts val="1200"/>
              </a:lnSpc>
              <a:spcBef>
                <a:spcPts val="490"/>
              </a:spcBef>
            </a:pPr>
            <a:r>
              <a:rPr sz="1200" b="0" dirty="0">
                <a:solidFill>
                  <a:srgbClr val="231F20"/>
                </a:solidFill>
                <a:latin typeface="Bookman Old Style"/>
                <a:cs typeface="Bookman Old Style"/>
              </a:rPr>
              <a:t>primary  rays</a:t>
            </a:r>
            <a:endParaRPr sz="1200">
              <a:latin typeface="Bookman Old Style"/>
              <a:cs typeface="Bookman Old Style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424845" y="4735711"/>
            <a:ext cx="1066800" cy="301625"/>
          </a:xfrm>
          <a:custGeom>
            <a:avLst/>
            <a:gdLst/>
            <a:ahLst/>
            <a:cxnLst/>
            <a:rect l="l" t="t" r="r" b="b"/>
            <a:pathLst>
              <a:path w="1066800" h="301625">
                <a:moveTo>
                  <a:pt x="0" y="301624"/>
                </a:moveTo>
                <a:lnTo>
                  <a:pt x="1066799" y="0"/>
                </a:lnTo>
              </a:path>
            </a:pathLst>
          </a:custGeom>
          <a:ln w="12700">
            <a:solidFill>
              <a:srgbClr val="231F2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54624" y="4705942"/>
            <a:ext cx="142392" cy="1342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15370" y="4792861"/>
            <a:ext cx="730250" cy="615950"/>
          </a:xfrm>
          <a:custGeom>
            <a:avLst/>
            <a:gdLst/>
            <a:ahLst/>
            <a:cxnLst/>
            <a:rect l="l" t="t" r="r" b="b"/>
            <a:pathLst>
              <a:path w="730250" h="615950">
                <a:moveTo>
                  <a:pt x="0" y="615949"/>
                </a:moveTo>
                <a:lnTo>
                  <a:pt x="730249" y="0"/>
                </a:lnTo>
              </a:path>
            </a:pathLst>
          </a:custGeom>
          <a:ln w="12700">
            <a:solidFill>
              <a:srgbClr val="231F2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9607" y="4749504"/>
            <a:ext cx="97790" cy="90805"/>
          </a:xfrm>
          <a:custGeom>
            <a:avLst/>
            <a:gdLst/>
            <a:ahLst/>
            <a:cxnLst/>
            <a:rect l="l" t="t" r="r" b="b"/>
            <a:pathLst>
              <a:path w="97789" h="90804">
                <a:moveTo>
                  <a:pt x="97409" y="0"/>
                </a:moveTo>
                <a:lnTo>
                  <a:pt x="0" y="31508"/>
                </a:lnTo>
                <a:lnTo>
                  <a:pt x="42163" y="46596"/>
                </a:lnTo>
                <a:lnTo>
                  <a:pt x="49936" y="90690"/>
                </a:lnTo>
                <a:lnTo>
                  <a:pt x="9740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26470" y="5399286"/>
            <a:ext cx="82550" cy="825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777270" y="4884936"/>
            <a:ext cx="82550" cy="825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77245" y="4942086"/>
            <a:ext cx="82550" cy="825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339120" y="5005586"/>
            <a:ext cx="82550" cy="825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23856"/>
            <a:ext cx="8914130" cy="914400"/>
          </a:xfrm>
          <a:custGeom>
            <a:avLst/>
            <a:gdLst/>
            <a:ahLst/>
            <a:cxnLst/>
            <a:rect l="l" t="t" r="r" b="b"/>
            <a:pathLst>
              <a:path w="8914130" h="914400">
                <a:moveTo>
                  <a:pt x="0" y="0"/>
                </a:moveTo>
                <a:lnTo>
                  <a:pt x="8913811" y="0"/>
                </a:lnTo>
                <a:lnTo>
                  <a:pt x="8913811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1294036"/>
            <a:ext cx="4330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 </a:t>
            </a:r>
            <a:r>
              <a:rPr spc="-45" dirty="0"/>
              <a:t>Went</a:t>
            </a:r>
            <a:r>
              <a:rPr spc="-75" dirty="0"/>
              <a:t> </a:t>
            </a:r>
            <a:r>
              <a:rPr spc="-20" dirty="0"/>
              <a:t>Wrong?</a:t>
            </a:r>
          </a:p>
        </p:txBody>
      </p:sp>
      <p:sp>
        <p:nvSpPr>
          <p:cNvPr id="4" name="object 4"/>
          <p:cNvSpPr/>
          <p:nvPr/>
        </p:nvSpPr>
        <p:spPr>
          <a:xfrm>
            <a:off x="5003697" y="3157526"/>
            <a:ext cx="3719682" cy="2555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430797" y="4321376"/>
            <a:ext cx="234846" cy="2343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14424" y="3151721"/>
            <a:ext cx="3705171" cy="25565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30285" y="4320399"/>
            <a:ext cx="234828" cy="2343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23856"/>
            <a:ext cx="8914130" cy="914400"/>
          </a:xfrm>
          <a:custGeom>
            <a:avLst/>
            <a:gdLst/>
            <a:ahLst/>
            <a:cxnLst/>
            <a:rect l="l" t="t" r="r" b="b"/>
            <a:pathLst>
              <a:path w="8914130" h="914400">
                <a:moveTo>
                  <a:pt x="0" y="0"/>
                </a:moveTo>
                <a:lnTo>
                  <a:pt x="8913811" y="0"/>
                </a:lnTo>
                <a:lnTo>
                  <a:pt x="8913811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1294036"/>
            <a:ext cx="4330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 </a:t>
            </a:r>
            <a:r>
              <a:rPr spc="-45" dirty="0"/>
              <a:t>Went</a:t>
            </a:r>
            <a:r>
              <a:rPr spc="-75" dirty="0"/>
              <a:t> </a:t>
            </a:r>
            <a:r>
              <a:rPr spc="-20" dirty="0"/>
              <a:t>Wrong?</a:t>
            </a:r>
          </a:p>
        </p:txBody>
      </p:sp>
      <p:sp>
        <p:nvSpPr>
          <p:cNvPr id="4" name="object 4"/>
          <p:cNvSpPr/>
          <p:nvPr/>
        </p:nvSpPr>
        <p:spPr>
          <a:xfrm>
            <a:off x="1114423" y="2616238"/>
            <a:ext cx="7610475" cy="0"/>
          </a:xfrm>
          <a:custGeom>
            <a:avLst/>
            <a:gdLst/>
            <a:ahLst/>
            <a:cxnLst/>
            <a:rect l="l" t="t" r="r" b="b"/>
            <a:pathLst>
              <a:path w="7610475">
                <a:moveTo>
                  <a:pt x="0" y="0"/>
                </a:moveTo>
                <a:lnTo>
                  <a:pt x="7610474" y="0"/>
                </a:lnTo>
              </a:path>
            </a:pathLst>
          </a:custGeom>
          <a:ln w="1073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14423" y="6260959"/>
            <a:ext cx="7610475" cy="0"/>
          </a:xfrm>
          <a:custGeom>
            <a:avLst/>
            <a:gdLst/>
            <a:ahLst/>
            <a:cxnLst/>
            <a:rect l="l" t="t" r="r" b="b"/>
            <a:pathLst>
              <a:path w="7610475">
                <a:moveTo>
                  <a:pt x="7610474" y="0"/>
                </a:moveTo>
                <a:lnTo>
                  <a:pt x="0" y="0"/>
                </a:lnTo>
              </a:path>
            </a:pathLst>
          </a:custGeom>
          <a:ln w="1073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57111" y="2799621"/>
            <a:ext cx="702825" cy="2802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26986" y="4159113"/>
            <a:ext cx="78740" cy="78740"/>
          </a:xfrm>
          <a:custGeom>
            <a:avLst/>
            <a:gdLst/>
            <a:ahLst/>
            <a:cxnLst/>
            <a:rect l="l" t="t" r="r" b="b"/>
            <a:pathLst>
              <a:path w="78739" h="78739">
                <a:moveTo>
                  <a:pt x="39358" y="0"/>
                </a:moveTo>
                <a:lnTo>
                  <a:pt x="24041" y="3091"/>
                </a:lnTo>
                <a:lnTo>
                  <a:pt x="11530" y="11524"/>
                </a:lnTo>
                <a:lnTo>
                  <a:pt x="3094" y="24035"/>
                </a:lnTo>
                <a:lnTo>
                  <a:pt x="0" y="39362"/>
                </a:lnTo>
                <a:lnTo>
                  <a:pt x="3094" y="54678"/>
                </a:lnTo>
                <a:lnTo>
                  <a:pt x="11530" y="67183"/>
                </a:lnTo>
                <a:lnTo>
                  <a:pt x="24041" y="75614"/>
                </a:lnTo>
                <a:lnTo>
                  <a:pt x="39358" y="78705"/>
                </a:lnTo>
                <a:lnTo>
                  <a:pt x="54663" y="75614"/>
                </a:lnTo>
                <a:lnTo>
                  <a:pt x="67168" y="67183"/>
                </a:lnTo>
                <a:lnTo>
                  <a:pt x="75603" y="54678"/>
                </a:lnTo>
                <a:lnTo>
                  <a:pt x="78696" y="39362"/>
                </a:lnTo>
                <a:lnTo>
                  <a:pt x="75603" y="24035"/>
                </a:lnTo>
                <a:lnTo>
                  <a:pt x="67168" y="11524"/>
                </a:lnTo>
                <a:lnTo>
                  <a:pt x="54663" y="3091"/>
                </a:lnTo>
                <a:lnTo>
                  <a:pt x="39358" y="0"/>
                </a:lnTo>
                <a:close/>
              </a:path>
            </a:pathLst>
          </a:custGeom>
          <a:solidFill>
            <a:srgbClr val="FFF4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26986" y="4159112"/>
            <a:ext cx="78740" cy="78740"/>
          </a:xfrm>
          <a:custGeom>
            <a:avLst/>
            <a:gdLst/>
            <a:ahLst/>
            <a:cxnLst/>
            <a:rect l="l" t="t" r="r" b="b"/>
            <a:pathLst>
              <a:path w="78739" h="78739">
                <a:moveTo>
                  <a:pt x="78696" y="39363"/>
                </a:moveTo>
                <a:lnTo>
                  <a:pt x="75603" y="54678"/>
                </a:lnTo>
                <a:lnTo>
                  <a:pt x="67168" y="67184"/>
                </a:lnTo>
                <a:lnTo>
                  <a:pt x="54663" y="75615"/>
                </a:lnTo>
                <a:lnTo>
                  <a:pt x="39358" y="78706"/>
                </a:lnTo>
                <a:lnTo>
                  <a:pt x="24041" y="75615"/>
                </a:lnTo>
                <a:lnTo>
                  <a:pt x="11530" y="67184"/>
                </a:lnTo>
                <a:lnTo>
                  <a:pt x="3094" y="54678"/>
                </a:lnTo>
                <a:lnTo>
                  <a:pt x="0" y="39363"/>
                </a:lnTo>
                <a:lnTo>
                  <a:pt x="3094" y="24036"/>
                </a:lnTo>
                <a:lnTo>
                  <a:pt x="11530" y="11524"/>
                </a:lnTo>
                <a:lnTo>
                  <a:pt x="24041" y="3091"/>
                </a:lnTo>
                <a:lnTo>
                  <a:pt x="39358" y="0"/>
                </a:lnTo>
                <a:lnTo>
                  <a:pt x="54663" y="3091"/>
                </a:lnTo>
                <a:lnTo>
                  <a:pt x="67168" y="11524"/>
                </a:lnTo>
                <a:lnTo>
                  <a:pt x="75603" y="24036"/>
                </a:lnTo>
                <a:lnTo>
                  <a:pt x="78696" y="39363"/>
                </a:lnTo>
                <a:close/>
              </a:path>
            </a:pathLst>
          </a:custGeom>
          <a:ln w="976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31415" y="4198476"/>
            <a:ext cx="71755" cy="0"/>
          </a:xfrm>
          <a:custGeom>
            <a:avLst/>
            <a:gdLst/>
            <a:ahLst/>
            <a:cxnLst/>
            <a:rect l="l" t="t" r="r" b="b"/>
            <a:pathLst>
              <a:path w="71754">
                <a:moveTo>
                  <a:pt x="0" y="0"/>
                </a:moveTo>
                <a:lnTo>
                  <a:pt x="71591" y="0"/>
                </a:lnTo>
              </a:path>
            </a:pathLst>
          </a:custGeom>
          <a:solidFill>
            <a:srgbClr val="FFF4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31414" y="4198475"/>
            <a:ext cx="71755" cy="0"/>
          </a:xfrm>
          <a:custGeom>
            <a:avLst/>
            <a:gdLst/>
            <a:ahLst/>
            <a:cxnLst/>
            <a:rect l="l" t="t" r="r" b="b"/>
            <a:pathLst>
              <a:path w="71754">
                <a:moveTo>
                  <a:pt x="0" y="0"/>
                </a:moveTo>
                <a:lnTo>
                  <a:pt x="71590" y="0"/>
                </a:lnTo>
              </a:path>
            </a:pathLst>
          </a:custGeom>
          <a:ln w="976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31305" y="4200116"/>
            <a:ext cx="71755" cy="0"/>
          </a:xfrm>
          <a:custGeom>
            <a:avLst/>
            <a:gdLst/>
            <a:ahLst/>
            <a:cxnLst/>
            <a:rect l="l" t="t" r="r" b="b"/>
            <a:pathLst>
              <a:path w="71754">
                <a:moveTo>
                  <a:pt x="0" y="0"/>
                </a:moveTo>
                <a:lnTo>
                  <a:pt x="71591" y="0"/>
                </a:lnTo>
              </a:path>
            </a:pathLst>
          </a:custGeom>
          <a:solidFill>
            <a:srgbClr val="FFF4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31304" y="4200116"/>
            <a:ext cx="71755" cy="0"/>
          </a:xfrm>
          <a:custGeom>
            <a:avLst/>
            <a:gdLst/>
            <a:ahLst/>
            <a:cxnLst/>
            <a:rect l="l" t="t" r="r" b="b"/>
            <a:pathLst>
              <a:path w="71754">
                <a:moveTo>
                  <a:pt x="0" y="0"/>
                </a:moveTo>
                <a:lnTo>
                  <a:pt x="71590" y="0"/>
                </a:lnTo>
              </a:path>
            </a:pathLst>
          </a:custGeom>
          <a:ln w="976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66364" y="4063205"/>
            <a:ext cx="0" cy="71755"/>
          </a:xfrm>
          <a:custGeom>
            <a:avLst/>
            <a:gdLst/>
            <a:ahLst/>
            <a:cxnLst/>
            <a:rect l="l" t="t" r="r" b="b"/>
            <a:pathLst>
              <a:path h="71754">
                <a:moveTo>
                  <a:pt x="0" y="71598"/>
                </a:moveTo>
                <a:lnTo>
                  <a:pt x="0" y="0"/>
                </a:lnTo>
              </a:path>
            </a:pathLst>
          </a:custGeom>
          <a:solidFill>
            <a:srgbClr val="FFF4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66364" y="4063204"/>
            <a:ext cx="0" cy="71755"/>
          </a:xfrm>
          <a:custGeom>
            <a:avLst/>
            <a:gdLst/>
            <a:ahLst/>
            <a:cxnLst/>
            <a:rect l="l" t="t" r="r" b="b"/>
            <a:pathLst>
              <a:path h="71754">
                <a:moveTo>
                  <a:pt x="0" y="71599"/>
                </a:moveTo>
                <a:lnTo>
                  <a:pt x="0" y="0"/>
                </a:lnTo>
              </a:path>
            </a:pathLst>
          </a:custGeom>
          <a:ln w="976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868199" y="4262734"/>
            <a:ext cx="0" cy="71755"/>
          </a:xfrm>
          <a:custGeom>
            <a:avLst/>
            <a:gdLst/>
            <a:ahLst/>
            <a:cxnLst/>
            <a:rect l="l" t="t" r="r" b="b"/>
            <a:pathLst>
              <a:path h="71754">
                <a:moveTo>
                  <a:pt x="0" y="71598"/>
                </a:moveTo>
                <a:lnTo>
                  <a:pt x="0" y="0"/>
                </a:lnTo>
              </a:path>
            </a:pathLst>
          </a:custGeom>
          <a:solidFill>
            <a:srgbClr val="FFF4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868199" y="4262733"/>
            <a:ext cx="0" cy="71755"/>
          </a:xfrm>
          <a:custGeom>
            <a:avLst/>
            <a:gdLst/>
            <a:ahLst/>
            <a:cxnLst/>
            <a:rect l="l" t="t" r="r" b="b"/>
            <a:pathLst>
              <a:path h="71754">
                <a:moveTo>
                  <a:pt x="0" y="71599"/>
                </a:moveTo>
                <a:lnTo>
                  <a:pt x="0" y="0"/>
                </a:lnTo>
              </a:path>
            </a:pathLst>
          </a:custGeom>
          <a:ln w="976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73552" y="4246586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50629"/>
                </a:moveTo>
                <a:lnTo>
                  <a:pt x="50603" y="0"/>
                </a:lnTo>
              </a:path>
            </a:pathLst>
          </a:custGeom>
          <a:ln w="976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12242" y="4102996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50629"/>
                </a:moveTo>
                <a:lnTo>
                  <a:pt x="50603" y="0"/>
                </a:lnTo>
              </a:path>
            </a:pathLst>
          </a:custGeom>
          <a:ln w="976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12242" y="424332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50603" y="50609"/>
                </a:moveTo>
                <a:lnTo>
                  <a:pt x="0" y="0"/>
                </a:lnTo>
              </a:path>
            </a:pathLst>
          </a:custGeom>
          <a:ln w="976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71111" y="410461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50622" y="50609"/>
                </a:moveTo>
                <a:lnTo>
                  <a:pt x="0" y="0"/>
                </a:lnTo>
              </a:path>
            </a:pathLst>
          </a:custGeom>
          <a:ln w="976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202984" y="3407327"/>
            <a:ext cx="3502660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b="0" spc="-5" dirty="0">
                <a:solidFill>
                  <a:srgbClr val="231F20"/>
                </a:solidFill>
                <a:latin typeface="Bookman Old Style"/>
                <a:cs typeface="Bookman Old Style"/>
              </a:rPr>
              <a:t>this shadow ray hits the</a:t>
            </a:r>
            <a:r>
              <a:rPr sz="1850" b="0" spc="-50" dirty="0">
                <a:solidFill>
                  <a:srgbClr val="231F20"/>
                </a:solidFill>
                <a:latin typeface="Bookman Old Style"/>
                <a:cs typeface="Bookman Old Style"/>
              </a:rPr>
              <a:t> </a:t>
            </a:r>
            <a:r>
              <a:rPr sz="1850" b="0" spc="-5" dirty="0">
                <a:solidFill>
                  <a:srgbClr val="231F20"/>
                </a:solidFill>
                <a:latin typeface="Bookman Old Style"/>
                <a:cs typeface="Bookman Old Style"/>
              </a:rPr>
              <a:t>plane</a:t>
            </a:r>
            <a:endParaRPr sz="1850">
              <a:latin typeface="Bookman Old Style"/>
              <a:cs typeface="Bookman Old Styl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58845" y="4871729"/>
            <a:ext cx="2597785" cy="1206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850" b="0" spc="-5" dirty="0">
                <a:solidFill>
                  <a:srgbClr val="231F20"/>
                </a:solidFill>
                <a:latin typeface="Bookman Old Style"/>
                <a:cs typeface="Bookman Old Style"/>
              </a:rPr>
              <a:t>this shadow ray  doesn't hit any</a:t>
            </a:r>
            <a:r>
              <a:rPr sz="1850" b="0" spc="-60" dirty="0">
                <a:solidFill>
                  <a:srgbClr val="231F20"/>
                </a:solidFill>
                <a:latin typeface="Bookman Old Style"/>
                <a:cs typeface="Bookman Old Style"/>
              </a:rPr>
              <a:t> </a:t>
            </a:r>
            <a:r>
              <a:rPr sz="1850" b="0" spc="-5" dirty="0">
                <a:solidFill>
                  <a:srgbClr val="231F20"/>
                </a:solidFill>
                <a:latin typeface="Bookman Old Style"/>
                <a:cs typeface="Bookman Old Style"/>
              </a:rPr>
              <a:t>objects</a:t>
            </a:r>
            <a:endParaRPr sz="185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>
              <a:latin typeface="Times New Roman"/>
              <a:cs typeface="Times New Roman"/>
            </a:endParaRPr>
          </a:p>
          <a:p>
            <a:pPr marR="156845" algn="ctr">
              <a:lnSpc>
                <a:spcPct val="100000"/>
              </a:lnSpc>
            </a:pPr>
            <a:r>
              <a:rPr sz="1850" b="0" spc="-5" dirty="0">
                <a:solidFill>
                  <a:srgbClr val="231F20"/>
                </a:solidFill>
                <a:latin typeface="Bookman Old Style"/>
                <a:cs typeface="Bookman Old Style"/>
              </a:rPr>
              <a:t>plane</a:t>
            </a:r>
            <a:endParaRPr sz="1850">
              <a:latin typeface="Bookman Old Style"/>
              <a:cs typeface="Bookman Old Style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273703" y="3193037"/>
            <a:ext cx="165945" cy="1659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435919" y="3324813"/>
            <a:ext cx="1290320" cy="786130"/>
          </a:xfrm>
          <a:custGeom>
            <a:avLst/>
            <a:gdLst/>
            <a:ahLst/>
            <a:cxnLst/>
            <a:rect l="l" t="t" r="r" b="b"/>
            <a:pathLst>
              <a:path w="1290320" h="786129">
                <a:moveTo>
                  <a:pt x="0" y="0"/>
                </a:moveTo>
                <a:lnTo>
                  <a:pt x="1290133" y="785895"/>
                </a:lnTo>
              </a:path>
            </a:pathLst>
          </a:custGeom>
          <a:ln w="19524">
            <a:solidFill>
              <a:srgbClr val="231F2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46560" y="4301081"/>
            <a:ext cx="2017395" cy="1220470"/>
          </a:xfrm>
          <a:custGeom>
            <a:avLst/>
            <a:gdLst/>
            <a:ahLst/>
            <a:cxnLst/>
            <a:rect l="l" t="t" r="r" b="b"/>
            <a:pathLst>
              <a:path w="2017395" h="1220470">
                <a:moveTo>
                  <a:pt x="0" y="0"/>
                </a:moveTo>
                <a:lnTo>
                  <a:pt x="2017381" y="1220335"/>
                </a:lnTo>
              </a:path>
            </a:pathLst>
          </a:custGeom>
          <a:ln w="19524">
            <a:solidFill>
              <a:srgbClr val="231F2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996940" y="5448587"/>
            <a:ext cx="155575" cy="126364"/>
          </a:xfrm>
          <a:custGeom>
            <a:avLst/>
            <a:gdLst/>
            <a:ahLst/>
            <a:cxnLst/>
            <a:rect l="l" t="t" r="r" b="b"/>
            <a:pathLst>
              <a:path w="155575" h="126364">
                <a:moveTo>
                  <a:pt x="61614" y="0"/>
                </a:moveTo>
                <a:lnTo>
                  <a:pt x="60384" y="68827"/>
                </a:lnTo>
                <a:lnTo>
                  <a:pt x="0" y="101883"/>
                </a:lnTo>
                <a:lnTo>
                  <a:pt x="155460" y="126349"/>
                </a:lnTo>
                <a:lnTo>
                  <a:pt x="61614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431039" y="4330369"/>
            <a:ext cx="1207770" cy="702945"/>
          </a:xfrm>
          <a:custGeom>
            <a:avLst/>
            <a:gdLst/>
            <a:ahLst/>
            <a:cxnLst/>
            <a:rect l="l" t="t" r="r" b="b"/>
            <a:pathLst>
              <a:path w="1207770" h="702945">
                <a:moveTo>
                  <a:pt x="0" y="702912"/>
                </a:moveTo>
                <a:lnTo>
                  <a:pt x="1207160" y="0"/>
                </a:lnTo>
              </a:path>
            </a:pathLst>
          </a:custGeom>
          <a:ln w="19524">
            <a:solidFill>
              <a:srgbClr val="231F2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71705" y="4278354"/>
            <a:ext cx="156210" cy="125095"/>
          </a:xfrm>
          <a:custGeom>
            <a:avLst/>
            <a:gdLst/>
            <a:ahLst/>
            <a:cxnLst/>
            <a:rect l="l" t="t" r="r" b="b"/>
            <a:pathLst>
              <a:path w="156210" h="125095">
                <a:moveTo>
                  <a:pt x="155850" y="0"/>
                </a:moveTo>
                <a:lnTo>
                  <a:pt x="0" y="21869"/>
                </a:lnTo>
                <a:lnTo>
                  <a:pt x="59818" y="55920"/>
                </a:lnTo>
                <a:lnTo>
                  <a:pt x="59895" y="124748"/>
                </a:lnTo>
                <a:lnTo>
                  <a:pt x="15585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495012" y="5600357"/>
            <a:ext cx="4860290" cy="117475"/>
          </a:xfrm>
          <a:custGeom>
            <a:avLst/>
            <a:gdLst/>
            <a:ahLst/>
            <a:cxnLst/>
            <a:rect l="l" t="t" r="r" b="b"/>
            <a:pathLst>
              <a:path w="4860290" h="117475">
                <a:moveTo>
                  <a:pt x="0" y="117152"/>
                </a:moveTo>
                <a:lnTo>
                  <a:pt x="4860016" y="117152"/>
                </a:lnTo>
                <a:lnTo>
                  <a:pt x="4860016" y="0"/>
                </a:lnTo>
                <a:lnTo>
                  <a:pt x="0" y="0"/>
                </a:lnTo>
                <a:lnTo>
                  <a:pt x="0" y="117152"/>
                </a:lnTo>
                <a:close/>
              </a:path>
            </a:pathLst>
          </a:custGeom>
          <a:solidFill>
            <a:srgbClr val="A7A9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377383" y="5601978"/>
            <a:ext cx="373380" cy="117475"/>
          </a:xfrm>
          <a:custGeom>
            <a:avLst/>
            <a:gdLst/>
            <a:ahLst/>
            <a:cxnLst/>
            <a:rect l="l" t="t" r="r" b="b"/>
            <a:pathLst>
              <a:path w="373379" h="117475">
                <a:moveTo>
                  <a:pt x="0" y="117152"/>
                </a:moveTo>
                <a:lnTo>
                  <a:pt x="373004" y="117152"/>
                </a:lnTo>
                <a:lnTo>
                  <a:pt x="373004" y="0"/>
                </a:lnTo>
                <a:lnTo>
                  <a:pt x="0" y="0"/>
                </a:lnTo>
                <a:lnTo>
                  <a:pt x="0" y="117152"/>
                </a:lnTo>
                <a:close/>
              </a:path>
            </a:pathLst>
          </a:custGeom>
          <a:solidFill>
            <a:srgbClr val="A7A9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096412" y="5601978"/>
            <a:ext cx="367030" cy="117475"/>
          </a:xfrm>
          <a:custGeom>
            <a:avLst/>
            <a:gdLst/>
            <a:ahLst/>
            <a:cxnLst/>
            <a:rect l="l" t="t" r="r" b="b"/>
            <a:pathLst>
              <a:path w="367030" h="117475">
                <a:moveTo>
                  <a:pt x="0" y="117152"/>
                </a:moveTo>
                <a:lnTo>
                  <a:pt x="366504" y="117152"/>
                </a:lnTo>
                <a:lnTo>
                  <a:pt x="366504" y="0"/>
                </a:lnTo>
                <a:lnTo>
                  <a:pt x="0" y="0"/>
                </a:lnTo>
                <a:lnTo>
                  <a:pt x="0" y="117152"/>
                </a:lnTo>
                <a:close/>
              </a:path>
            </a:pathLst>
          </a:custGeom>
          <a:solidFill>
            <a:srgbClr val="A7A9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150643" y="5524697"/>
            <a:ext cx="165945" cy="1659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280223" y="4987750"/>
            <a:ext cx="165945" cy="1659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23856"/>
            <a:ext cx="8914130" cy="914400"/>
          </a:xfrm>
          <a:custGeom>
            <a:avLst/>
            <a:gdLst/>
            <a:ahLst/>
            <a:cxnLst/>
            <a:rect l="l" t="t" r="r" b="b"/>
            <a:pathLst>
              <a:path w="8914130" h="914400">
                <a:moveTo>
                  <a:pt x="0" y="0"/>
                </a:moveTo>
                <a:lnTo>
                  <a:pt x="8913811" y="0"/>
                </a:lnTo>
                <a:lnTo>
                  <a:pt x="8913811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1294036"/>
            <a:ext cx="4330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 </a:t>
            </a:r>
            <a:r>
              <a:rPr spc="-45" dirty="0"/>
              <a:t>Went</a:t>
            </a:r>
            <a:r>
              <a:rPr spc="-75" dirty="0"/>
              <a:t> </a:t>
            </a:r>
            <a:r>
              <a:rPr spc="-20" dirty="0"/>
              <a:t>Wrong?</a:t>
            </a:r>
          </a:p>
        </p:txBody>
      </p:sp>
      <p:sp>
        <p:nvSpPr>
          <p:cNvPr id="4" name="object 4"/>
          <p:cNvSpPr/>
          <p:nvPr/>
        </p:nvSpPr>
        <p:spPr>
          <a:xfrm>
            <a:off x="2166591" y="2595562"/>
            <a:ext cx="5506139" cy="36707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99" y="1"/>
            <a:ext cx="7999730" cy="152400"/>
          </a:xfrm>
          <a:custGeom>
            <a:avLst/>
            <a:gdLst/>
            <a:ahLst/>
            <a:cxnLst/>
            <a:rect l="l" t="t" r="r" b="b"/>
            <a:pathLst>
              <a:path w="7999730" h="152400">
                <a:moveTo>
                  <a:pt x="0" y="152400"/>
                </a:moveTo>
                <a:lnTo>
                  <a:pt x="7999411" y="152400"/>
                </a:lnTo>
                <a:lnTo>
                  <a:pt x="7999411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DEE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399" y="6675119"/>
            <a:ext cx="7999730" cy="182880"/>
          </a:xfrm>
          <a:custGeom>
            <a:avLst/>
            <a:gdLst/>
            <a:ahLst/>
            <a:cxnLst/>
            <a:rect l="l" t="t" r="r" b="b"/>
            <a:pathLst>
              <a:path w="7999730" h="182879">
                <a:moveTo>
                  <a:pt x="0" y="0"/>
                </a:moveTo>
                <a:lnTo>
                  <a:pt x="7999411" y="0"/>
                </a:lnTo>
                <a:lnTo>
                  <a:pt x="7999411" y="182879"/>
                </a:lnTo>
                <a:lnTo>
                  <a:pt x="0" y="182879"/>
                </a:lnTo>
                <a:lnTo>
                  <a:pt x="0" y="0"/>
                </a:lnTo>
                <a:close/>
              </a:path>
            </a:pathLst>
          </a:custGeom>
          <a:solidFill>
            <a:srgbClr val="E9E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52401"/>
            <a:ext cx="8978900" cy="990600"/>
          </a:xfrm>
          <a:prstGeom prst="rect">
            <a:avLst/>
          </a:prstGeom>
          <a:solidFill>
            <a:srgbClr val="424242"/>
          </a:solidFill>
        </p:spPr>
        <p:txBody>
          <a:bodyPr vert="horz" wrap="square" lIns="0" tIns="281940" rIns="0" bIns="0" rtlCol="0">
            <a:spAutoFit/>
          </a:bodyPr>
          <a:lstStyle/>
          <a:p>
            <a:pPr marL="1188085">
              <a:lnSpc>
                <a:spcPct val="100000"/>
              </a:lnSpc>
              <a:spcBef>
                <a:spcPts val="2220"/>
              </a:spcBef>
            </a:pPr>
            <a:r>
              <a:rPr sz="2800" dirty="0"/>
              <a:t>Revisiting the Phong </a:t>
            </a:r>
            <a:r>
              <a:rPr sz="2800" spc="-5" dirty="0"/>
              <a:t>Reflectance</a:t>
            </a:r>
            <a:r>
              <a:rPr sz="2800" spc="-25" dirty="0"/>
              <a:t> </a:t>
            </a:r>
            <a:r>
              <a:rPr sz="2800" spc="-5" dirty="0"/>
              <a:t>Model</a:t>
            </a:r>
            <a:endParaRPr sz="2800"/>
          </a:p>
        </p:txBody>
      </p:sp>
      <p:sp>
        <p:nvSpPr>
          <p:cNvPr id="5" name="object 5"/>
          <p:cNvSpPr txBox="1"/>
          <p:nvPr/>
        </p:nvSpPr>
        <p:spPr>
          <a:xfrm>
            <a:off x="667623" y="1336960"/>
            <a:ext cx="60369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8615" algn="l"/>
              </a:tabLst>
            </a:pPr>
            <a:r>
              <a:rPr sz="1800" spc="-805" dirty="0">
                <a:solidFill>
                  <a:srgbClr val="E4C402"/>
                </a:solidFill>
                <a:latin typeface="Wingdings 2"/>
                <a:cs typeface="Wingdings 2"/>
              </a:rPr>
              <a:t></a:t>
            </a:r>
            <a:r>
              <a:rPr sz="1800" spc="-805" dirty="0">
                <a:solidFill>
                  <a:srgbClr val="E4C402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595959"/>
                </a:solidFill>
                <a:latin typeface="Century Gothic"/>
                <a:cs typeface="Century Gothic"/>
              </a:rPr>
              <a:t>What happens </a:t>
            </a:r>
            <a:r>
              <a:rPr sz="1800" dirty="0">
                <a:solidFill>
                  <a:srgbClr val="595959"/>
                </a:solidFill>
                <a:latin typeface="Century Gothic"/>
                <a:cs typeface="Century Gothic"/>
              </a:rPr>
              <a:t>when the light is </a:t>
            </a:r>
            <a:r>
              <a:rPr sz="1800" spc="-5" dirty="0">
                <a:solidFill>
                  <a:srgbClr val="595959"/>
                </a:solidFill>
                <a:latin typeface="Century Gothic"/>
                <a:cs typeface="Century Gothic"/>
              </a:rPr>
              <a:t>behind </a:t>
            </a:r>
            <a:r>
              <a:rPr sz="1800" dirty="0">
                <a:solidFill>
                  <a:srgbClr val="595959"/>
                </a:solidFill>
                <a:latin typeface="Century Gothic"/>
                <a:cs typeface="Century Gothic"/>
              </a:rPr>
              <a:t>the </a:t>
            </a:r>
            <a:r>
              <a:rPr sz="1800" spc="-5" dirty="0">
                <a:solidFill>
                  <a:srgbClr val="595959"/>
                </a:solidFill>
                <a:latin typeface="Century Gothic"/>
                <a:cs typeface="Century Gothic"/>
              </a:rPr>
              <a:t>object?</a:t>
            </a:r>
            <a:endParaRPr sz="1800" dirty="0">
              <a:latin typeface="Century Gothic"/>
              <a:cs typeface="Century Gothic"/>
            </a:endParaRPr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9E4D0299-4A2F-4053-BD31-6AC622C30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" y="5334000"/>
            <a:ext cx="9064641" cy="1159800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D98F1209-7930-4FDD-AA2E-FF2884A1C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952941"/>
            <a:ext cx="6337067" cy="3290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23856"/>
            <a:ext cx="8914130" cy="914400"/>
          </a:xfrm>
          <a:custGeom>
            <a:avLst/>
            <a:gdLst/>
            <a:ahLst/>
            <a:cxnLst/>
            <a:rect l="l" t="t" r="r" b="b"/>
            <a:pathLst>
              <a:path w="8914130" h="914400">
                <a:moveTo>
                  <a:pt x="0" y="0"/>
                </a:moveTo>
                <a:lnTo>
                  <a:pt x="8913811" y="0"/>
                </a:lnTo>
                <a:lnTo>
                  <a:pt x="8913811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1294036"/>
            <a:ext cx="40259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Rays from</a:t>
            </a:r>
            <a:r>
              <a:rPr spc="-70" dirty="0"/>
              <a:t> </a:t>
            </a:r>
            <a:r>
              <a:rPr spc="-5" dirty="0"/>
              <a:t>Objects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1100"/>
              </a:spcBef>
            </a:pPr>
            <a:r>
              <a:rPr spc="-894" dirty="0">
                <a:solidFill>
                  <a:srgbClr val="E07602"/>
                </a:solidFill>
                <a:latin typeface="Wingdings 2"/>
                <a:cs typeface="Wingdings 2"/>
              </a:rPr>
              <a:t></a:t>
            </a:r>
            <a:r>
              <a:rPr spc="405" dirty="0">
                <a:solidFill>
                  <a:srgbClr val="E07602"/>
                </a:solidFill>
                <a:latin typeface="Times New Roman"/>
                <a:cs typeface="Times New Roman"/>
              </a:rPr>
              <a:t> </a:t>
            </a:r>
            <a:r>
              <a:rPr dirty="0"/>
              <a:t>Need </a:t>
            </a:r>
            <a:r>
              <a:rPr spc="-5" dirty="0"/>
              <a:t>to add an </a:t>
            </a:r>
            <a:r>
              <a:rPr dirty="0">
                <a:latin typeface="MS PGothic"/>
                <a:cs typeface="MS PGothic"/>
              </a:rPr>
              <a:t>ε</a:t>
            </a:r>
            <a:r>
              <a:rPr dirty="0"/>
              <a:t>value to ray</a:t>
            </a:r>
            <a:r>
              <a:rPr spc="-5" dirty="0"/>
              <a:t> </a:t>
            </a:r>
            <a:r>
              <a:rPr dirty="0"/>
              <a:t>origin</a:t>
            </a:r>
          </a:p>
          <a:p>
            <a:pPr marL="106680">
              <a:lnSpc>
                <a:spcPct val="100000"/>
              </a:lnSpc>
              <a:spcBef>
                <a:spcPts val="1000"/>
              </a:spcBef>
            </a:pPr>
            <a:r>
              <a:rPr spc="-894" dirty="0">
                <a:solidFill>
                  <a:srgbClr val="E07602"/>
                </a:solidFill>
                <a:latin typeface="Wingdings 2"/>
                <a:cs typeface="Wingdings 2"/>
              </a:rPr>
              <a:t></a:t>
            </a:r>
            <a:r>
              <a:rPr spc="405" dirty="0">
                <a:solidFill>
                  <a:srgbClr val="E07602"/>
                </a:solidFill>
                <a:latin typeface="Times New Roman"/>
                <a:cs typeface="Times New Roman"/>
              </a:rPr>
              <a:t> </a:t>
            </a:r>
            <a:r>
              <a:rPr spc="-5" dirty="0"/>
              <a:t>Move </a:t>
            </a:r>
            <a:r>
              <a:rPr dirty="0"/>
              <a:t>it slightly in </a:t>
            </a:r>
            <a:r>
              <a:rPr spc="-5" dirty="0"/>
              <a:t>direction </a:t>
            </a:r>
            <a:r>
              <a:rPr dirty="0"/>
              <a:t>of</a:t>
            </a:r>
            <a:r>
              <a:rPr spc="0" dirty="0"/>
              <a:t> </a:t>
            </a:r>
            <a:r>
              <a:rPr spc="-5" dirty="0"/>
              <a:t>ray…</a:t>
            </a:r>
          </a:p>
          <a:p>
            <a:pPr marL="106680">
              <a:lnSpc>
                <a:spcPct val="100000"/>
              </a:lnSpc>
              <a:spcBef>
                <a:spcPts val="1000"/>
              </a:spcBef>
            </a:pPr>
            <a:r>
              <a:rPr spc="-894" dirty="0">
                <a:solidFill>
                  <a:srgbClr val="E07602"/>
                </a:solidFill>
                <a:latin typeface="Wingdings 2"/>
                <a:cs typeface="Wingdings 2"/>
              </a:rPr>
              <a:t></a:t>
            </a:r>
            <a:r>
              <a:rPr spc="425" dirty="0">
                <a:solidFill>
                  <a:srgbClr val="E07602"/>
                </a:solidFill>
                <a:latin typeface="Times New Roman"/>
                <a:cs typeface="Times New Roman"/>
              </a:rPr>
              <a:t> </a:t>
            </a:r>
            <a:r>
              <a:rPr spc="-5" dirty="0"/>
              <a:t>Otherwise, numerical issues </a:t>
            </a:r>
            <a:r>
              <a:rPr dirty="0"/>
              <a:t>can </a:t>
            </a:r>
            <a:r>
              <a:rPr spc="-5" dirty="0"/>
              <a:t>result </a:t>
            </a:r>
            <a:r>
              <a:rPr dirty="0"/>
              <a:t>in hitting the </a:t>
            </a:r>
            <a:r>
              <a:rPr spc="-5" dirty="0"/>
              <a:t>object</a:t>
            </a:r>
            <a:r>
              <a:rPr spc="65" dirty="0"/>
              <a:t> </a:t>
            </a:r>
            <a:r>
              <a:rPr spc="5" dirty="0"/>
              <a:t>surface</a:t>
            </a:r>
          </a:p>
          <a:p>
            <a:pPr marL="106680">
              <a:lnSpc>
                <a:spcPct val="100000"/>
              </a:lnSpc>
              <a:spcBef>
                <a:spcPts val="1000"/>
              </a:spcBef>
            </a:pPr>
            <a:r>
              <a:rPr spc="-894" dirty="0">
                <a:solidFill>
                  <a:srgbClr val="E07602"/>
                </a:solidFill>
                <a:latin typeface="Wingdings 2"/>
                <a:cs typeface="Wingdings 2"/>
              </a:rPr>
              <a:t></a:t>
            </a:r>
            <a:r>
              <a:rPr spc="409" dirty="0">
                <a:solidFill>
                  <a:srgbClr val="E07602"/>
                </a:solidFill>
                <a:latin typeface="Times New Roman"/>
                <a:cs typeface="Times New Roman"/>
              </a:rPr>
              <a:t> </a:t>
            </a:r>
            <a:r>
              <a:rPr spc="-5" dirty="0"/>
              <a:t>Define </a:t>
            </a:r>
            <a:r>
              <a:rPr dirty="0"/>
              <a:t>a </a:t>
            </a:r>
            <a:r>
              <a:rPr spc="-5" dirty="0"/>
              <a:t>constant for each geometric object</a:t>
            </a:r>
            <a:r>
              <a:rPr spc="25" dirty="0"/>
              <a:t> </a:t>
            </a:r>
            <a:r>
              <a:rPr spc="-5" dirty="0"/>
              <a:t>type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23856"/>
            <a:ext cx="8914130" cy="979173"/>
          </a:xfrm>
          <a:custGeom>
            <a:avLst/>
            <a:gdLst/>
            <a:ahLst/>
            <a:cxnLst/>
            <a:rect l="l" t="t" r="r" b="b"/>
            <a:pathLst>
              <a:path w="8914130" h="914400">
                <a:moveTo>
                  <a:pt x="0" y="0"/>
                </a:moveTo>
                <a:lnTo>
                  <a:pt x="8913811" y="0"/>
                </a:lnTo>
                <a:lnTo>
                  <a:pt x="8913811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3750" y="1294036"/>
            <a:ext cx="75564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97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Shadows </a:t>
            </a:r>
            <a:r>
              <a:rPr lang="en-US" spc="-5" dirty="0"/>
              <a:t>C</a:t>
            </a:r>
            <a:r>
              <a:rPr dirty="0"/>
              <a:t>an </a:t>
            </a:r>
            <a:r>
              <a:rPr lang="en-US" spc="-5" dirty="0"/>
              <a:t>B</a:t>
            </a:r>
            <a:r>
              <a:rPr spc="-5" dirty="0"/>
              <a:t>e </a:t>
            </a:r>
            <a:r>
              <a:rPr lang="en-US" spc="-65" dirty="0"/>
              <a:t>E</a:t>
            </a:r>
            <a:r>
              <a:rPr dirty="0"/>
              <a:t>xpensive</a:t>
            </a:r>
          </a:p>
        </p:txBody>
      </p:sp>
      <p:sp>
        <p:nvSpPr>
          <p:cNvPr id="4" name="object 4"/>
          <p:cNvSpPr/>
          <p:nvPr/>
        </p:nvSpPr>
        <p:spPr>
          <a:xfrm>
            <a:off x="2226663" y="5721780"/>
            <a:ext cx="4998720" cy="132080"/>
          </a:xfrm>
          <a:custGeom>
            <a:avLst/>
            <a:gdLst/>
            <a:ahLst/>
            <a:cxnLst/>
            <a:rect l="l" t="t" r="r" b="b"/>
            <a:pathLst>
              <a:path w="4998720" h="132079">
                <a:moveTo>
                  <a:pt x="0" y="131883"/>
                </a:moveTo>
                <a:lnTo>
                  <a:pt x="4998554" y="131883"/>
                </a:lnTo>
                <a:lnTo>
                  <a:pt x="4998554" y="0"/>
                </a:lnTo>
                <a:lnTo>
                  <a:pt x="0" y="0"/>
                </a:lnTo>
                <a:lnTo>
                  <a:pt x="0" y="131883"/>
                </a:lnTo>
                <a:close/>
              </a:path>
            </a:pathLst>
          </a:custGeom>
          <a:solidFill>
            <a:srgbClr val="A7A9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14423" y="2611498"/>
            <a:ext cx="7610475" cy="0"/>
          </a:xfrm>
          <a:custGeom>
            <a:avLst/>
            <a:gdLst/>
            <a:ahLst/>
            <a:cxnLst/>
            <a:rect l="l" t="t" r="r" b="b"/>
            <a:pathLst>
              <a:path w="7610475">
                <a:moveTo>
                  <a:pt x="0" y="0"/>
                </a:moveTo>
                <a:lnTo>
                  <a:pt x="7610474" y="0"/>
                </a:lnTo>
              </a:path>
            </a:pathLst>
          </a:custGeom>
          <a:ln w="1208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14423" y="6260262"/>
            <a:ext cx="7610475" cy="0"/>
          </a:xfrm>
          <a:custGeom>
            <a:avLst/>
            <a:gdLst/>
            <a:ahLst/>
            <a:cxnLst/>
            <a:rect l="l" t="t" r="r" b="b"/>
            <a:pathLst>
              <a:path w="7610475">
                <a:moveTo>
                  <a:pt x="7610474" y="0"/>
                </a:moveTo>
                <a:lnTo>
                  <a:pt x="0" y="0"/>
                </a:lnTo>
              </a:path>
            </a:pathLst>
          </a:custGeom>
          <a:ln w="1208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57486" y="2896938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44306" y="0"/>
                </a:moveTo>
                <a:lnTo>
                  <a:pt x="27054" y="3480"/>
                </a:lnTo>
                <a:lnTo>
                  <a:pt x="12972" y="12971"/>
                </a:lnTo>
                <a:lnTo>
                  <a:pt x="3479" y="27049"/>
                </a:lnTo>
                <a:lnTo>
                  <a:pt x="0" y="44291"/>
                </a:lnTo>
                <a:lnTo>
                  <a:pt x="3479" y="61544"/>
                </a:lnTo>
                <a:lnTo>
                  <a:pt x="12972" y="75629"/>
                </a:lnTo>
                <a:lnTo>
                  <a:pt x="27054" y="85123"/>
                </a:lnTo>
                <a:lnTo>
                  <a:pt x="44306" y="88604"/>
                </a:lnTo>
                <a:lnTo>
                  <a:pt x="61545" y="85123"/>
                </a:lnTo>
                <a:lnTo>
                  <a:pt x="75621" y="75629"/>
                </a:lnTo>
                <a:lnTo>
                  <a:pt x="85111" y="61544"/>
                </a:lnTo>
                <a:lnTo>
                  <a:pt x="88591" y="44291"/>
                </a:lnTo>
                <a:lnTo>
                  <a:pt x="85111" y="27049"/>
                </a:lnTo>
                <a:lnTo>
                  <a:pt x="75621" y="12971"/>
                </a:lnTo>
                <a:lnTo>
                  <a:pt x="61545" y="3480"/>
                </a:lnTo>
                <a:lnTo>
                  <a:pt x="44306" y="0"/>
                </a:lnTo>
                <a:close/>
              </a:path>
            </a:pathLst>
          </a:custGeom>
          <a:solidFill>
            <a:srgbClr val="FFF4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57485" y="2896938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88591" y="44290"/>
                </a:moveTo>
                <a:lnTo>
                  <a:pt x="85111" y="61545"/>
                </a:lnTo>
                <a:lnTo>
                  <a:pt x="75622" y="75629"/>
                </a:lnTo>
                <a:lnTo>
                  <a:pt x="61545" y="85123"/>
                </a:lnTo>
                <a:lnTo>
                  <a:pt x="44306" y="88603"/>
                </a:lnTo>
                <a:lnTo>
                  <a:pt x="27055" y="85123"/>
                </a:lnTo>
                <a:lnTo>
                  <a:pt x="12972" y="75629"/>
                </a:lnTo>
                <a:lnTo>
                  <a:pt x="3480" y="61545"/>
                </a:lnTo>
                <a:lnTo>
                  <a:pt x="0" y="44290"/>
                </a:lnTo>
                <a:lnTo>
                  <a:pt x="3480" y="27049"/>
                </a:lnTo>
                <a:lnTo>
                  <a:pt x="12972" y="12971"/>
                </a:lnTo>
                <a:lnTo>
                  <a:pt x="27055" y="3480"/>
                </a:lnTo>
                <a:lnTo>
                  <a:pt x="44306" y="0"/>
                </a:lnTo>
                <a:lnTo>
                  <a:pt x="61545" y="3480"/>
                </a:lnTo>
                <a:lnTo>
                  <a:pt x="75622" y="12971"/>
                </a:lnTo>
                <a:lnTo>
                  <a:pt x="85111" y="27049"/>
                </a:lnTo>
                <a:lnTo>
                  <a:pt x="88591" y="44290"/>
                </a:lnTo>
                <a:close/>
              </a:path>
            </a:pathLst>
          </a:custGeom>
          <a:ln w="1098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75065" y="2941251"/>
            <a:ext cx="80645" cy="0"/>
          </a:xfrm>
          <a:custGeom>
            <a:avLst/>
            <a:gdLst/>
            <a:ahLst/>
            <a:cxnLst/>
            <a:rect l="l" t="t" r="r" b="b"/>
            <a:pathLst>
              <a:path w="80645">
                <a:moveTo>
                  <a:pt x="0" y="0"/>
                </a:moveTo>
                <a:lnTo>
                  <a:pt x="80570" y="0"/>
                </a:lnTo>
              </a:path>
            </a:pathLst>
          </a:custGeom>
          <a:solidFill>
            <a:srgbClr val="FFF4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75065" y="2941251"/>
            <a:ext cx="80645" cy="0"/>
          </a:xfrm>
          <a:custGeom>
            <a:avLst/>
            <a:gdLst/>
            <a:ahLst/>
            <a:cxnLst/>
            <a:rect l="l" t="t" r="r" b="b"/>
            <a:pathLst>
              <a:path w="80645">
                <a:moveTo>
                  <a:pt x="0" y="0"/>
                </a:moveTo>
                <a:lnTo>
                  <a:pt x="80569" y="0"/>
                </a:lnTo>
              </a:path>
            </a:pathLst>
          </a:custGeom>
          <a:ln w="1099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49797" y="2943076"/>
            <a:ext cx="80645" cy="0"/>
          </a:xfrm>
          <a:custGeom>
            <a:avLst/>
            <a:gdLst/>
            <a:ahLst/>
            <a:cxnLst/>
            <a:rect l="l" t="t" r="r" b="b"/>
            <a:pathLst>
              <a:path w="80645">
                <a:moveTo>
                  <a:pt x="0" y="0"/>
                </a:moveTo>
                <a:lnTo>
                  <a:pt x="80568" y="0"/>
                </a:lnTo>
              </a:path>
            </a:pathLst>
          </a:custGeom>
          <a:solidFill>
            <a:srgbClr val="FFF4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49795" y="2943076"/>
            <a:ext cx="80645" cy="0"/>
          </a:xfrm>
          <a:custGeom>
            <a:avLst/>
            <a:gdLst/>
            <a:ahLst/>
            <a:cxnLst/>
            <a:rect l="l" t="t" r="r" b="b"/>
            <a:pathLst>
              <a:path w="80645">
                <a:moveTo>
                  <a:pt x="0" y="0"/>
                </a:moveTo>
                <a:lnTo>
                  <a:pt x="80569" y="0"/>
                </a:lnTo>
              </a:path>
            </a:pathLst>
          </a:custGeom>
          <a:ln w="1099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01837" y="2788969"/>
            <a:ext cx="0" cy="80645"/>
          </a:xfrm>
          <a:custGeom>
            <a:avLst/>
            <a:gdLst/>
            <a:ahLst/>
            <a:cxnLst/>
            <a:rect l="l" t="t" r="r" b="b"/>
            <a:pathLst>
              <a:path h="80644">
                <a:moveTo>
                  <a:pt x="0" y="80603"/>
                </a:moveTo>
                <a:lnTo>
                  <a:pt x="0" y="0"/>
                </a:lnTo>
              </a:path>
            </a:pathLst>
          </a:custGeom>
          <a:solidFill>
            <a:srgbClr val="FFF4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01836" y="2788969"/>
            <a:ext cx="0" cy="80645"/>
          </a:xfrm>
          <a:custGeom>
            <a:avLst/>
            <a:gdLst/>
            <a:ahLst/>
            <a:cxnLst/>
            <a:rect l="l" t="t" r="r" b="b"/>
            <a:pathLst>
              <a:path h="80644">
                <a:moveTo>
                  <a:pt x="0" y="80603"/>
                </a:moveTo>
                <a:lnTo>
                  <a:pt x="0" y="0"/>
                </a:lnTo>
              </a:path>
            </a:pathLst>
          </a:custGeom>
          <a:ln w="1098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03881" y="3013589"/>
            <a:ext cx="0" cy="80645"/>
          </a:xfrm>
          <a:custGeom>
            <a:avLst/>
            <a:gdLst/>
            <a:ahLst/>
            <a:cxnLst/>
            <a:rect l="l" t="t" r="r" b="b"/>
            <a:pathLst>
              <a:path h="80644">
                <a:moveTo>
                  <a:pt x="0" y="80581"/>
                </a:moveTo>
                <a:lnTo>
                  <a:pt x="0" y="0"/>
                </a:lnTo>
              </a:path>
            </a:pathLst>
          </a:custGeom>
          <a:solidFill>
            <a:srgbClr val="FFF4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03879" y="3013590"/>
            <a:ext cx="0" cy="80645"/>
          </a:xfrm>
          <a:custGeom>
            <a:avLst/>
            <a:gdLst/>
            <a:ahLst/>
            <a:cxnLst/>
            <a:rect l="l" t="t" r="r" b="b"/>
            <a:pathLst>
              <a:path h="80644">
                <a:moveTo>
                  <a:pt x="0" y="80581"/>
                </a:moveTo>
                <a:lnTo>
                  <a:pt x="0" y="0"/>
                </a:lnTo>
              </a:path>
            </a:pathLst>
          </a:custGeom>
          <a:ln w="1098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97332" y="2995412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0" y="56995"/>
                </a:moveTo>
                <a:lnTo>
                  <a:pt x="56943" y="0"/>
                </a:lnTo>
              </a:path>
            </a:pathLst>
          </a:custGeom>
          <a:ln w="1098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53461" y="2833766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0" y="56995"/>
                </a:moveTo>
                <a:lnTo>
                  <a:pt x="56965" y="0"/>
                </a:lnTo>
              </a:path>
            </a:pathLst>
          </a:custGeom>
          <a:ln w="1098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953461" y="2991741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6965" y="56973"/>
                </a:moveTo>
                <a:lnTo>
                  <a:pt x="0" y="0"/>
                </a:lnTo>
              </a:path>
            </a:pathLst>
          </a:custGeom>
          <a:ln w="1098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794607" y="283559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6943" y="56973"/>
                </a:moveTo>
                <a:lnTo>
                  <a:pt x="0" y="0"/>
                </a:lnTo>
              </a:path>
            </a:pathLst>
          </a:custGeom>
          <a:ln w="1098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30350" y="2962880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44306" y="0"/>
                </a:moveTo>
                <a:lnTo>
                  <a:pt x="27054" y="3480"/>
                </a:lnTo>
                <a:lnTo>
                  <a:pt x="12972" y="12971"/>
                </a:lnTo>
                <a:lnTo>
                  <a:pt x="3479" y="27049"/>
                </a:lnTo>
                <a:lnTo>
                  <a:pt x="0" y="44291"/>
                </a:lnTo>
                <a:lnTo>
                  <a:pt x="3479" y="61544"/>
                </a:lnTo>
                <a:lnTo>
                  <a:pt x="12972" y="75629"/>
                </a:lnTo>
                <a:lnTo>
                  <a:pt x="27054" y="85123"/>
                </a:lnTo>
                <a:lnTo>
                  <a:pt x="44306" y="88604"/>
                </a:lnTo>
                <a:lnTo>
                  <a:pt x="61545" y="85123"/>
                </a:lnTo>
                <a:lnTo>
                  <a:pt x="75621" y="75629"/>
                </a:lnTo>
                <a:lnTo>
                  <a:pt x="85111" y="61544"/>
                </a:lnTo>
                <a:lnTo>
                  <a:pt x="88591" y="44291"/>
                </a:lnTo>
                <a:lnTo>
                  <a:pt x="85111" y="27049"/>
                </a:lnTo>
                <a:lnTo>
                  <a:pt x="75621" y="12971"/>
                </a:lnTo>
                <a:lnTo>
                  <a:pt x="61545" y="3480"/>
                </a:lnTo>
                <a:lnTo>
                  <a:pt x="44306" y="0"/>
                </a:lnTo>
                <a:close/>
              </a:path>
            </a:pathLst>
          </a:custGeom>
          <a:solidFill>
            <a:srgbClr val="FFF4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30348" y="2962880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88591" y="44290"/>
                </a:moveTo>
                <a:lnTo>
                  <a:pt x="85111" y="61545"/>
                </a:lnTo>
                <a:lnTo>
                  <a:pt x="75622" y="75629"/>
                </a:lnTo>
                <a:lnTo>
                  <a:pt x="61545" y="85123"/>
                </a:lnTo>
                <a:lnTo>
                  <a:pt x="44306" y="88603"/>
                </a:lnTo>
                <a:lnTo>
                  <a:pt x="27055" y="85123"/>
                </a:lnTo>
                <a:lnTo>
                  <a:pt x="12972" y="75629"/>
                </a:lnTo>
                <a:lnTo>
                  <a:pt x="3480" y="61545"/>
                </a:lnTo>
                <a:lnTo>
                  <a:pt x="0" y="44290"/>
                </a:lnTo>
                <a:lnTo>
                  <a:pt x="3480" y="27049"/>
                </a:lnTo>
                <a:lnTo>
                  <a:pt x="12972" y="12971"/>
                </a:lnTo>
                <a:lnTo>
                  <a:pt x="27055" y="3480"/>
                </a:lnTo>
                <a:lnTo>
                  <a:pt x="44306" y="0"/>
                </a:lnTo>
                <a:lnTo>
                  <a:pt x="61545" y="3480"/>
                </a:lnTo>
                <a:lnTo>
                  <a:pt x="75622" y="12971"/>
                </a:lnTo>
                <a:lnTo>
                  <a:pt x="85111" y="27049"/>
                </a:lnTo>
                <a:lnTo>
                  <a:pt x="88591" y="44290"/>
                </a:lnTo>
                <a:close/>
              </a:path>
            </a:pathLst>
          </a:custGeom>
          <a:ln w="1098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747930" y="3007193"/>
            <a:ext cx="80645" cy="0"/>
          </a:xfrm>
          <a:custGeom>
            <a:avLst/>
            <a:gdLst/>
            <a:ahLst/>
            <a:cxnLst/>
            <a:rect l="l" t="t" r="r" b="b"/>
            <a:pathLst>
              <a:path w="80645">
                <a:moveTo>
                  <a:pt x="0" y="0"/>
                </a:moveTo>
                <a:lnTo>
                  <a:pt x="80568" y="0"/>
                </a:lnTo>
              </a:path>
            </a:pathLst>
          </a:custGeom>
          <a:solidFill>
            <a:srgbClr val="FFF4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747928" y="3007193"/>
            <a:ext cx="80645" cy="0"/>
          </a:xfrm>
          <a:custGeom>
            <a:avLst/>
            <a:gdLst/>
            <a:ahLst/>
            <a:cxnLst/>
            <a:rect l="l" t="t" r="r" b="b"/>
            <a:pathLst>
              <a:path w="80645">
                <a:moveTo>
                  <a:pt x="0" y="0"/>
                </a:moveTo>
                <a:lnTo>
                  <a:pt x="80569" y="0"/>
                </a:lnTo>
              </a:path>
            </a:pathLst>
          </a:custGeom>
          <a:ln w="1099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522660" y="3009017"/>
            <a:ext cx="80645" cy="0"/>
          </a:xfrm>
          <a:custGeom>
            <a:avLst/>
            <a:gdLst/>
            <a:ahLst/>
            <a:cxnLst/>
            <a:rect l="l" t="t" r="r" b="b"/>
            <a:pathLst>
              <a:path w="80645">
                <a:moveTo>
                  <a:pt x="0" y="0"/>
                </a:moveTo>
                <a:lnTo>
                  <a:pt x="80568" y="0"/>
                </a:lnTo>
              </a:path>
            </a:pathLst>
          </a:custGeom>
          <a:solidFill>
            <a:srgbClr val="FFF4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522658" y="3009018"/>
            <a:ext cx="80645" cy="0"/>
          </a:xfrm>
          <a:custGeom>
            <a:avLst/>
            <a:gdLst/>
            <a:ahLst/>
            <a:cxnLst/>
            <a:rect l="l" t="t" r="r" b="b"/>
            <a:pathLst>
              <a:path w="80645">
                <a:moveTo>
                  <a:pt x="0" y="0"/>
                </a:moveTo>
                <a:lnTo>
                  <a:pt x="80569" y="0"/>
                </a:lnTo>
              </a:path>
            </a:pathLst>
          </a:custGeom>
          <a:ln w="1099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674678" y="2854911"/>
            <a:ext cx="0" cy="80645"/>
          </a:xfrm>
          <a:custGeom>
            <a:avLst/>
            <a:gdLst/>
            <a:ahLst/>
            <a:cxnLst/>
            <a:rect l="l" t="t" r="r" b="b"/>
            <a:pathLst>
              <a:path h="80644">
                <a:moveTo>
                  <a:pt x="0" y="80603"/>
                </a:moveTo>
                <a:lnTo>
                  <a:pt x="0" y="0"/>
                </a:lnTo>
              </a:path>
            </a:pathLst>
          </a:custGeom>
          <a:solidFill>
            <a:srgbClr val="FFF4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674677" y="2854911"/>
            <a:ext cx="0" cy="80645"/>
          </a:xfrm>
          <a:custGeom>
            <a:avLst/>
            <a:gdLst/>
            <a:ahLst/>
            <a:cxnLst/>
            <a:rect l="l" t="t" r="r" b="b"/>
            <a:pathLst>
              <a:path h="80644">
                <a:moveTo>
                  <a:pt x="0" y="80603"/>
                </a:moveTo>
                <a:lnTo>
                  <a:pt x="0" y="0"/>
                </a:lnTo>
              </a:path>
            </a:pathLst>
          </a:custGeom>
          <a:ln w="1098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676744" y="3079531"/>
            <a:ext cx="0" cy="80645"/>
          </a:xfrm>
          <a:custGeom>
            <a:avLst/>
            <a:gdLst/>
            <a:ahLst/>
            <a:cxnLst/>
            <a:rect l="l" t="t" r="r" b="b"/>
            <a:pathLst>
              <a:path h="80644">
                <a:moveTo>
                  <a:pt x="0" y="80581"/>
                </a:moveTo>
                <a:lnTo>
                  <a:pt x="0" y="0"/>
                </a:lnTo>
              </a:path>
            </a:pathLst>
          </a:custGeom>
          <a:solidFill>
            <a:srgbClr val="FFF4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676743" y="3079531"/>
            <a:ext cx="0" cy="80645"/>
          </a:xfrm>
          <a:custGeom>
            <a:avLst/>
            <a:gdLst/>
            <a:ahLst/>
            <a:cxnLst/>
            <a:rect l="l" t="t" r="r" b="b"/>
            <a:pathLst>
              <a:path h="80644">
                <a:moveTo>
                  <a:pt x="0" y="80581"/>
                </a:moveTo>
                <a:lnTo>
                  <a:pt x="0" y="0"/>
                </a:lnTo>
              </a:path>
            </a:pathLst>
          </a:custGeom>
          <a:ln w="1098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570196" y="306135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0" y="56995"/>
                </a:moveTo>
                <a:lnTo>
                  <a:pt x="56943" y="0"/>
                </a:lnTo>
              </a:path>
            </a:pathLst>
          </a:custGeom>
          <a:ln w="1098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726324" y="2899708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0" y="56995"/>
                </a:moveTo>
                <a:lnTo>
                  <a:pt x="56968" y="0"/>
                </a:lnTo>
              </a:path>
            </a:pathLst>
          </a:custGeom>
          <a:ln w="1098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726324" y="305768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6968" y="56973"/>
                </a:moveTo>
                <a:lnTo>
                  <a:pt x="0" y="0"/>
                </a:lnTo>
              </a:path>
            </a:pathLst>
          </a:custGeom>
          <a:ln w="1098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567471" y="2901532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6943" y="56973"/>
                </a:moveTo>
                <a:lnTo>
                  <a:pt x="0" y="0"/>
                </a:lnTo>
              </a:path>
            </a:pathLst>
          </a:custGeom>
          <a:ln w="1098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66603" y="3259618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44284" y="0"/>
                </a:moveTo>
                <a:lnTo>
                  <a:pt x="27045" y="3480"/>
                </a:lnTo>
                <a:lnTo>
                  <a:pt x="12969" y="12971"/>
                </a:lnTo>
                <a:lnTo>
                  <a:pt x="3479" y="27049"/>
                </a:lnTo>
                <a:lnTo>
                  <a:pt x="0" y="44291"/>
                </a:lnTo>
                <a:lnTo>
                  <a:pt x="3479" y="61545"/>
                </a:lnTo>
                <a:lnTo>
                  <a:pt x="12969" y="75630"/>
                </a:lnTo>
                <a:lnTo>
                  <a:pt x="27045" y="85123"/>
                </a:lnTo>
                <a:lnTo>
                  <a:pt x="44284" y="88604"/>
                </a:lnTo>
                <a:lnTo>
                  <a:pt x="61527" y="85123"/>
                </a:lnTo>
                <a:lnTo>
                  <a:pt x="75611" y="75630"/>
                </a:lnTo>
                <a:lnTo>
                  <a:pt x="85108" y="61545"/>
                </a:lnTo>
                <a:lnTo>
                  <a:pt x="88591" y="44291"/>
                </a:lnTo>
                <a:lnTo>
                  <a:pt x="85108" y="27049"/>
                </a:lnTo>
                <a:lnTo>
                  <a:pt x="75611" y="12971"/>
                </a:lnTo>
                <a:lnTo>
                  <a:pt x="61527" y="3480"/>
                </a:lnTo>
                <a:lnTo>
                  <a:pt x="44284" y="0"/>
                </a:lnTo>
                <a:close/>
              </a:path>
            </a:pathLst>
          </a:custGeom>
          <a:solidFill>
            <a:srgbClr val="FFF4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066602" y="3259619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88591" y="44290"/>
                </a:moveTo>
                <a:lnTo>
                  <a:pt x="85108" y="61545"/>
                </a:lnTo>
                <a:lnTo>
                  <a:pt x="75611" y="75629"/>
                </a:lnTo>
                <a:lnTo>
                  <a:pt x="61527" y="85123"/>
                </a:lnTo>
                <a:lnTo>
                  <a:pt x="44284" y="88603"/>
                </a:lnTo>
                <a:lnTo>
                  <a:pt x="27045" y="85123"/>
                </a:lnTo>
                <a:lnTo>
                  <a:pt x="12969" y="75629"/>
                </a:lnTo>
                <a:lnTo>
                  <a:pt x="3479" y="61545"/>
                </a:lnTo>
                <a:lnTo>
                  <a:pt x="0" y="44290"/>
                </a:lnTo>
                <a:lnTo>
                  <a:pt x="3479" y="27049"/>
                </a:lnTo>
                <a:lnTo>
                  <a:pt x="12969" y="12971"/>
                </a:lnTo>
                <a:lnTo>
                  <a:pt x="27045" y="3480"/>
                </a:lnTo>
                <a:lnTo>
                  <a:pt x="44284" y="0"/>
                </a:lnTo>
                <a:lnTo>
                  <a:pt x="61527" y="3480"/>
                </a:lnTo>
                <a:lnTo>
                  <a:pt x="75611" y="12971"/>
                </a:lnTo>
                <a:lnTo>
                  <a:pt x="85108" y="27049"/>
                </a:lnTo>
                <a:lnTo>
                  <a:pt x="88591" y="44290"/>
                </a:lnTo>
                <a:close/>
              </a:path>
            </a:pathLst>
          </a:custGeom>
          <a:ln w="1098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184163" y="3303931"/>
            <a:ext cx="80645" cy="0"/>
          </a:xfrm>
          <a:custGeom>
            <a:avLst/>
            <a:gdLst/>
            <a:ahLst/>
            <a:cxnLst/>
            <a:rect l="l" t="t" r="r" b="b"/>
            <a:pathLst>
              <a:path w="80645">
                <a:moveTo>
                  <a:pt x="0" y="0"/>
                </a:moveTo>
                <a:lnTo>
                  <a:pt x="80568" y="0"/>
                </a:lnTo>
              </a:path>
            </a:pathLst>
          </a:custGeom>
          <a:solidFill>
            <a:srgbClr val="FFF4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184160" y="3303932"/>
            <a:ext cx="80645" cy="0"/>
          </a:xfrm>
          <a:custGeom>
            <a:avLst/>
            <a:gdLst/>
            <a:ahLst/>
            <a:cxnLst/>
            <a:rect l="l" t="t" r="r" b="b"/>
            <a:pathLst>
              <a:path w="80645">
                <a:moveTo>
                  <a:pt x="0" y="0"/>
                </a:moveTo>
                <a:lnTo>
                  <a:pt x="80569" y="0"/>
                </a:lnTo>
              </a:path>
            </a:pathLst>
          </a:custGeom>
          <a:ln w="1099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958891" y="3305756"/>
            <a:ext cx="80645" cy="0"/>
          </a:xfrm>
          <a:custGeom>
            <a:avLst/>
            <a:gdLst/>
            <a:ahLst/>
            <a:cxnLst/>
            <a:rect l="l" t="t" r="r" b="b"/>
            <a:pathLst>
              <a:path w="80645">
                <a:moveTo>
                  <a:pt x="0" y="0"/>
                </a:moveTo>
                <a:lnTo>
                  <a:pt x="80570" y="0"/>
                </a:lnTo>
              </a:path>
            </a:pathLst>
          </a:custGeom>
          <a:solidFill>
            <a:srgbClr val="FFF4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958890" y="3305756"/>
            <a:ext cx="80645" cy="0"/>
          </a:xfrm>
          <a:custGeom>
            <a:avLst/>
            <a:gdLst/>
            <a:ahLst/>
            <a:cxnLst/>
            <a:rect l="l" t="t" r="r" b="b"/>
            <a:pathLst>
              <a:path w="80645">
                <a:moveTo>
                  <a:pt x="0" y="0"/>
                </a:moveTo>
                <a:lnTo>
                  <a:pt x="80569" y="0"/>
                </a:lnTo>
              </a:path>
            </a:pathLst>
          </a:custGeom>
          <a:ln w="1099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110933" y="3151649"/>
            <a:ext cx="0" cy="80645"/>
          </a:xfrm>
          <a:custGeom>
            <a:avLst/>
            <a:gdLst/>
            <a:ahLst/>
            <a:cxnLst/>
            <a:rect l="l" t="t" r="r" b="b"/>
            <a:pathLst>
              <a:path h="80644">
                <a:moveTo>
                  <a:pt x="0" y="80603"/>
                </a:moveTo>
                <a:lnTo>
                  <a:pt x="0" y="0"/>
                </a:lnTo>
              </a:path>
            </a:pathLst>
          </a:custGeom>
          <a:solidFill>
            <a:srgbClr val="FFF4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110931" y="3151650"/>
            <a:ext cx="0" cy="80645"/>
          </a:xfrm>
          <a:custGeom>
            <a:avLst/>
            <a:gdLst/>
            <a:ahLst/>
            <a:cxnLst/>
            <a:rect l="l" t="t" r="r" b="b"/>
            <a:pathLst>
              <a:path h="80644">
                <a:moveTo>
                  <a:pt x="0" y="80603"/>
                </a:moveTo>
                <a:lnTo>
                  <a:pt x="0" y="0"/>
                </a:lnTo>
              </a:path>
            </a:pathLst>
          </a:custGeom>
          <a:ln w="1098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112998" y="3376271"/>
            <a:ext cx="0" cy="80645"/>
          </a:xfrm>
          <a:custGeom>
            <a:avLst/>
            <a:gdLst/>
            <a:ahLst/>
            <a:cxnLst/>
            <a:rect l="l" t="t" r="r" b="b"/>
            <a:pathLst>
              <a:path h="80645">
                <a:moveTo>
                  <a:pt x="0" y="80580"/>
                </a:moveTo>
                <a:lnTo>
                  <a:pt x="0" y="0"/>
                </a:lnTo>
              </a:path>
            </a:pathLst>
          </a:custGeom>
          <a:solidFill>
            <a:srgbClr val="FFF4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112997" y="3376270"/>
            <a:ext cx="0" cy="80645"/>
          </a:xfrm>
          <a:custGeom>
            <a:avLst/>
            <a:gdLst/>
            <a:ahLst/>
            <a:cxnLst/>
            <a:rect l="l" t="t" r="r" b="b"/>
            <a:pathLst>
              <a:path h="80645">
                <a:moveTo>
                  <a:pt x="0" y="80581"/>
                </a:moveTo>
                <a:lnTo>
                  <a:pt x="0" y="0"/>
                </a:lnTo>
              </a:path>
            </a:pathLst>
          </a:custGeom>
          <a:ln w="1098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006428" y="3358092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0" y="56995"/>
                </a:moveTo>
                <a:lnTo>
                  <a:pt x="56965" y="0"/>
                </a:lnTo>
              </a:path>
            </a:pathLst>
          </a:custGeom>
          <a:ln w="1098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162578" y="3196446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0" y="56995"/>
                </a:moveTo>
                <a:lnTo>
                  <a:pt x="56965" y="0"/>
                </a:lnTo>
              </a:path>
            </a:pathLst>
          </a:custGeom>
          <a:ln w="1098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162578" y="3354421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6965" y="56973"/>
                </a:moveTo>
                <a:lnTo>
                  <a:pt x="0" y="0"/>
                </a:lnTo>
              </a:path>
            </a:pathLst>
          </a:custGeom>
          <a:ln w="1098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003702" y="3198271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6965" y="56973"/>
                </a:moveTo>
                <a:lnTo>
                  <a:pt x="0" y="0"/>
                </a:lnTo>
              </a:path>
            </a:pathLst>
          </a:custGeom>
          <a:ln w="1098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654984" y="2978597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44306" y="0"/>
                </a:moveTo>
                <a:lnTo>
                  <a:pt x="27054" y="3480"/>
                </a:lnTo>
                <a:lnTo>
                  <a:pt x="12972" y="12970"/>
                </a:lnTo>
                <a:lnTo>
                  <a:pt x="3479" y="27048"/>
                </a:lnTo>
                <a:lnTo>
                  <a:pt x="0" y="44289"/>
                </a:lnTo>
                <a:lnTo>
                  <a:pt x="3479" y="61544"/>
                </a:lnTo>
                <a:lnTo>
                  <a:pt x="12972" y="75628"/>
                </a:lnTo>
                <a:lnTo>
                  <a:pt x="27054" y="85122"/>
                </a:lnTo>
                <a:lnTo>
                  <a:pt x="44306" y="88602"/>
                </a:lnTo>
                <a:lnTo>
                  <a:pt x="61545" y="85122"/>
                </a:lnTo>
                <a:lnTo>
                  <a:pt x="75621" y="75628"/>
                </a:lnTo>
                <a:lnTo>
                  <a:pt x="85111" y="61544"/>
                </a:lnTo>
                <a:lnTo>
                  <a:pt x="88591" y="44289"/>
                </a:lnTo>
                <a:lnTo>
                  <a:pt x="85111" y="27048"/>
                </a:lnTo>
                <a:lnTo>
                  <a:pt x="75621" y="12970"/>
                </a:lnTo>
                <a:lnTo>
                  <a:pt x="61545" y="3480"/>
                </a:lnTo>
                <a:lnTo>
                  <a:pt x="44306" y="0"/>
                </a:lnTo>
                <a:close/>
              </a:path>
            </a:pathLst>
          </a:custGeom>
          <a:solidFill>
            <a:srgbClr val="FFF4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654983" y="2978596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88591" y="44290"/>
                </a:moveTo>
                <a:lnTo>
                  <a:pt x="85111" y="61545"/>
                </a:lnTo>
                <a:lnTo>
                  <a:pt x="75622" y="75629"/>
                </a:lnTo>
                <a:lnTo>
                  <a:pt x="61545" y="85123"/>
                </a:lnTo>
                <a:lnTo>
                  <a:pt x="44306" y="88603"/>
                </a:lnTo>
                <a:lnTo>
                  <a:pt x="27055" y="85123"/>
                </a:lnTo>
                <a:lnTo>
                  <a:pt x="12972" y="75629"/>
                </a:lnTo>
                <a:lnTo>
                  <a:pt x="3480" y="61545"/>
                </a:lnTo>
                <a:lnTo>
                  <a:pt x="0" y="44290"/>
                </a:lnTo>
                <a:lnTo>
                  <a:pt x="3480" y="27049"/>
                </a:lnTo>
                <a:lnTo>
                  <a:pt x="12972" y="12971"/>
                </a:lnTo>
                <a:lnTo>
                  <a:pt x="27055" y="3480"/>
                </a:lnTo>
                <a:lnTo>
                  <a:pt x="44306" y="0"/>
                </a:lnTo>
                <a:lnTo>
                  <a:pt x="61545" y="3480"/>
                </a:lnTo>
                <a:lnTo>
                  <a:pt x="75622" y="12971"/>
                </a:lnTo>
                <a:lnTo>
                  <a:pt x="85111" y="27049"/>
                </a:lnTo>
                <a:lnTo>
                  <a:pt x="88591" y="44290"/>
                </a:lnTo>
                <a:close/>
              </a:path>
            </a:pathLst>
          </a:custGeom>
          <a:ln w="1098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772564" y="3022909"/>
            <a:ext cx="80645" cy="0"/>
          </a:xfrm>
          <a:custGeom>
            <a:avLst/>
            <a:gdLst/>
            <a:ahLst/>
            <a:cxnLst/>
            <a:rect l="l" t="t" r="r" b="b"/>
            <a:pathLst>
              <a:path w="80644">
                <a:moveTo>
                  <a:pt x="0" y="0"/>
                </a:moveTo>
                <a:lnTo>
                  <a:pt x="80568" y="0"/>
                </a:lnTo>
              </a:path>
            </a:pathLst>
          </a:custGeom>
          <a:solidFill>
            <a:srgbClr val="FFF4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772563" y="3022909"/>
            <a:ext cx="80645" cy="0"/>
          </a:xfrm>
          <a:custGeom>
            <a:avLst/>
            <a:gdLst/>
            <a:ahLst/>
            <a:cxnLst/>
            <a:rect l="l" t="t" r="r" b="b"/>
            <a:pathLst>
              <a:path w="80644">
                <a:moveTo>
                  <a:pt x="0" y="0"/>
                </a:moveTo>
                <a:lnTo>
                  <a:pt x="80569" y="0"/>
                </a:lnTo>
              </a:path>
            </a:pathLst>
          </a:custGeom>
          <a:ln w="1099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547294" y="3024733"/>
            <a:ext cx="80645" cy="0"/>
          </a:xfrm>
          <a:custGeom>
            <a:avLst/>
            <a:gdLst/>
            <a:ahLst/>
            <a:cxnLst/>
            <a:rect l="l" t="t" r="r" b="b"/>
            <a:pathLst>
              <a:path w="80644">
                <a:moveTo>
                  <a:pt x="0" y="0"/>
                </a:moveTo>
                <a:lnTo>
                  <a:pt x="80568" y="0"/>
                </a:lnTo>
              </a:path>
            </a:pathLst>
          </a:custGeom>
          <a:solidFill>
            <a:srgbClr val="FFF4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547293" y="3024734"/>
            <a:ext cx="80645" cy="0"/>
          </a:xfrm>
          <a:custGeom>
            <a:avLst/>
            <a:gdLst/>
            <a:ahLst/>
            <a:cxnLst/>
            <a:rect l="l" t="t" r="r" b="b"/>
            <a:pathLst>
              <a:path w="80644">
                <a:moveTo>
                  <a:pt x="0" y="0"/>
                </a:moveTo>
                <a:lnTo>
                  <a:pt x="80569" y="0"/>
                </a:lnTo>
              </a:path>
            </a:pathLst>
          </a:custGeom>
          <a:ln w="1099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699335" y="2870628"/>
            <a:ext cx="0" cy="80645"/>
          </a:xfrm>
          <a:custGeom>
            <a:avLst/>
            <a:gdLst/>
            <a:ahLst/>
            <a:cxnLst/>
            <a:rect l="l" t="t" r="r" b="b"/>
            <a:pathLst>
              <a:path h="80644">
                <a:moveTo>
                  <a:pt x="0" y="80603"/>
                </a:moveTo>
                <a:lnTo>
                  <a:pt x="0" y="0"/>
                </a:lnTo>
              </a:path>
            </a:pathLst>
          </a:custGeom>
          <a:solidFill>
            <a:srgbClr val="FFF4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699334" y="2870628"/>
            <a:ext cx="0" cy="80645"/>
          </a:xfrm>
          <a:custGeom>
            <a:avLst/>
            <a:gdLst/>
            <a:ahLst/>
            <a:cxnLst/>
            <a:rect l="l" t="t" r="r" b="b"/>
            <a:pathLst>
              <a:path h="80644">
                <a:moveTo>
                  <a:pt x="0" y="80603"/>
                </a:moveTo>
                <a:lnTo>
                  <a:pt x="0" y="0"/>
                </a:lnTo>
              </a:path>
            </a:pathLst>
          </a:custGeom>
          <a:ln w="1098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701378" y="3095247"/>
            <a:ext cx="0" cy="80645"/>
          </a:xfrm>
          <a:custGeom>
            <a:avLst/>
            <a:gdLst/>
            <a:ahLst/>
            <a:cxnLst/>
            <a:rect l="l" t="t" r="r" b="b"/>
            <a:pathLst>
              <a:path h="80644">
                <a:moveTo>
                  <a:pt x="0" y="80580"/>
                </a:moveTo>
                <a:lnTo>
                  <a:pt x="0" y="0"/>
                </a:lnTo>
              </a:path>
            </a:pathLst>
          </a:custGeom>
          <a:solidFill>
            <a:srgbClr val="FFF4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701378" y="3095248"/>
            <a:ext cx="0" cy="80645"/>
          </a:xfrm>
          <a:custGeom>
            <a:avLst/>
            <a:gdLst/>
            <a:ahLst/>
            <a:cxnLst/>
            <a:rect l="l" t="t" r="r" b="b"/>
            <a:pathLst>
              <a:path h="80644">
                <a:moveTo>
                  <a:pt x="0" y="80581"/>
                </a:moveTo>
                <a:lnTo>
                  <a:pt x="0" y="0"/>
                </a:lnTo>
              </a:path>
            </a:pathLst>
          </a:custGeom>
          <a:ln w="1098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594831" y="307707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0" y="56995"/>
                </a:moveTo>
                <a:lnTo>
                  <a:pt x="56965" y="0"/>
                </a:lnTo>
              </a:path>
            </a:pathLst>
          </a:custGeom>
          <a:ln w="1098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750959" y="291542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0" y="56995"/>
                </a:moveTo>
                <a:lnTo>
                  <a:pt x="56965" y="0"/>
                </a:lnTo>
              </a:path>
            </a:pathLst>
          </a:custGeom>
          <a:ln w="1098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750959" y="3073399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6965" y="56973"/>
                </a:moveTo>
                <a:lnTo>
                  <a:pt x="0" y="0"/>
                </a:lnTo>
              </a:path>
            </a:pathLst>
          </a:custGeom>
          <a:ln w="1098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592105" y="2917248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6965" y="56951"/>
                </a:moveTo>
                <a:lnTo>
                  <a:pt x="0" y="0"/>
                </a:lnTo>
              </a:path>
            </a:pathLst>
          </a:custGeom>
          <a:ln w="1098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143215" y="4406261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44306" y="0"/>
                </a:moveTo>
                <a:lnTo>
                  <a:pt x="27063" y="3483"/>
                </a:lnTo>
                <a:lnTo>
                  <a:pt x="12980" y="12982"/>
                </a:lnTo>
                <a:lnTo>
                  <a:pt x="3482" y="27068"/>
                </a:lnTo>
                <a:lnTo>
                  <a:pt x="0" y="44312"/>
                </a:lnTo>
                <a:lnTo>
                  <a:pt x="3482" y="61557"/>
                </a:lnTo>
                <a:lnTo>
                  <a:pt x="12980" y="75643"/>
                </a:lnTo>
                <a:lnTo>
                  <a:pt x="27063" y="85142"/>
                </a:lnTo>
                <a:lnTo>
                  <a:pt x="44306" y="88625"/>
                </a:lnTo>
                <a:lnTo>
                  <a:pt x="61549" y="85142"/>
                </a:lnTo>
                <a:lnTo>
                  <a:pt x="75632" y="75643"/>
                </a:lnTo>
                <a:lnTo>
                  <a:pt x="85129" y="61557"/>
                </a:lnTo>
                <a:lnTo>
                  <a:pt x="88612" y="44312"/>
                </a:lnTo>
                <a:lnTo>
                  <a:pt x="85129" y="27068"/>
                </a:lnTo>
                <a:lnTo>
                  <a:pt x="75632" y="12982"/>
                </a:lnTo>
                <a:lnTo>
                  <a:pt x="61549" y="3483"/>
                </a:lnTo>
                <a:lnTo>
                  <a:pt x="44306" y="0"/>
                </a:lnTo>
                <a:close/>
              </a:path>
            </a:pathLst>
          </a:custGeom>
          <a:solidFill>
            <a:srgbClr val="FFF4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143214" y="4406261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88613" y="44312"/>
                </a:moveTo>
                <a:lnTo>
                  <a:pt x="85130" y="61557"/>
                </a:lnTo>
                <a:lnTo>
                  <a:pt x="75633" y="75643"/>
                </a:lnTo>
                <a:lnTo>
                  <a:pt x="61549" y="85142"/>
                </a:lnTo>
                <a:lnTo>
                  <a:pt x="44306" y="88625"/>
                </a:lnTo>
                <a:lnTo>
                  <a:pt x="27064" y="85142"/>
                </a:lnTo>
                <a:lnTo>
                  <a:pt x="12980" y="75643"/>
                </a:lnTo>
                <a:lnTo>
                  <a:pt x="3483" y="61557"/>
                </a:lnTo>
                <a:lnTo>
                  <a:pt x="0" y="44312"/>
                </a:lnTo>
                <a:lnTo>
                  <a:pt x="3483" y="27068"/>
                </a:lnTo>
                <a:lnTo>
                  <a:pt x="12980" y="12982"/>
                </a:lnTo>
                <a:lnTo>
                  <a:pt x="27064" y="3483"/>
                </a:lnTo>
                <a:lnTo>
                  <a:pt x="44306" y="0"/>
                </a:lnTo>
                <a:lnTo>
                  <a:pt x="61549" y="3483"/>
                </a:lnTo>
                <a:lnTo>
                  <a:pt x="75633" y="12982"/>
                </a:lnTo>
                <a:lnTo>
                  <a:pt x="85130" y="27068"/>
                </a:lnTo>
                <a:lnTo>
                  <a:pt x="88613" y="44312"/>
                </a:lnTo>
                <a:close/>
              </a:path>
            </a:pathLst>
          </a:custGeom>
          <a:ln w="1098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260795" y="4450595"/>
            <a:ext cx="80645" cy="0"/>
          </a:xfrm>
          <a:custGeom>
            <a:avLst/>
            <a:gdLst/>
            <a:ahLst/>
            <a:cxnLst/>
            <a:rect l="l" t="t" r="r" b="b"/>
            <a:pathLst>
              <a:path w="80644">
                <a:moveTo>
                  <a:pt x="0" y="0"/>
                </a:moveTo>
                <a:lnTo>
                  <a:pt x="80568" y="0"/>
                </a:lnTo>
              </a:path>
            </a:pathLst>
          </a:custGeom>
          <a:solidFill>
            <a:srgbClr val="FFF4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260794" y="4450596"/>
            <a:ext cx="80645" cy="0"/>
          </a:xfrm>
          <a:custGeom>
            <a:avLst/>
            <a:gdLst/>
            <a:ahLst/>
            <a:cxnLst/>
            <a:rect l="l" t="t" r="r" b="b"/>
            <a:pathLst>
              <a:path w="80644">
                <a:moveTo>
                  <a:pt x="0" y="0"/>
                </a:moveTo>
                <a:lnTo>
                  <a:pt x="80569" y="0"/>
                </a:lnTo>
              </a:path>
            </a:pathLst>
          </a:custGeom>
          <a:ln w="1099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035525" y="4452420"/>
            <a:ext cx="80645" cy="0"/>
          </a:xfrm>
          <a:custGeom>
            <a:avLst/>
            <a:gdLst/>
            <a:ahLst/>
            <a:cxnLst/>
            <a:rect l="l" t="t" r="r" b="b"/>
            <a:pathLst>
              <a:path w="80644">
                <a:moveTo>
                  <a:pt x="0" y="0"/>
                </a:moveTo>
                <a:lnTo>
                  <a:pt x="80568" y="0"/>
                </a:lnTo>
              </a:path>
            </a:pathLst>
          </a:custGeom>
          <a:solidFill>
            <a:srgbClr val="FFF4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035524" y="4452420"/>
            <a:ext cx="80645" cy="0"/>
          </a:xfrm>
          <a:custGeom>
            <a:avLst/>
            <a:gdLst/>
            <a:ahLst/>
            <a:cxnLst/>
            <a:rect l="l" t="t" r="r" b="b"/>
            <a:pathLst>
              <a:path w="80644">
                <a:moveTo>
                  <a:pt x="0" y="0"/>
                </a:moveTo>
                <a:lnTo>
                  <a:pt x="80569" y="0"/>
                </a:lnTo>
              </a:path>
            </a:pathLst>
          </a:custGeom>
          <a:ln w="1099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187566" y="4298313"/>
            <a:ext cx="0" cy="80645"/>
          </a:xfrm>
          <a:custGeom>
            <a:avLst/>
            <a:gdLst/>
            <a:ahLst/>
            <a:cxnLst/>
            <a:rect l="l" t="t" r="r" b="b"/>
            <a:pathLst>
              <a:path h="80645">
                <a:moveTo>
                  <a:pt x="0" y="80581"/>
                </a:moveTo>
                <a:lnTo>
                  <a:pt x="0" y="0"/>
                </a:lnTo>
              </a:path>
            </a:pathLst>
          </a:custGeom>
          <a:solidFill>
            <a:srgbClr val="FFF4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187565" y="4298314"/>
            <a:ext cx="0" cy="80645"/>
          </a:xfrm>
          <a:custGeom>
            <a:avLst/>
            <a:gdLst/>
            <a:ahLst/>
            <a:cxnLst/>
            <a:rect l="l" t="t" r="r" b="b"/>
            <a:pathLst>
              <a:path h="80645">
                <a:moveTo>
                  <a:pt x="0" y="80581"/>
                </a:moveTo>
                <a:lnTo>
                  <a:pt x="0" y="0"/>
                </a:lnTo>
              </a:path>
            </a:pathLst>
          </a:custGeom>
          <a:ln w="1098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189631" y="4522911"/>
            <a:ext cx="0" cy="80645"/>
          </a:xfrm>
          <a:custGeom>
            <a:avLst/>
            <a:gdLst/>
            <a:ahLst/>
            <a:cxnLst/>
            <a:rect l="l" t="t" r="r" b="b"/>
            <a:pathLst>
              <a:path h="80645">
                <a:moveTo>
                  <a:pt x="0" y="80603"/>
                </a:moveTo>
                <a:lnTo>
                  <a:pt x="0" y="0"/>
                </a:lnTo>
              </a:path>
            </a:pathLst>
          </a:custGeom>
          <a:solidFill>
            <a:srgbClr val="FFF4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189630" y="4522912"/>
            <a:ext cx="0" cy="80645"/>
          </a:xfrm>
          <a:custGeom>
            <a:avLst/>
            <a:gdLst/>
            <a:ahLst/>
            <a:cxnLst/>
            <a:rect l="l" t="t" r="r" b="b"/>
            <a:pathLst>
              <a:path h="80645">
                <a:moveTo>
                  <a:pt x="0" y="80603"/>
                </a:moveTo>
                <a:lnTo>
                  <a:pt x="0" y="0"/>
                </a:lnTo>
              </a:path>
            </a:pathLst>
          </a:custGeom>
          <a:ln w="1098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083061" y="4504756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0" y="56996"/>
                </a:moveTo>
                <a:lnTo>
                  <a:pt x="56965" y="0"/>
                </a:lnTo>
              </a:path>
            </a:pathLst>
          </a:custGeom>
          <a:ln w="1098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239212" y="434311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0" y="56973"/>
                </a:moveTo>
                <a:lnTo>
                  <a:pt x="56943" y="0"/>
                </a:lnTo>
              </a:path>
            </a:pathLst>
          </a:custGeom>
          <a:ln w="1098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239212" y="450108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6943" y="56952"/>
                </a:moveTo>
                <a:lnTo>
                  <a:pt x="0" y="0"/>
                </a:lnTo>
              </a:path>
            </a:pathLst>
          </a:custGeom>
          <a:ln w="1098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080336" y="434491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6965" y="56973"/>
                </a:moveTo>
                <a:lnTo>
                  <a:pt x="0" y="0"/>
                </a:lnTo>
              </a:path>
            </a:pathLst>
          </a:custGeom>
          <a:ln w="1098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751598" y="4412108"/>
            <a:ext cx="952500" cy="952500"/>
          </a:xfrm>
          <a:custGeom>
            <a:avLst/>
            <a:gdLst/>
            <a:ahLst/>
            <a:cxnLst/>
            <a:rect l="l" t="t" r="r" b="b"/>
            <a:pathLst>
              <a:path w="952500" h="952500">
                <a:moveTo>
                  <a:pt x="476187" y="0"/>
                </a:moveTo>
                <a:lnTo>
                  <a:pt x="427497" y="2458"/>
                </a:lnTo>
                <a:lnTo>
                  <a:pt x="380215" y="9676"/>
                </a:lnTo>
                <a:lnTo>
                  <a:pt x="334578" y="21412"/>
                </a:lnTo>
                <a:lnTo>
                  <a:pt x="290827" y="37427"/>
                </a:lnTo>
                <a:lnTo>
                  <a:pt x="249202" y="57482"/>
                </a:lnTo>
                <a:lnTo>
                  <a:pt x="209940" y="81338"/>
                </a:lnTo>
                <a:lnTo>
                  <a:pt x="173282" y="108755"/>
                </a:lnTo>
                <a:lnTo>
                  <a:pt x="139466" y="139494"/>
                </a:lnTo>
                <a:lnTo>
                  <a:pt x="108733" y="173315"/>
                </a:lnTo>
                <a:lnTo>
                  <a:pt x="81321" y="209979"/>
                </a:lnTo>
                <a:lnTo>
                  <a:pt x="57470" y="249246"/>
                </a:lnTo>
                <a:lnTo>
                  <a:pt x="37419" y="290877"/>
                </a:lnTo>
                <a:lnTo>
                  <a:pt x="21407" y="334633"/>
                </a:lnTo>
                <a:lnTo>
                  <a:pt x="9673" y="380274"/>
                </a:lnTo>
                <a:lnTo>
                  <a:pt x="2458" y="427560"/>
                </a:lnTo>
                <a:lnTo>
                  <a:pt x="0" y="476253"/>
                </a:lnTo>
                <a:lnTo>
                  <a:pt x="2458" y="524946"/>
                </a:lnTo>
                <a:lnTo>
                  <a:pt x="9673" y="572231"/>
                </a:lnTo>
                <a:lnTo>
                  <a:pt x="21407" y="617870"/>
                </a:lnTo>
                <a:lnTo>
                  <a:pt x="37419" y="661623"/>
                </a:lnTo>
                <a:lnTo>
                  <a:pt x="57470" y="703251"/>
                </a:lnTo>
                <a:lnTo>
                  <a:pt x="81321" y="742515"/>
                </a:lnTo>
                <a:lnTo>
                  <a:pt x="108733" y="779175"/>
                </a:lnTo>
                <a:lnTo>
                  <a:pt x="139466" y="812991"/>
                </a:lnTo>
                <a:lnTo>
                  <a:pt x="173282" y="843726"/>
                </a:lnTo>
                <a:lnTo>
                  <a:pt x="209940" y="871139"/>
                </a:lnTo>
                <a:lnTo>
                  <a:pt x="249202" y="894991"/>
                </a:lnTo>
                <a:lnTo>
                  <a:pt x="290827" y="915043"/>
                </a:lnTo>
                <a:lnTo>
                  <a:pt x="334578" y="931056"/>
                </a:lnTo>
                <a:lnTo>
                  <a:pt x="380215" y="942790"/>
                </a:lnTo>
                <a:lnTo>
                  <a:pt x="427497" y="950006"/>
                </a:lnTo>
                <a:lnTo>
                  <a:pt x="476187" y="952464"/>
                </a:lnTo>
                <a:lnTo>
                  <a:pt x="524873" y="950006"/>
                </a:lnTo>
                <a:lnTo>
                  <a:pt x="572152" y="942790"/>
                </a:lnTo>
                <a:lnTo>
                  <a:pt x="617786" y="931056"/>
                </a:lnTo>
                <a:lnTo>
                  <a:pt x="661534" y="915043"/>
                </a:lnTo>
                <a:lnTo>
                  <a:pt x="703158" y="894991"/>
                </a:lnTo>
                <a:lnTo>
                  <a:pt x="742418" y="871139"/>
                </a:lnTo>
                <a:lnTo>
                  <a:pt x="779075" y="843726"/>
                </a:lnTo>
                <a:lnTo>
                  <a:pt x="812889" y="812991"/>
                </a:lnTo>
                <a:lnTo>
                  <a:pt x="843621" y="779175"/>
                </a:lnTo>
                <a:lnTo>
                  <a:pt x="871033" y="742515"/>
                </a:lnTo>
                <a:lnTo>
                  <a:pt x="894883" y="703251"/>
                </a:lnTo>
                <a:lnTo>
                  <a:pt x="914934" y="661623"/>
                </a:lnTo>
                <a:lnTo>
                  <a:pt x="930946" y="617870"/>
                </a:lnTo>
                <a:lnTo>
                  <a:pt x="942680" y="572231"/>
                </a:lnTo>
                <a:lnTo>
                  <a:pt x="949895" y="524946"/>
                </a:lnTo>
                <a:lnTo>
                  <a:pt x="952353" y="476253"/>
                </a:lnTo>
                <a:lnTo>
                  <a:pt x="949895" y="427560"/>
                </a:lnTo>
                <a:lnTo>
                  <a:pt x="942680" y="380274"/>
                </a:lnTo>
                <a:lnTo>
                  <a:pt x="930946" y="334633"/>
                </a:lnTo>
                <a:lnTo>
                  <a:pt x="914934" y="290877"/>
                </a:lnTo>
                <a:lnTo>
                  <a:pt x="894883" y="249246"/>
                </a:lnTo>
                <a:lnTo>
                  <a:pt x="871033" y="209979"/>
                </a:lnTo>
                <a:lnTo>
                  <a:pt x="843621" y="173315"/>
                </a:lnTo>
                <a:lnTo>
                  <a:pt x="812889" y="139494"/>
                </a:lnTo>
                <a:lnTo>
                  <a:pt x="779075" y="108755"/>
                </a:lnTo>
                <a:lnTo>
                  <a:pt x="742418" y="81338"/>
                </a:lnTo>
                <a:lnTo>
                  <a:pt x="703158" y="57482"/>
                </a:lnTo>
                <a:lnTo>
                  <a:pt x="661534" y="37427"/>
                </a:lnTo>
                <a:lnTo>
                  <a:pt x="617786" y="21412"/>
                </a:lnTo>
                <a:lnTo>
                  <a:pt x="572152" y="9676"/>
                </a:lnTo>
                <a:lnTo>
                  <a:pt x="524873" y="2458"/>
                </a:lnTo>
                <a:lnTo>
                  <a:pt x="476187" y="0"/>
                </a:lnTo>
                <a:close/>
              </a:path>
            </a:pathLst>
          </a:custGeom>
          <a:solidFill>
            <a:srgbClr val="CDE7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751597" y="4412108"/>
            <a:ext cx="952500" cy="952500"/>
          </a:xfrm>
          <a:custGeom>
            <a:avLst/>
            <a:gdLst/>
            <a:ahLst/>
            <a:cxnLst/>
            <a:rect l="l" t="t" r="r" b="b"/>
            <a:pathLst>
              <a:path w="952500" h="952500">
                <a:moveTo>
                  <a:pt x="952353" y="476254"/>
                </a:moveTo>
                <a:lnTo>
                  <a:pt x="949894" y="524946"/>
                </a:lnTo>
                <a:lnTo>
                  <a:pt x="942679" y="572232"/>
                </a:lnTo>
                <a:lnTo>
                  <a:pt x="930946" y="617871"/>
                </a:lnTo>
                <a:lnTo>
                  <a:pt x="914934" y="661624"/>
                </a:lnTo>
                <a:lnTo>
                  <a:pt x="894883" y="703251"/>
                </a:lnTo>
                <a:lnTo>
                  <a:pt x="871032" y="742515"/>
                </a:lnTo>
                <a:lnTo>
                  <a:pt x="843621" y="779175"/>
                </a:lnTo>
                <a:lnTo>
                  <a:pt x="812889" y="812992"/>
                </a:lnTo>
                <a:lnTo>
                  <a:pt x="779075" y="843726"/>
                </a:lnTo>
                <a:lnTo>
                  <a:pt x="742418" y="871140"/>
                </a:lnTo>
                <a:lnTo>
                  <a:pt x="703158" y="894992"/>
                </a:lnTo>
                <a:lnTo>
                  <a:pt x="661534" y="915044"/>
                </a:lnTo>
                <a:lnTo>
                  <a:pt x="617786" y="931056"/>
                </a:lnTo>
                <a:lnTo>
                  <a:pt x="572152" y="942790"/>
                </a:lnTo>
                <a:lnTo>
                  <a:pt x="524873" y="950006"/>
                </a:lnTo>
                <a:lnTo>
                  <a:pt x="476187" y="952465"/>
                </a:lnTo>
                <a:lnTo>
                  <a:pt x="427497" y="950006"/>
                </a:lnTo>
                <a:lnTo>
                  <a:pt x="380215" y="942790"/>
                </a:lnTo>
                <a:lnTo>
                  <a:pt x="334578" y="931056"/>
                </a:lnTo>
                <a:lnTo>
                  <a:pt x="290827" y="915044"/>
                </a:lnTo>
                <a:lnTo>
                  <a:pt x="249202" y="894992"/>
                </a:lnTo>
                <a:lnTo>
                  <a:pt x="209940" y="871140"/>
                </a:lnTo>
                <a:lnTo>
                  <a:pt x="173282" y="843726"/>
                </a:lnTo>
                <a:lnTo>
                  <a:pt x="139466" y="812992"/>
                </a:lnTo>
                <a:lnTo>
                  <a:pt x="108733" y="779175"/>
                </a:lnTo>
                <a:lnTo>
                  <a:pt x="81321" y="742515"/>
                </a:lnTo>
                <a:lnTo>
                  <a:pt x="57470" y="703251"/>
                </a:lnTo>
                <a:lnTo>
                  <a:pt x="37419" y="661624"/>
                </a:lnTo>
                <a:lnTo>
                  <a:pt x="21407" y="617871"/>
                </a:lnTo>
                <a:lnTo>
                  <a:pt x="9673" y="572232"/>
                </a:lnTo>
                <a:lnTo>
                  <a:pt x="2458" y="524946"/>
                </a:lnTo>
                <a:lnTo>
                  <a:pt x="0" y="476254"/>
                </a:lnTo>
                <a:lnTo>
                  <a:pt x="2458" y="427561"/>
                </a:lnTo>
                <a:lnTo>
                  <a:pt x="9673" y="380274"/>
                </a:lnTo>
                <a:lnTo>
                  <a:pt x="21407" y="334633"/>
                </a:lnTo>
                <a:lnTo>
                  <a:pt x="37419" y="290877"/>
                </a:lnTo>
                <a:lnTo>
                  <a:pt x="57470" y="249246"/>
                </a:lnTo>
                <a:lnTo>
                  <a:pt x="81321" y="209979"/>
                </a:lnTo>
                <a:lnTo>
                  <a:pt x="108733" y="173315"/>
                </a:lnTo>
                <a:lnTo>
                  <a:pt x="139466" y="139494"/>
                </a:lnTo>
                <a:lnTo>
                  <a:pt x="173282" y="108755"/>
                </a:lnTo>
                <a:lnTo>
                  <a:pt x="209940" y="81338"/>
                </a:lnTo>
                <a:lnTo>
                  <a:pt x="249202" y="57482"/>
                </a:lnTo>
                <a:lnTo>
                  <a:pt x="290827" y="37427"/>
                </a:lnTo>
                <a:lnTo>
                  <a:pt x="334578" y="21412"/>
                </a:lnTo>
                <a:lnTo>
                  <a:pt x="380215" y="9676"/>
                </a:lnTo>
                <a:lnTo>
                  <a:pt x="427497" y="2458"/>
                </a:lnTo>
                <a:lnTo>
                  <a:pt x="476187" y="0"/>
                </a:lnTo>
                <a:lnTo>
                  <a:pt x="524873" y="2458"/>
                </a:lnTo>
                <a:lnTo>
                  <a:pt x="572152" y="9676"/>
                </a:lnTo>
                <a:lnTo>
                  <a:pt x="617786" y="21412"/>
                </a:lnTo>
                <a:lnTo>
                  <a:pt x="661534" y="37427"/>
                </a:lnTo>
                <a:lnTo>
                  <a:pt x="703158" y="57482"/>
                </a:lnTo>
                <a:lnTo>
                  <a:pt x="742418" y="81338"/>
                </a:lnTo>
                <a:lnTo>
                  <a:pt x="779075" y="108755"/>
                </a:lnTo>
                <a:lnTo>
                  <a:pt x="812889" y="139494"/>
                </a:lnTo>
                <a:lnTo>
                  <a:pt x="843621" y="173315"/>
                </a:lnTo>
                <a:lnTo>
                  <a:pt x="871032" y="209979"/>
                </a:lnTo>
                <a:lnTo>
                  <a:pt x="894883" y="249246"/>
                </a:lnTo>
                <a:lnTo>
                  <a:pt x="914934" y="290877"/>
                </a:lnTo>
                <a:lnTo>
                  <a:pt x="930946" y="334633"/>
                </a:lnTo>
                <a:lnTo>
                  <a:pt x="942679" y="380274"/>
                </a:lnTo>
                <a:lnTo>
                  <a:pt x="949894" y="427561"/>
                </a:lnTo>
                <a:lnTo>
                  <a:pt x="952353" y="476254"/>
                </a:lnTo>
                <a:close/>
              </a:path>
            </a:pathLst>
          </a:custGeom>
          <a:ln w="1098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323435" y="4497283"/>
            <a:ext cx="391160" cy="446405"/>
          </a:xfrm>
          <a:custGeom>
            <a:avLst/>
            <a:gdLst/>
            <a:ahLst/>
            <a:cxnLst/>
            <a:rect l="l" t="t" r="r" b="b"/>
            <a:pathLst>
              <a:path w="391159" h="446404">
                <a:moveTo>
                  <a:pt x="222148" y="0"/>
                </a:moveTo>
                <a:lnTo>
                  <a:pt x="0" y="112628"/>
                </a:lnTo>
                <a:lnTo>
                  <a:pt x="168940" y="445921"/>
                </a:lnTo>
                <a:lnTo>
                  <a:pt x="391111" y="333292"/>
                </a:lnTo>
                <a:lnTo>
                  <a:pt x="222148" y="0"/>
                </a:lnTo>
                <a:close/>
              </a:path>
            </a:pathLst>
          </a:custGeom>
          <a:solidFill>
            <a:srgbClr val="A7A9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323432" y="4497283"/>
            <a:ext cx="391160" cy="446405"/>
          </a:xfrm>
          <a:custGeom>
            <a:avLst/>
            <a:gdLst/>
            <a:ahLst/>
            <a:cxnLst/>
            <a:rect l="l" t="t" r="r" b="b"/>
            <a:pathLst>
              <a:path w="391159" h="446404">
                <a:moveTo>
                  <a:pt x="391112" y="333292"/>
                </a:moveTo>
                <a:lnTo>
                  <a:pt x="168941" y="445921"/>
                </a:lnTo>
                <a:lnTo>
                  <a:pt x="0" y="112628"/>
                </a:lnTo>
                <a:lnTo>
                  <a:pt x="222149" y="0"/>
                </a:lnTo>
                <a:lnTo>
                  <a:pt x="391112" y="333292"/>
                </a:lnTo>
                <a:close/>
              </a:path>
            </a:pathLst>
          </a:custGeom>
          <a:ln w="1098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217346" y="4702428"/>
            <a:ext cx="234149" cy="2309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5588682" y="5150398"/>
            <a:ext cx="2372995" cy="3422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50" b="0" spc="5" dirty="0">
                <a:solidFill>
                  <a:srgbClr val="231F20"/>
                </a:solidFill>
                <a:latin typeface="Bookman Old Style"/>
                <a:cs typeface="Bookman Old Style"/>
              </a:rPr>
              <a:t>single primary</a:t>
            </a:r>
            <a:r>
              <a:rPr sz="2050" b="0" spc="-40" dirty="0">
                <a:solidFill>
                  <a:srgbClr val="231F20"/>
                </a:solidFill>
                <a:latin typeface="Bookman Old Style"/>
                <a:cs typeface="Bookman Old Style"/>
              </a:rPr>
              <a:t> </a:t>
            </a:r>
            <a:r>
              <a:rPr sz="2050" b="0" spc="5" dirty="0">
                <a:solidFill>
                  <a:srgbClr val="231F20"/>
                </a:solidFill>
                <a:latin typeface="Bookman Old Style"/>
                <a:cs typeface="Bookman Old Style"/>
              </a:rPr>
              <a:t>ray</a:t>
            </a:r>
            <a:endParaRPr sz="2050">
              <a:latin typeface="Bookman Old Style"/>
              <a:cs typeface="Bookman Old Style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2660060" y="3622629"/>
            <a:ext cx="1835150" cy="483870"/>
          </a:xfrm>
          <a:custGeom>
            <a:avLst/>
            <a:gdLst/>
            <a:ahLst/>
            <a:cxnLst/>
            <a:rect l="l" t="t" r="r" b="b"/>
            <a:pathLst>
              <a:path w="1835150" h="483870">
                <a:moveTo>
                  <a:pt x="0" y="0"/>
                </a:moveTo>
                <a:lnTo>
                  <a:pt x="1835127" y="0"/>
                </a:lnTo>
                <a:lnTo>
                  <a:pt x="1835127" y="483574"/>
                </a:lnTo>
                <a:lnTo>
                  <a:pt x="0" y="483574"/>
                </a:lnTo>
                <a:lnTo>
                  <a:pt x="0" y="0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660060" y="3622629"/>
            <a:ext cx="1835150" cy="483870"/>
          </a:xfrm>
          <a:custGeom>
            <a:avLst/>
            <a:gdLst/>
            <a:ahLst/>
            <a:cxnLst/>
            <a:rect l="l" t="t" r="r" b="b"/>
            <a:pathLst>
              <a:path w="1835150" h="483870">
                <a:moveTo>
                  <a:pt x="0" y="0"/>
                </a:moveTo>
                <a:lnTo>
                  <a:pt x="1835125" y="0"/>
                </a:lnTo>
                <a:lnTo>
                  <a:pt x="1835125" y="483574"/>
                </a:lnTo>
                <a:lnTo>
                  <a:pt x="0" y="483574"/>
                </a:lnTo>
                <a:lnTo>
                  <a:pt x="0" y="0"/>
                </a:lnTo>
                <a:close/>
              </a:path>
            </a:pathLst>
          </a:custGeom>
          <a:ln w="1099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5508134" y="3624599"/>
            <a:ext cx="2267585" cy="66103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75"/>
              </a:spcBef>
            </a:pPr>
            <a:r>
              <a:rPr sz="2050" b="0" spc="5" dirty="0">
                <a:solidFill>
                  <a:srgbClr val="231F20"/>
                </a:solidFill>
                <a:latin typeface="Bookman Old Style"/>
                <a:cs typeface="Bookman Old Style"/>
              </a:rPr>
              <a:t>arbitrary</a:t>
            </a:r>
            <a:r>
              <a:rPr sz="2050" b="0" spc="-60" dirty="0">
                <a:solidFill>
                  <a:srgbClr val="231F20"/>
                </a:solidFill>
                <a:latin typeface="Bookman Old Style"/>
                <a:cs typeface="Bookman Old Style"/>
              </a:rPr>
              <a:t> </a:t>
            </a:r>
            <a:r>
              <a:rPr sz="2050" b="0" spc="10" dirty="0">
                <a:solidFill>
                  <a:srgbClr val="231F20"/>
                </a:solidFill>
                <a:latin typeface="Bookman Old Style"/>
                <a:cs typeface="Bookman Old Style"/>
              </a:rPr>
              <a:t>number  </a:t>
            </a:r>
            <a:r>
              <a:rPr sz="2050" b="0" spc="5" dirty="0">
                <a:solidFill>
                  <a:srgbClr val="231F20"/>
                </a:solidFill>
                <a:latin typeface="Bookman Old Style"/>
                <a:cs typeface="Bookman Old Style"/>
              </a:rPr>
              <a:t>of </a:t>
            </a:r>
            <a:r>
              <a:rPr sz="2050" b="0" spc="10" dirty="0">
                <a:solidFill>
                  <a:srgbClr val="231F20"/>
                </a:solidFill>
                <a:latin typeface="Bookman Old Style"/>
                <a:cs typeface="Bookman Old Style"/>
              </a:rPr>
              <a:t>shadow</a:t>
            </a:r>
            <a:r>
              <a:rPr sz="2050" b="0" spc="-30" dirty="0">
                <a:solidFill>
                  <a:srgbClr val="231F20"/>
                </a:solidFill>
                <a:latin typeface="Bookman Old Style"/>
                <a:cs typeface="Bookman Old Style"/>
              </a:rPr>
              <a:t> </a:t>
            </a:r>
            <a:r>
              <a:rPr sz="2050" b="0" spc="5" dirty="0">
                <a:solidFill>
                  <a:srgbClr val="231F20"/>
                </a:solidFill>
                <a:latin typeface="Bookman Old Style"/>
                <a:cs typeface="Bookman Old Style"/>
              </a:rPr>
              <a:t>rays</a:t>
            </a:r>
            <a:endParaRPr sz="2050">
              <a:latin typeface="Bookman Old Style"/>
              <a:cs typeface="Bookman Old Style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4593249" y="3596956"/>
            <a:ext cx="450850" cy="2117725"/>
          </a:xfrm>
          <a:custGeom>
            <a:avLst/>
            <a:gdLst/>
            <a:ahLst/>
            <a:cxnLst/>
            <a:rect l="l" t="t" r="r" b="b"/>
            <a:pathLst>
              <a:path w="450850" h="2117725">
                <a:moveTo>
                  <a:pt x="0" y="2117460"/>
                </a:moveTo>
                <a:lnTo>
                  <a:pt x="450517" y="0"/>
                </a:lnTo>
              </a:path>
            </a:pathLst>
          </a:custGeom>
          <a:ln w="21977">
            <a:solidFill>
              <a:srgbClr val="231F2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968342" y="3483118"/>
            <a:ext cx="131051" cy="1743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578612" y="3267246"/>
            <a:ext cx="1000125" cy="2454910"/>
          </a:xfrm>
          <a:custGeom>
            <a:avLst/>
            <a:gdLst/>
            <a:ahLst/>
            <a:cxnLst/>
            <a:rect l="l" t="t" r="r" b="b"/>
            <a:pathLst>
              <a:path w="1000125" h="2454910">
                <a:moveTo>
                  <a:pt x="0" y="2454490"/>
                </a:moveTo>
                <a:lnTo>
                  <a:pt x="999956" y="0"/>
                </a:lnTo>
              </a:path>
            </a:pathLst>
          </a:custGeom>
          <a:ln w="21977">
            <a:solidFill>
              <a:srgbClr val="231F2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498551" y="3159475"/>
            <a:ext cx="124106" cy="1771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988867" y="3237946"/>
            <a:ext cx="589915" cy="2491740"/>
          </a:xfrm>
          <a:custGeom>
            <a:avLst/>
            <a:gdLst/>
            <a:ahLst/>
            <a:cxnLst/>
            <a:rect l="l" t="t" r="r" b="b"/>
            <a:pathLst>
              <a:path w="589914" h="2491740">
                <a:moveTo>
                  <a:pt x="589723" y="2491109"/>
                </a:moveTo>
                <a:lnTo>
                  <a:pt x="0" y="0"/>
                </a:lnTo>
              </a:path>
            </a:pathLst>
          </a:custGeom>
          <a:ln w="21977">
            <a:solidFill>
              <a:srgbClr val="231F2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934650" y="3124701"/>
            <a:ext cx="130392" cy="1750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889989" y="3281907"/>
            <a:ext cx="1703705" cy="2432685"/>
          </a:xfrm>
          <a:custGeom>
            <a:avLst/>
            <a:gdLst/>
            <a:ahLst/>
            <a:cxnLst/>
            <a:rect l="l" t="t" r="r" b="b"/>
            <a:pathLst>
              <a:path w="1703704" h="2432685">
                <a:moveTo>
                  <a:pt x="1703260" y="2432487"/>
                </a:moveTo>
                <a:lnTo>
                  <a:pt x="0" y="0"/>
                </a:lnTo>
              </a:path>
            </a:pathLst>
          </a:custGeom>
          <a:ln w="21978">
            <a:solidFill>
              <a:srgbClr val="231F2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823222" y="3186555"/>
            <a:ext cx="149225" cy="173355"/>
          </a:xfrm>
          <a:custGeom>
            <a:avLst/>
            <a:gdLst/>
            <a:ahLst/>
            <a:cxnLst/>
            <a:rect l="l" t="t" r="r" b="b"/>
            <a:pathLst>
              <a:path w="149225" h="173354">
                <a:moveTo>
                  <a:pt x="0" y="0"/>
                </a:moveTo>
                <a:lnTo>
                  <a:pt x="39208" y="172789"/>
                </a:lnTo>
                <a:lnTo>
                  <a:pt x="71756" y="102473"/>
                </a:lnTo>
                <a:lnTo>
                  <a:pt x="148963" y="95923"/>
                </a:lnTo>
                <a:lnTo>
                  <a:pt x="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435779" y="4586085"/>
            <a:ext cx="2150745" cy="1136015"/>
          </a:xfrm>
          <a:custGeom>
            <a:avLst/>
            <a:gdLst/>
            <a:ahLst/>
            <a:cxnLst/>
            <a:rect l="l" t="t" r="r" b="b"/>
            <a:pathLst>
              <a:path w="2150745" h="1136014">
                <a:moveTo>
                  <a:pt x="2150151" y="1135651"/>
                </a:moveTo>
                <a:lnTo>
                  <a:pt x="0" y="0"/>
                </a:lnTo>
              </a:path>
            </a:pathLst>
          </a:custGeom>
          <a:ln w="21979">
            <a:solidFill>
              <a:srgbClr val="231F2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332859" y="4531748"/>
            <a:ext cx="176530" cy="135890"/>
          </a:xfrm>
          <a:custGeom>
            <a:avLst/>
            <a:gdLst/>
            <a:ahLst/>
            <a:cxnLst/>
            <a:rect l="l" t="t" r="r" b="b"/>
            <a:pathLst>
              <a:path w="176530" h="135889">
                <a:moveTo>
                  <a:pt x="0" y="0"/>
                </a:moveTo>
                <a:lnTo>
                  <a:pt x="113756" y="135840"/>
                </a:lnTo>
                <a:lnTo>
                  <a:pt x="110613" y="58402"/>
                </a:lnTo>
                <a:lnTo>
                  <a:pt x="176326" y="17320"/>
                </a:lnTo>
                <a:lnTo>
                  <a:pt x="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794696" y="4871811"/>
            <a:ext cx="1454785" cy="740410"/>
          </a:xfrm>
          <a:custGeom>
            <a:avLst/>
            <a:gdLst/>
            <a:ahLst/>
            <a:cxnLst/>
            <a:rect l="l" t="t" r="r" b="b"/>
            <a:pathLst>
              <a:path w="1454785" h="740410">
                <a:moveTo>
                  <a:pt x="1454210" y="0"/>
                </a:moveTo>
                <a:lnTo>
                  <a:pt x="0" y="740066"/>
                </a:lnTo>
              </a:path>
            </a:pathLst>
          </a:custGeom>
          <a:ln w="2198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690986" y="5530548"/>
            <a:ext cx="177165" cy="134620"/>
          </a:xfrm>
          <a:custGeom>
            <a:avLst/>
            <a:gdLst/>
            <a:ahLst/>
            <a:cxnLst/>
            <a:rect l="l" t="t" r="r" b="b"/>
            <a:pathLst>
              <a:path w="177164" h="134620">
                <a:moveTo>
                  <a:pt x="115777" y="0"/>
                </a:moveTo>
                <a:lnTo>
                  <a:pt x="0" y="134125"/>
                </a:lnTo>
                <a:lnTo>
                  <a:pt x="176545" y="119464"/>
                </a:lnTo>
                <a:lnTo>
                  <a:pt x="111469" y="77393"/>
                </a:lnTo>
                <a:lnTo>
                  <a:pt x="115777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506152" y="5649420"/>
            <a:ext cx="142854" cy="1428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407277" y="5224468"/>
            <a:ext cx="132080" cy="132080"/>
          </a:xfrm>
          <a:custGeom>
            <a:avLst/>
            <a:gdLst/>
            <a:ahLst/>
            <a:cxnLst/>
            <a:rect l="l" t="t" r="r" b="b"/>
            <a:pathLst>
              <a:path w="132079" h="132079">
                <a:moveTo>
                  <a:pt x="65910" y="0"/>
                </a:moveTo>
                <a:lnTo>
                  <a:pt x="40258" y="5184"/>
                </a:lnTo>
                <a:lnTo>
                  <a:pt x="19307" y="19317"/>
                </a:lnTo>
                <a:lnTo>
                  <a:pt x="5180" y="40272"/>
                </a:lnTo>
                <a:lnTo>
                  <a:pt x="0" y="65919"/>
                </a:lnTo>
                <a:lnTo>
                  <a:pt x="5180" y="91619"/>
                </a:lnTo>
                <a:lnTo>
                  <a:pt x="19307" y="112584"/>
                </a:lnTo>
                <a:lnTo>
                  <a:pt x="40258" y="126707"/>
                </a:lnTo>
                <a:lnTo>
                  <a:pt x="65910" y="131883"/>
                </a:lnTo>
                <a:lnTo>
                  <a:pt x="91588" y="126707"/>
                </a:lnTo>
                <a:lnTo>
                  <a:pt x="112552" y="112584"/>
                </a:lnTo>
                <a:lnTo>
                  <a:pt x="126684" y="91619"/>
                </a:lnTo>
                <a:lnTo>
                  <a:pt x="131865" y="65919"/>
                </a:lnTo>
                <a:lnTo>
                  <a:pt x="126684" y="40272"/>
                </a:lnTo>
                <a:lnTo>
                  <a:pt x="112552" y="19317"/>
                </a:lnTo>
                <a:lnTo>
                  <a:pt x="91588" y="5184"/>
                </a:lnTo>
                <a:lnTo>
                  <a:pt x="659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407275" y="5224468"/>
            <a:ext cx="132080" cy="132080"/>
          </a:xfrm>
          <a:custGeom>
            <a:avLst/>
            <a:gdLst/>
            <a:ahLst/>
            <a:cxnLst/>
            <a:rect l="l" t="t" r="r" b="b"/>
            <a:pathLst>
              <a:path w="132079" h="132079">
                <a:moveTo>
                  <a:pt x="131865" y="65920"/>
                </a:moveTo>
                <a:lnTo>
                  <a:pt x="126684" y="91620"/>
                </a:lnTo>
                <a:lnTo>
                  <a:pt x="112552" y="112585"/>
                </a:lnTo>
                <a:lnTo>
                  <a:pt x="91588" y="126708"/>
                </a:lnTo>
                <a:lnTo>
                  <a:pt x="65910" y="131884"/>
                </a:lnTo>
                <a:lnTo>
                  <a:pt x="40258" y="126708"/>
                </a:lnTo>
                <a:lnTo>
                  <a:pt x="19307" y="112585"/>
                </a:lnTo>
                <a:lnTo>
                  <a:pt x="5180" y="91620"/>
                </a:lnTo>
                <a:lnTo>
                  <a:pt x="0" y="65920"/>
                </a:lnTo>
                <a:lnTo>
                  <a:pt x="5180" y="40273"/>
                </a:lnTo>
                <a:lnTo>
                  <a:pt x="19307" y="19318"/>
                </a:lnTo>
                <a:lnTo>
                  <a:pt x="40258" y="5184"/>
                </a:lnTo>
                <a:lnTo>
                  <a:pt x="65910" y="0"/>
                </a:lnTo>
                <a:lnTo>
                  <a:pt x="91588" y="5184"/>
                </a:lnTo>
                <a:lnTo>
                  <a:pt x="112552" y="19318"/>
                </a:lnTo>
                <a:lnTo>
                  <a:pt x="126684" y="40273"/>
                </a:lnTo>
                <a:lnTo>
                  <a:pt x="131865" y="65920"/>
                </a:lnTo>
                <a:close/>
              </a:path>
            </a:pathLst>
          </a:custGeom>
          <a:ln w="109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422881" y="5240602"/>
            <a:ext cx="99060" cy="99060"/>
          </a:xfrm>
          <a:custGeom>
            <a:avLst/>
            <a:gdLst/>
            <a:ahLst/>
            <a:cxnLst/>
            <a:rect l="l" t="t" r="r" b="b"/>
            <a:pathLst>
              <a:path w="99060" h="99060">
                <a:moveTo>
                  <a:pt x="49448" y="0"/>
                </a:moveTo>
                <a:lnTo>
                  <a:pt x="30197" y="3888"/>
                </a:lnTo>
                <a:lnTo>
                  <a:pt x="14480" y="14490"/>
                </a:lnTo>
                <a:lnTo>
                  <a:pt x="3884" y="30211"/>
                </a:lnTo>
                <a:lnTo>
                  <a:pt x="0" y="49456"/>
                </a:lnTo>
                <a:lnTo>
                  <a:pt x="3884" y="68719"/>
                </a:lnTo>
                <a:lnTo>
                  <a:pt x="14480" y="84438"/>
                </a:lnTo>
                <a:lnTo>
                  <a:pt x="30197" y="95030"/>
                </a:lnTo>
                <a:lnTo>
                  <a:pt x="49448" y="98912"/>
                </a:lnTo>
                <a:lnTo>
                  <a:pt x="68700" y="95030"/>
                </a:lnTo>
                <a:lnTo>
                  <a:pt x="84418" y="84438"/>
                </a:lnTo>
                <a:lnTo>
                  <a:pt x="95013" y="68719"/>
                </a:lnTo>
                <a:lnTo>
                  <a:pt x="98898" y="49456"/>
                </a:lnTo>
                <a:lnTo>
                  <a:pt x="95013" y="30211"/>
                </a:lnTo>
                <a:lnTo>
                  <a:pt x="84418" y="14490"/>
                </a:lnTo>
                <a:lnTo>
                  <a:pt x="68700" y="3888"/>
                </a:lnTo>
                <a:lnTo>
                  <a:pt x="49448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422880" y="5240602"/>
            <a:ext cx="99060" cy="99060"/>
          </a:xfrm>
          <a:custGeom>
            <a:avLst/>
            <a:gdLst/>
            <a:ahLst/>
            <a:cxnLst/>
            <a:rect l="l" t="t" r="r" b="b"/>
            <a:pathLst>
              <a:path w="99060" h="99060">
                <a:moveTo>
                  <a:pt x="98898" y="49456"/>
                </a:moveTo>
                <a:lnTo>
                  <a:pt x="95014" y="68719"/>
                </a:lnTo>
                <a:lnTo>
                  <a:pt x="84418" y="84438"/>
                </a:lnTo>
                <a:lnTo>
                  <a:pt x="68700" y="95030"/>
                </a:lnTo>
                <a:lnTo>
                  <a:pt x="49449" y="98912"/>
                </a:lnTo>
                <a:lnTo>
                  <a:pt x="30198" y="95030"/>
                </a:lnTo>
                <a:lnTo>
                  <a:pt x="14480" y="84438"/>
                </a:lnTo>
                <a:lnTo>
                  <a:pt x="3884" y="68719"/>
                </a:lnTo>
                <a:lnTo>
                  <a:pt x="0" y="49456"/>
                </a:lnTo>
                <a:lnTo>
                  <a:pt x="3884" y="30211"/>
                </a:lnTo>
                <a:lnTo>
                  <a:pt x="14480" y="14490"/>
                </a:lnTo>
                <a:lnTo>
                  <a:pt x="30198" y="3888"/>
                </a:lnTo>
                <a:lnTo>
                  <a:pt x="49449" y="0"/>
                </a:lnTo>
                <a:lnTo>
                  <a:pt x="68700" y="3888"/>
                </a:lnTo>
                <a:lnTo>
                  <a:pt x="84418" y="14490"/>
                </a:lnTo>
                <a:lnTo>
                  <a:pt x="95014" y="30211"/>
                </a:lnTo>
                <a:lnTo>
                  <a:pt x="98898" y="49456"/>
                </a:lnTo>
                <a:close/>
              </a:path>
            </a:pathLst>
          </a:custGeom>
          <a:ln w="1098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198488" y="4345243"/>
            <a:ext cx="142854" cy="14287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127061" y="4037514"/>
            <a:ext cx="142854" cy="14287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006185" y="3553940"/>
            <a:ext cx="142854" cy="14287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385319" y="4026524"/>
            <a:ext cx="142854" cy="14287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061150" y="3553940"/>
            <a:ext cx="142854" cy="14287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764432" y="4565050"/>
            <a:ext cx="142854" cy="14287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258928" y="5273925"/>
            <a:ext cx="132080" cy="132080"/>
          </a:xfrm>
          <a:custGeom>
            <a:avLst/>
            <a:gdLst/>
            <a:ahLst/>
            <a:cxnLst/>
            <a:rect l="l" t="t" r="r" b="b"/>
            <a:pathLst>
              <a:path w="132079" h="132079">
                <a:moveTo>
                  <a:pt x="65910" y="0"/>
                </a:moveTo>
                <a:lnTo>
                  <a:pt x="40258" y="5184"/>
                </a:lnTo>
                <a:lnTo>
                  <a:pt x="19307" y="19317"/>
                </a:lnTo>
                <a:lnTo>
                  <a:pt x="5180" y="40272"/>
                </a:lnTo>
                <a:lnTo>
                  <a:pt x="0" y="65919"/>
                </a:lnTo>
                <a:lnTo>
                  <a:pt x="5180" y="91619"/>
                </a:lnTo>
                <a:lnTo>
                  <a:pt x="19307" y="112584"/>
                </a:lnTo>
                <a:lnTo>
                  <a:pt x="40258" y="126707"/>
                </a:lnTo>
                <a:lnTo>
                  <a:pt x="65910" y="131883"/>
                </a:lnTo>
                <a:lnTo>
                  <a:pt x="91588" y="126707"/>
                </a:lnTo>
                <a:lnTo>
                  <a:pt x="112552" y="112584"/>
                </a:lnTo>
                <a:lnTo>
                  <a:pt x="126684" y="91619"/>
                </a:lnTo>
                <a:lnTo>
                  <a:pt x="131865" y="65919"/>
                </a:lnTo>
                <a:lnTo>
                  <a:pt x="126684" y="40272"/>
                </a:lnTo>
                <a:lnTo>
                  <a:pt x="112552" y="19317"/>
                </a:lnTo>
                <a:lnTo>
                  <a:pt x="91588" y="5184"/>
                </a:lnTo>
                <a:lnTo>
                  <a:pt x="659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258927" y="5273924"/>
            <a:ext cx="132080" cy="132080"/>
          </a:xfrm>
          <a:custGeom>
            <a:avLst/>
            <a:gdLst/>
            <a:ahLst/>
            <a:cxnLst/>
            <a:rect l="l" t="t" r="r" b="b"/>
            <a:pathLst>
              <a:path w="132079" h="132079">
                <a:moveTo>
                  <a:pt x="131865" y="65920"/>
                </a:moveTo>
                <a:lnTo>
                  <a:pt x="126684" y="91620"/>
                </a:lnTo>
                <a:lnTo>
                  <a:pt x="112552" y="112585"/>
                </a:lnTo>
                <a:lnTo>
                  <a:pt x="91588" y="126708"/>
                </a:lnTo>
                <a:lnTo>
                  <a:pt x="65910" y="131884"/>
                </a:lnTo>
                <a:lnTo>
                  <a:pt x="40258" y="126708"/>
                </a:lnTo>
                <a:lnTo>
                  <a:pt x="19307" y="112585"/>
                </a:lnTo>
                <a:lnTo>
                  <a:pt x="5180" y="91620"/>
                </a:lnTo>
                <a:lnTo>
                  <a:pt x="0" y="65920"/>
                </a:lnTo>
                <a:lnTo>
                  <a:pt x="5180" y="40273"/>
                </a:lnTo>
                <a:lnTo>
                  <a:pt x="19307" y="19318"/>
                </a:lnTo>
                <a:lnTo>
                  <a:pt x="40258" y="5184"/>
                </a:lnTo>
                <a:lnTo>
                  <a:pt x="65910" y="0"/>
                </a:lnTo>
                <a:lnTo>
                  <a:pt x="91588" y="5184"/>
                </a:lnTo>
                <a:lnTo>
                  <a:pt x="112552" y="19318"/>
                </a:lnTo>
                <a:lnTo>
                  <a:pt x="126684" y="40273"/>
                </a:lnTo>
                <a:lnTo>
                  <a:pt x="131865" y="65920"/>
                </a:lnTo>
                <a:close/>
              </a:path>
            </a:pathLst>
          </a:custGeom>
          <a:ln w="109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274532" y="5290080"/>
            <a:ext cx="99060" cy="99060"/>
          </a:xfrm>
          <a:custGeom>
            <a:avLst/>
            <a:gdLst/>
            <a:ahLst/>
            <a:cxnLst/>
            <a:rect l="l" t="t" r="r" b="b"/>
            <a:pathLst>
              <a:path w="99060" h="99060">
                <a:moveTo>
                  <a:pt x="49449" y="0"/>
                </a:moveTo>
                <a:lnTo>
                  <a:pt x="30207" y="3888"/>
                </a:lnTo>
                <a:lnTo>
                  <a:pt x="14488" y="14490"/>
                </a:lnTo>
                <a:lnTo>
                  <a:pt x="3887" y="30211"/>
                </a:lnTo>
                <a:lnTo>
                  <a:pt x="0" y="49456"/>
                </a:lnTo>
                <a:lnTo>
                  <a:pt x="3887" y="68710"/>
                </a:lnTo>
                <a:lnTo>
                  <a:pt x="14488" y="84430"/>
                </a:lnTo>
                <a:lnTo>
                  <a:pt x="30207" y="95027"/>
                </a:lnTo>
                <a:lnTo>
                  <a:pt x="49449" y="98912"/>
                </a:lnTo>
                <a:lnTo>
                  <a:pt x="68701" y="95027"/>
                </a:lnTo>
                <a:lnTo>
                  <a:pt x="84418" y="84430"/>
                </a:lnTo>
                <a:lnTo>
                  <a:pt x="95013" y="68710"/>
                </a:lnTo>
                <a:lnTo>
                  <a:pt x="98898" y="49456"/>
                </a:lnTo>
                <a:lnTo>
                  <a:pt x="95013" y="30211"/>
                </a:lnTo>
                <a:lnTo>
                  <a:pt x="84418" y="14490"/>
                </a:lnTo>
                <a:lnTo>
                  <a:pt x="68701" y="3888"/>
                </a:lnTo>
                <a:lnTo>
                  <a:pt x="49449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274531" y="5290080"/>
            <a:ext cx="99060" cy="99060"/>
          </a:xfrm>
          <a:custGeom>
            <a:avLst/>
            <a:gdLst/>
            <a:ahLst/>
            <a:cxnLst/>
            <a:rect l="l" t="t" r="r" b="b"/>
            <a:pathLst>
              <a:path w="99060" h="99060">
                <a:moveTo>
                  <a:pt x="98898" y="49456"/>
                </a:moveTo>
                <a:lnTo>
                  <a:pt x="95014" y="68710"/>
                </a:lnTo>
                <a:lnTo>
                  <a:pt x="84418" y="84430"/>
                </a:lnTo>
                <a:lnTo>
                  <a:pt x="68700" y="95027"/>
                </a:lnTo>
                <a:lnTo>
                  <a:pt x="49449" y="98912"/>
                </a:lnTo>
                <a:lnTo>
                  <a:pt x="30207" y="95027"/>
                </a:lnTo>
                <a:lnTo>
                  <a:pt x="14488" y="84430"/>
                </a:lnTo>
                <a:lnTo>
                  <a:pt x="3887" y="68710"/>
                </a:lnTo>
                <a:lnTo>
                  <a:pt x="0" y="49456"/>
                </a:lnTo>
                <a:lnTo>
                  <a:pt x="3887" y="30211"/>
                </a:lnTo>
                <a:lnTo>
                  <a:pt x="14488" y="14490"/>
                </a:lnTo>
                <a:lnTo>
                  <a:pt x="30207" y="3888"/>
                </a:lnTo>
                <a:lnTo>
                  <a:pt x="49449" y="0"/>
                </a:lnTo>
                <a:lnTo>
                  <a:pt x="68700" y="3888"/>
                </a:lnTo>
                <a:lnTo>
                  <a:pt x="84418" y="14490"/>
                </a:lnTo>
                <a:lnTo>
                  <a:pt x="95014" y="30211"/>
                </a:lnTo>
                <a:lnTo>
                  <a:pt x="98898" y="49456"/>
                </a:lnTo>
                <a:close/>
              </a:path>
            </a:pathLst>
          </a:custGeom>
          <a:ln w="1098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398" y="182881"/>
            <a:ext cx="8553450" cy="960119"/>
          </a:xfrm>
          <a:prstGeom prst="rect">
            <a:avLst/>
          </a:prstGeom>
          <a:solidFill>
            <a:srgbClr val="424242"/>
          </a:solidFill>
        </p:spPr>
        <p:txBody>
          <a:bodyPr vert="horz" wrap="square" lIns="0" tIns="251460" rIns="0" bIns="0" rtlCol="0">
            <a:spAutoFit/>
          </a:bodyPr>
          <a:lstStyle/>
          <a:p>
            <a:pPr marL="1188085">
              <a:lnSpc>
                <a:spcPct val="100000"/>
              </a:lnSpc>
              <a:spcBef>
                <a:spcPts val="1980"/>
              </a:spcBef>
            </a:pPr>
            <a:r>
              <a:rPr sz="2800" dirty="0"/>
              <a:t>Revisiting the Phong </a:t>
            </a:r>
            <a:r>
              <a:rPr sz="2800" spc="-5" dirty="0"/>
              <a:t>Reflectance</a:t>
            </a:r>
            <a:r>
              <a:rPr sz="2800" spc="-30" dirty="0"/>
              <a:t> </a:t>
            </a:r>
            <a:r>
              <a:rPr sz="2800" spc="-5" dirty="0"/>
              <a:t>Model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667623" y="1336960"/>
            <a:ext cx="7018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8615" algn="l"/>
              </a:tabLst>
            </a:pPr>
            <a:r>
              <a:rPr sz="1800" spc="-805" dirty="0">
                <a:solidFill>
                  <a:srgbClr val="E4C402"/>
                </a:solidFill>
                <a:latin typeface="Wingdings 2"/>
                <a:cs typeface="Wingdings 2"/>
              </a:rPr>
              <a:t></a:t>
            </a:r>
            <a:r>
              <a:rPr sz="1800" spc="-805" dirty="0">
                <a:solidFill>
                  <a:srgbClr val="E4C402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solidFill>
                  <a:srgbClr val="595959"/>
                </a:solidFill>
                <a:latin typeface="Century Gothic"/>
                <a:cs typeface="Century Gothic"/>
              </a:rPr>
              <a:t>Clamping negative </a:t>
            </a:r>
            <a:r>
              <a:rPr sz="1800" spc="-5" dirty="0">
                <a:solidFill>
                  <a:srgbClr val="595959"/>
                </a:solidFill>
                <a:latin typeface="Century Gothic"/>
                <a:cs typeface="Century Gothic"/>
              </a:rPr>
              <a:t>cosine values </a:t>
            </a:r>
            <a:r>
              <a:rPr sz="1800" dirty="0">
                <a:solidFill>
                  <a:srgbClr val="595959"/>
                </a:solidFill>
                <a:latin typeface="Century Gothic"/>
                <a:cs typeface="Century Gothic"/>
              </a:rPr>
              <a:t>to </a:t>
            </a:r>
            <a:r>
              <a:rPr sz="1800" spc="-5" dirty="0">
                <a:solidFill>
                  <a:srgbClr val="595959"/>
                </a:solidFill>
                <a:latin typeface="Century Gothic"/>
                <a:cs typeface="Century Gothic"/>
              </a:rPr>
              <a:t>zero </a:t>
            </a:r>
            <a:r>
              <a:rPr sz="1800" dirty="0">
                <a:solidFill>
                  <a:srgbClr val="595959"/>
                </a:solidFill>
                <a:latin typeface="Century Gothic"/>
                <a:cs typeface="Century Gothic"/>
              </a:rPr>
              <a:t>is a </a:t>
            </a:r>
            <a:r>
              <a:rPr sz="1800" spc="-5" dirty="0">
                <a:solidFill>
                  <a:srgbClr val="595959"/>
                </a:solidFill>
                <a:latin typeface="Century Gothic"/>
                <a:cs typeface="Century Gothic"/>
              </a:rPr>
              <a:t>typical</a:t>
            </a:r>
            <a:r>
              <a:rPr sz="1800" spc="2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entury Gothic"/>
                <a:cs typeface="Century Gothic"/>
              </a:rPr>
              <a:t>solution</a:t>
            </a:r>
            <a:endParaRPr sz="1800" dirty="0">
              <a:latin typeface="Century Gothic"/>
              <a:cs typeface="Century Gothic"/>
            </a:endParaRP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8D28C572-6A5F-4856-A38F-D8A7D0445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" y="5150244"/>
            <a:ext cx="9144000" cy="1159800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FE274A34-A9B6-4C9C-8C7F-5F6443D64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724389"/>
            <a:ext cx="6429022" cy="3338146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423BFF25-3BC5-422D-BBEB-D0F271C18344}"/>
              </a:ext>
            </a:extLst>
          </p:cNvPr>
          <p:cNvSpPr txBox="1"/>
          <p:nvPr/>
        </p:nvSpPr>
        <p:spPr>
          <a:xfrm>
            <a:off x="6858000" y="2438400"/>
            <a:ext cx="2133600" cy="175432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The darkness on the far side of the sphere is from the shading…NOT shadows…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23856"/>
            <a:ext cx="8914130" cy="914400"/>
          </a:xfrm>
          <a:custGeom>
            <a:avLst/>
            <a:gdLst/>
            <a:ahLst/>
            <a:cxnLst/>
            <a:rect l="l" t="t" r="r" b="b"/>
            <a:pathLst>
              <a:path w="8914130" h="914400">
                <a:moveTo>
                  <a:pt x="0" y="0"/>
                </a:moveTo>
                <a:lnTo>
                  <a:pt x="8913811" y="0"/>
                </a:lnTo>
                <a:lnTo>
                  <a:pt x="8913811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1294036"/>
            <a:ext cx="34112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Simple</a:t>
            </a:r>
            <a:r>
              <a:rPr spc="-50" dirty="0"/>
              <a:t> </a:t>
            </a:r>
            <a:r>
              <a:rPr spc="-5" dirty="0"/>
              <a:t>Shading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9047" y="2543915"/>
            <a:ext cx="7825740" cy="251841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lang="en-US" sz="2000" spc="-894" dirty="0">
                <a:solidFill>
                  <a:srgbClr val="E07602"/>
                </a:solidFill>
                <a:latin typeface="Wingdings 2"/>
                <a:cs typeface="Wingdings 2"/>
              </a:rPr>
              <a:t></a:t>
            </a:r>
            <a:r>
              <a:rPr sz="2000" spc="409" dirty="0">
                <a:solidFill>
                  <a:srgbClr val="E07602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solidFill>
                  <a:srgbClr val="595959"/>
                </a:solidFill>
                <a:latin typeface="Century Gothic"/>
                <a:cs typeface="Century Gothic"/>
              </a:rPr>
              <a:t>We 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model three types 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of light 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reflected/emitted by</a:t>
            </a:r>
            <a:r>
              <a:rPr sz="2000" spc="8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spc="5" dirty="0">
                <a:solidFill>
                  <a:srgbClr val="595959"/>
                </a:solidFill>
                <a:latin typeface="Century Gothic"/>
                <a:cs typeface="Century Gothic"/>
              </a:rPr>
              <a:t>surfaces</a:t>
            </a:r>
            <a:endParaRPr sz="2000" dirty="0">
              <a:latin typeface="Century Gothic"/>
              <a:cs typeface="Century Gothic"/>
            </a:endParaRPr>
          </a:p>
          <a:p>
            <a:pPr marL="355600">
              <a:lnSpc>
                <a:spcPct val="100000"/>
              </a:lnSpc>
              <a:spcBef>
                <a:spcPts val="600"/>
              </a:spcBef>
              <a:tabLst>
                <a:tab pos="691515" algn="l"/>
              </a:tabLst>
            </a:pPr>
            <a:r>
              <a:rPr sz="1800" spc="-805" dirty="0">
                <a:solidFill>
                  <a:srgbClr val="E4C402"/>
                </a:solidFill>
                <a:latin typeface="Wingdings 2"/>
                <a:cs typeface="Wingdings 2"/>
              </a:rPr>
              <a:t></a:t>
            </a:r>
            <a:r>
              <a:rPr sz="1800" spc="-805" dirty="0">
                <a:solidFill>
                  <a:srgbClr val="E4C402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595959"/>
                </a:solidFill>
                <a:latin typeface="Century Gothic"/>
                <a:cs typeface="Century Gothic"/>
              </a:rPr>
              <a:t>Ambient</a:t>
            </a:r>
            <a:endParaRPr sz="1800" dirty="0">
              <a:latin typeface="Century Gothic"/>
              <a:cs typeface="Century Gothic"/>
            </a:endParaRPr>
          </a:p>
          <a:p>
            <a:pPr marL="698500">
              <a:lnSpc>
                <a:spcPct val="100000"/>
              </a:lnSpc>
              <a:spcBef>
                <a:spcPts val="540"/>
              </a:spcBef>
              <a:tabLst>
                <a:tab pos="1047115" algn="l"/>
              </a:tabLst>
            </a:pPr>
            <a:r>
              <a:rPr sz="1800" spc="-805" dirty="0">
                <a:solidFill>
                  <a:srgbClr val="333333"/>
                </a:solidFill>
                <a:latin typeface="Wingdings 2"/>
                <a:cs typeface="Wingdings 2"/>
              </a:rPr>
              <a:t></a:t>
            </a:r>
            <a:r>
              <a:rPr sz="1800" spc="-805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595959"/>
                </a:solidFill>
                <a:latin typeface="Century Gothic"/>
                <a:cs typeface="Century Gothic"/>
              </a:rPr>
              <a:t>Light </a:t>
            </a:r>
            <a:r>
              <a:rPr sz="1800" dirty="0">
                <a:solidFill>
                  <a:srgbClr val="595959"/>
                </a:solidFill>
                <a:latin typeface="Century Gothic"/>
                <a:cs typeface="Century Gothic"/>
              </a:rPr>
              <a:t>that has </a:t>
            </a:r>
            <a:r>
              <a:rPr sz="1800" spc="-5" dirty="0">
                <a:solidFill>
                  <a:srgbClr val="595959"/>
                </a:solidFill>
                <a:latin typeface="Century Gothic"/>
                <a:cs typeface="Century Gothic"/>
              </a:rPr>
              <a:t>bounced around </a:t>
            </a:r>
            <a:r>
              <a:rPr sz="1800" dirty="0">
                <a:solidFill>
                  <a:srgbClr val="595959"/>
                </a:solidFill>
                <a:latin typeface="Century Gothic"/>
                <a:cs typeface="Century Gothic"/>
              </a:rPr>
              <a:t>a </a:t>
            </a:r>
            <a:r>
              <a:rPr sz="1800" spc="-5" dirty="0">
                <a:solidFill>
                  <a:srgbClr val="595959"/>
                </a:solidFill>
                <a:latin typeface="Century Gothic"/>
                <a:cs typeface="Century Gothic"/>
              </a:rPr>
              <a:t>scene…environmental</a:t>
            </a:r>
            <a:r>
              <a:rPr sz="1800" spc="30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595959"/>
                </a:solidFill>
                <a:latin typeface="Century Gothic"/>
                <a:cs typeface="Century Gothic"/>
              </a:rPr>
              <a:t>light</a:t>
            </a:r>
            <a:endParaRPr sz="1800" dirty="0">
              <a:latin typeface="Century Gothic"/>
              <a:cs typeface="Century Gothic"/>
            </a:endParaRPr>
          </a:p>
          <a:p>
            <a:pPr marL="355600">
              <a:lnSpc>
                <a:spcPct val="100000"/>
              </a:lnSpc>
              <a:spcBef>
                <a:spcPts val="640"/>
              </a:spcBef>
              <a:tabLst>
                <a:tab pos="691515" algn="l"/>
              </a:tabLst>
            </a:pPr>
            <a:r>
              <a:rPr sz="1800" spc="-805" dirty="0">
                <a:solidFill>
                  <a:srgbClr val="E4C402"/>
                </a:solidFill>
                <a:latin typeface="Wingdings 2"/>
                <a:cs typeface="Wingdings 2"/>
              </a:rPr>
              <a:t></a:t>
            </a:r>
            <a:r>
              <a:rPr sz="1800" spc="-805" dirty="0">
                <a:solidFill>
                  <a:srgbClr val="E4C402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595959"/>
                </a:solidFill>
                <a:latin typeface="Century Gothic"/>
                <a:cs typeface="Century Gothic"/>
              </a:rPr>
              <a:t>Specular</a:t>
            </a:r>
            <a:endParaRPr sz="1800" dirty="0">
              <a:latin typeface="Century Gothic"/>
              <a:cs typeface="Century Gothic"/>
            </a:endParaRPr>
          </a:p>
          <a:p>
            <a:pPr marL="698500">
              <a:lnSpc>
                <a:spcPct val="100000"/>
              </a:lnSpc>
              <a:spcBef>
                <a:spcPts val="540"/>
              </a:spcBef>
              <a:tabLst>
                <a:tab pos="1047115" algn="l"/>
              </a:tabLst>
            </a:pPr>
            <a:r>
              <a:rPr sz="1800" spc="-805" dirty="0">
                <a:solidFill>
                  <a:srgbClr val="333333"/>
                </a:solidFill>
                <a:latin typeface="Wingdings 2"/>
                <a:cs typeface="Wingdings 2"/>
              </a:rPr>
              <a:t></a:t>
            </a:r>
            <a:r>
              <a:rPr sz="1800" spc="-805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595959"/>
                </a:solidFill>
                <a:latin typeface="Century Gothic"/>
                <a:cs typeface="Century Gothic"/>
              </a:rPr>
              <a:t>Light reflected</a:t>
            </a:r>
            <a:r>
              <a:rPr lang="en-US" sz="1800" spc="-5" dirty="0">
                <a:solidFill>
                  <a:srgbClr val="595959"/>
                </a:solidFill>
                <a:latin typeface="Century Gothic"/>
                <a:cs typeface="Century Gothic"/>
              </a:rPr>
              <a:t> in a mirror-like fashion</a:t>
            </a:r>
            <a:r>
              <a:rPr sz="18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595959"/>
                </a:solidFill>
                <a:latin typeface="Century Gothic"/>
                <a:cs typeface="Century Gothic"/>
              </a:rPr>
              <a:t>at</a:t>
            </a:r>
            <a:r>
              <a:rPr sz="1800" spc="0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entury Gothic"/>
                <a:cs typeface="Century Gothic"/>
              </a:rPr>
              <a:t>surface</a:t>
            </a:r>
            <a:endParaRPr sz="1800" dirty="0">
              <a:latin typeface="Century Gothic"/>
              <a:cs typeface="Century Gothic"/>
            </a:endParaRPr>
          </a:p>
          <a:p>
            <a:pPr marL="355600">
              <a:lnSpc>
                <a:spcPct val="100000"/>
              </a:lnSpc>
              <a:spcBef>
                <a:spcPts val="640"/>
              </a:spcBef>
              <a:tabLst>
                <a:tab pos="691515" algn="l"/>
              </a:tabLst>
            </a:pPr>
            <a:r>
              <a:rPr sz="1800" spc="-805" dirty="0">
                <a:solidFill>
                  <a:srgbClr val="E4C402"/>
                </a:solidFill>
                <a:latin typeface="Wingdings 2"/>
                <a:cs typeface="Wingdings 2"/>
              </a:rPr>
              <a:t></a:t>
            </a:r>
            <a:r>
              <a:rPr sz="1800" spc="-805" dirty="0">
                <a:solidFill>
                  <a:srgbClr val="E4C402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595959"/>
                </a:solidFill>
                <a:latin typeface="Century Gothic"/>
                <a:cs typeface="Century Gothic"/>
              </a:rPr>
              <a:t>Diffuse</a:t>
            </a:r>
            <a:endParaRPr sz="1800" dirty="0">
              <a:latin typeface="Century Gothic"/>
              <a:cs typeface="Century Gothic"/>
            </a:endParaRPr>
          </a:p>
          <a:p>
            <a:pPr marL="698500">
              <a:lnSpc>
                <a:spcPct val="100000"/>
              </a:lnSpc>
              <a:spcBef>
                <a:spcPts val="640"/>
              </a:spcBef>
              <a:tabLst>
                <a:tab pos="1047115" algn="l"/>
              </a:tabLst>
            </a:pPr>
            <a:r>
              <a:rPr sz="1800" spc="-805" dirty="0">
                <a:solidFill>
                  <a:srgbClr val="333333"/>
                </a:solidFill>
                <a:latin typeface="Wingdings 2"/>
                <a:cs typeface="Wingdings 2"/>
              </a:rPr>
              <a:t></a:t>
            </a:r>
            <a:r>
              <a:rPr sz="1800" spc="-805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595959"/>
                </a:solidFill>
                <a:latin typeface="Century Gothic"/>
                <a:cs typeface="Century Gothic"/>
              </a:rPr>
              <a:t>Light </a:t>
            </a:r>
            <a:r>
              <a:rPr sz="1800" dirty="0">
                <a:solidFill>
                  <a:srgbClr val="595959"/>
                </a:solidFill>
                <a:latin typeface="Century Gothic"/>
                <a:cs typeface="Century Gothic"/>
              </a:rPr>
              <a:t>that has </a:t>
            </a:r>
            <a:r>
              <a:rPr sz="1800" spc="-5" dirty="0">
                <a:solidFill>
                  <a:srgbClr val="595959"/>
                </a:solidFill>
                <a:latin typeface="Century Gothic"/>
                <a:cs typeface="Century Gothic"/>
              </a:rPr>
              <a:t>undergone </a:t>
            </a:r>
            <a:r>
              <a:rPr sz="1800" dirty="0">
                <a:solidFill>
                  <a:srgbClr val="595959"/>
                </a:solidFill>
                <a:latin typeface="Century Gothic"/>
                <a:cs typeface="Century Gothic"/>
              </a:rPr>
              <a:t>transmission, </a:t>
            </a:r>
            <a:r>
              <a:rPr sz="1800" spc="-5" dirty="0">
                <a:solidFill>
                  <a:srgbClr val="595959"/>
                </a:solidFill>
                <a:latin typeface="Century Gothic"/>
                <a:cs typeface="Century Gothic"/>
              </a:rPr>
              <a:t>absorption,</a:t>
            </a:r>
            <a:r>
              <a:rPr sz="1800" spc="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595959"/>
                </a:solidFill>
                <a:latin typeface="Century Gothic"/>
                <a:cs typeface="Century Gothic"/>
              </a:rPr>
              <a:t>scattering</a:t>
            </a:r>
            <a:endParaRPr sz="1800" dirty="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23856"/>
            <a:ext cx="8914130" cy="914400"/>
          </a:xfrm>
          <a:custGeom>
            <a:avLst/>
            <a:gdLst/>
            <a:ahLst/>
            <a:cxnLst/>
            <a:rect l="l" t="t" r="r" b="b"/>
            <a:pathLst>
              <a:path w="8914130" h="914400">
                <a:moveTo>
                  <a:pt x="0" y="0"/>
                </a:moveTo>
                <a:lnTo>
                  <a:pt x="8913811" y="0"/>
                </a:lnTo>
                <a:lnTo>
                  <a:pt x="8913811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1294036"/>
            <a:ext cx="34112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Simple</a:t>
            </a:r>
            <a:r>
              <a:rPr spc="-50" dirty="0"/>
              <a:t> </a:t>
            </a:r>
            <a:r>
              <a:rPr spc="-5" dirty="0"/>
              <a:t>Shading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1640" y="2038720"/>
            <a:ext cx="6539230" cy="2708434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  <a:tabLst>
                <a:tab pos="348615" algn="l"/>
              </a:tabLst>
            </a:pPr>
            <a:r>
              <a:rPr lang="en-US" sz="1800" spc="-5" dirty="0">
                <a:solidFill>
                  <a:srgbClr val="595959"/>
                </a:solidFill>
                <a:latin typeface="Century Gothic"/>
                <a:cs typeface="Century Gothic"/>
              </a:rPr>
              <a:t>     </a:t>
            </a:r>
            <a:r>
              <a:rPr sz="1800" spc="-5" dirty="0">
                <a:solidFill>
                  <a:srgbClr val="595959"/>
                </a:solidFill>
                <a:latin typeface="Century Gothic"/>
                <a:cs typeface="Century Gothic"/>
              </a:rPr>
              <a:t>Shading</a:t>
            </a:r>
            <a:endParaRPr lang="en-US" sz="1800" dirty="0">
              <a:latin typeface="Century Gothic"/>
              <a:cs typeface="Century Gothic"/>
            </a:endParaRPr>
          </a:p>
          <a:p>
            <a:pPr marL="354965">
              <a:lnSpc>
                <a:spcPct val="100000"/>
              </a:lnSpc>
              <a:spcBef>
                <a:spcPts val="540"/>
              </a:spcBef>
              <a:tabLst>
                <a:tab pos="704215" algn="l"/>
              </a:tabLst>
            </a:pPr>
            <a:r>
              <a:rPr lang="en-US" sz="1800" spc="-805" dirty="0">
                <a:solidFill>
                  <a:srgbClr val="333333"/>
                </a:solidFill>
                <a:latin typeface="Wingdings 2"/>
                <a:cs typeface="Wingdings 2"/>
              </a:rPr>
              <a:t></a:t>
            </a:r>
            <a:r>
              <a:rPr lang="en-US" sz="1800" spc="-805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lang="en-US" sz="1800" dirty="0">
                <a:solidFill>
                  <a:srgbClr val="595959"/>
                </a:solidFill>
                <a:latin typeface="Century Gothic"/>
                <a:cs typeface="Century Gothic"/>
              </a:rPr>
              <a:t>Using an </a:t>
            </a:r>
            <a:r>
              <a:rPr lang="en-US" sz="1800" spc="-5" dirty="0">
                <a:solidFill>
                  <a:srgbClr val="595959"/>
                </a:solidFill>
                <a:latin typeface="Century Gothic"/>
                <a:cs typeface="Century Gothic"/>
              </a:rPr>
              <a:t>equation </a:t>
            </a:r>
            <a:r>
              <a:rPr lang="en-US" sz="1800" dirty="0">
                <a:solidFill>
                  <a:srgbClr val="595959"/>
                </a:solidFill>
                <a:latin typeface="Century Gothic"/>
                <a:cs typeface="Century Gothic"/>
              </a:rPr>
              <a:t>to </a:t>
            </a:r>
            <a:r>
              <a:rPr lang="en-US" sz="1800" spc="-5" dirty="0">
                <a:solidFill>
                  <a:srgbClr val="595959"/>
                </a:solidFill>
                <a:latin typeface="Century Gothic"/>
                <a:cs typeface="Century Gothic"/>
              </a:rPr>
              <a:t>compute outgoing </a:t>
            </a:r>
            <a:r>
              <a:rPr lang="en-US" sz="1800" dirty="0">
                <a:solidFill>
                  <a:srgbClr val="595959"/>
                </a:solidFill>
                <a:latin typeface="Century Gothic"/>
                <a:cs typeface="Century Gothic"/>
              </a:rPr>
              <a:t>radiance </a:t>
            </a:r>
            <a:r>
              <a:rPr lang="en-US" sz="1800" i="1" dirty="0">
                <a:solidFill>
                  <a:srgbClr val="6C6C6C"/>
                </a:solidFill>
                <a:latin typeface="Century Gothic"/>
                <a:cs typeface="Century Gothic"/>
              </a:rPr>
              <a:t>L</a:t>
            </a:r>
            <a:r>
              <a:rPr lang="en-US" sz="1800" i="1" baseline="-20833" dirty="0">
                <a:solidFill>
                  <a:srgbClr val="6C6C6C"/>
                </a:solidFill>
                <a:latin typeface="Century Gothic"/>
                <a:cs typeface="Century Gothic"/>
              </a:rPr>
              <a:t>o</a:t>
            </a:r>
            <a:endParaRPr lang="en-US" sz="1800" baseline="-20833" dirty="0">
              <a:latin typeface="Century Gothic"/>
              <a:cs typeface="Century Gothic"/>
            </a:endParaRPr>
          </a:p>
          <a:p>
            <a:pPr marL="354965">
              <a:lnSpc>
                <a:spcPct val="100000"/>
              </a:lnSpc>
              <a:spcBef>
                <a:spcPts val="640"/>
              </a:spcBef>
              <a:tabLst>
                <a:tab pos="704215" algn="l"/>
              </a:tabLst>
            </a:pPr>
            <a:r>
              <a:rPr sz="1800" spc="-805" dirty="0">
                <a:solidFill>
                  <a:srgbClr val="333333"/>
                </a:solidFill>
                <a:latin typeface="Wingdings 2"/>
                <a:cs typeface="Wingdings 2"/>
              </a:rPr>
              <a:t></a:t>
            </a:r>
            <a:r>
              <a:rPr sz="1800" spc="-805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595959"/>
                </a:solidFill>
                <a:latin typeface="Century Gothic"/>
                <a:cs typeface="Century Gothic"/>
              </a:rPr>
              <a:t>Along </a:t>
            </a:r>
            <a:r>
              <a:rPr sz="1800" dirty="0">
                <a:solidFill>
                  <a:srgbClr val="595959"/>
                </a:solidFill>
                <a:latin typeface="Century Gothic"/>
                <a:cs typeface="Century Gothic"/>
              </a:rPr>
              <a:t>a </a:t>
            </a:r>
            <a:r>
              <a:rPr sz="1800" spc="-5" dirty="0">
                <a:solidFill>
                  <a:srgbClr val="595959"/>
                </a:solidFill>
                <a:latin typeface="Century Gothic"/>
                <a:cs typeface="Century Gothic"/>
              </a:rPr>
              <a:t>view </a:t>
            </a:r>
            <a:r>
              <a:rPr sz="1800" dirty="0">
                <a:solidFill>
                  <a:srgbClr val="595959"/>
                </a:solidFill>
                <a:latin typeface="Century Gothic"/>
                <a:cs typeface="Century Gothic"/>
              </a:rPr>
              <a:t>ray</a:t>
            </a:r>
            <a:r>
              <a:rPr sz="1800" spc="-10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595959"/>
                </a:solidFill>
                <a:latin typeface="Century Gothic"/>
                <a:cs typeface="Century Gothic"/>
              </a:rPr>
              <a:t>v</a:t>
            </a:r>
            <a:endParaRPr sz="1800" dirty="0">
              <a:latin typeface="Century Gothic"/>
              <a:cs typeface="Century Gothic"/>
            </a:endParaRPr>
          </a:p>
          <a:p>
            <a:pPr marL="354965">
              <a:lnSpc>
                <a:spcPct val="100000"/>
              </a:lnSpc>
              <a:spcBef>
                <a:spcPts val="540"/>
              </a:spcBef>
              <a:tabLst>
                <a:tab pos="704215" algn="l"/>
              </a:tabLst>
            </a:pPr>
            <a:r>
              <a:rPr sz="1800" spc="-805" dirty="0">
                <a:solidFill>
                  <a:srgbClr val="333333"/>
                </a:solidFill>
                <a:latin typeface="Wingdings 2"/>
                <a:cs typeface="Wingdings 2"/>
              </a:rPr>
              <a:t></a:t>
            </a:r>
            <a:r>
              <a:rPr sz="1800" spc="-805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lang="en-US" spc="-5" dirty="0">
                <a:solidFill>
                  <a:srgbClr val="595959"/>
                </a:solidFill>
                <a:latin typeface="Century Gothic"/>
                <a:cs typeface="Times New Roman"/>
              </a:rPr>
              <a:t>B</a:t>
            </a:r>
            <a:r>
              <a:rPr sz="1800" spc="-5" dirty="0">
                <a:solidFill>
                  <a:srgbClr val="595959"/>
                </a:solidFill>
                <a:latin typeface="Century Gothic"/>
                <a:cs typeface="Century Gothic"/>
              </a:rPr>
              <a:t>ased </a:t>
            </a:r>
            <a:r>
              <a:rPr sz="1800" dirty="0">
                <a:solidFill>
                  <a:srgbClr val="595959"/>
                </a:solidFill>
                <a:latin typeface="Century Gothic"/>
                <a:cs typeface="Century Gothic"/>
              </a:rPr>
              <a:t>on material </a:t>
            </a:r>
            <a:r>
              <a:rPr sz="1800" spc="-5" dirty="0">
                <a:solidFill>
                  <a:srgbClr val="595959"/>
                </a:solidFill>
                <a:latin typeface="Century Gothic"/>
                <a:cs typeface="Century Gothic"/>
              </a:rPr>
              <a:t>properties </a:t>
            </a:r>
            <a:r>
              <a:rPr sz="1800" dirty="0">
                <a:solidFill>
                  <a:srgbClr val="595959"/>
                </a:solidFill>
                <a:latin typeface="Century Gothic"/>
                <a:cs typeface="Century Gothic"/>
              </a:rPr>
              <a:t>and light</a:t>
            </a:r>
            <a:r>
              <a:rPr sz="1800" spc="-5" dirty="0">
                <a:solidFill>
                  <a:srgbClr val="595959"/>
                </a:solidFill>
                <a:latin typeface="Century Gothic"/>
                <a:cs typeface="Century Gothic"/>
              </a:rPr>
              <a:t> sources</a:t>
            </a:r>
            <a:endParaRPr lang="en-US" dirty="0">
              <a:latin typeface="Century Gothic"/>
              <a:cs typeface="Century Gothic"/>
            </a:endParaRPr>
          </a:p>
          <a:p>
            <a:pPr marL="354965">
              <a:lnSpc>
                <a:spcPct val="100000"/>
              </a:lnSpc>
              <a:spcBef>
                <a:spcPts val="540"/>
              </a:spcBef>
              <a:tabLst>
                <a:tab pos="704215" algn="l"/>
              </a:tabLst>
            </a:pPr>
            <a:r>
              <a:rPr lang="en-US" spc="-805" dirty="0">
                <a:solidFill>
                  <a:srgbClr val="E4C402"/>
                </a:solidFill>
                <a:latin typeface="Times New Roman"/>
                <a:cs typeface="Times New Roman"/>
              </a:rPr>
              <a:t>     </a:t>
            </a:r>
            <a:br>
              <a:rPr lang="en-US" spc="-805" dirty="0">
                <a:solidFill>
                  <a:srgbClr val="E4C402"/>
                </a:solidFill>
                <a:latin typeface="Times New Roman"/>
                <a:cs typeface="Times New Roman"/>
              </a:rPr>
            </a:br>
            <a:r>
              <a:rPr lang="en-US" spc="-805" dirty="0">
                <a:solidFill>
                  <a:srgbClr val="E4C402"/>
                </a:solidFill>
                <a:latin typeface="Times New Roman"/>
                <a:cs typeface="Times New Roman"/>
              </a:rPr>
              <a:t> </a:t>
            </a:r>
            <a:r>
              <a:rPr lang="en-US" sz="1800" spc="-45" dirty="0">
                <a:solidFill>
                  <a:srgbClr val="595959"/>
                </a:solidFill>
                <a:latin typeface="Century Gothic"/>
                <a:cs typeface="Century Gothic"/>
              </a:rPr>
              <a:t>We </a:t>
            </a:r>
            <a:r>
              <a:rPr lang="en-US" sz="1800" dirty="0">
                <a:solidFill>
                  <a:srgbClr val="595959"/>
                </a:solidFill>
                <a:latin typeface="Century Gothic"/>
                <a:cs typeface="Century Gothic"/>
              </a:rPr>
              <a:t>will </a:t>
            </a:r>
            <a:r>
              <a:rPr lang="en-US" sz="1800" spc="-5" dirty="0">
                <a:solidFill>
                  <a:srgbClr val="595959"/>
                </a:solidFill>
                <a:latin typeface="Century Gothic"/>
                <a:cs typeface="Century Gothic"/>
              </a:rPr>
              <a:t>focus </a:t>
            </a:r>
            <a:r>
              <a:rPr lang="en-US" sz="1800" dirty="0">
                <a:solidFill>
                  <a:srgbClr val="595959"/>
                </a:solidFill>
                <a:latin typeface="Century Gothic"/>
                <a:cs typeface="Century Gothic"/>
              </a:rPr>
              <a:t>on </a:t>
            </a:r>
            <a:r>
              <a:rPr lang="en-US" sz="1800" spc="-5" dirty="0">
                <a:solidFill>
                  <a:srgbClr val="595959"/>
                </a:solidFill>
                <a:latin typeface="Century Gothic"/>
                <a:cs typeface="Century Gothic"/>
              </a:rPr>
              <a:t>diffuse </a:t>
            </a:r>
            <a:r>
              <a:rPr lang="en-US" sz="1800" dirty="0">
                <a:solidFill>
                  <a:srgbClr val="595959"/>
                </a:solidFill>
                <a:latin typeface="Century Gothic"/>
                <a:cs typeface="Century Gothic"/>
              </a:rPr>
              <a:t>and </a:t>
            </a:r>
            <a:r>
              <a:rPr lang="en-US" sz="1800" spc="-5" dirty="0">
                <a:solidFill>
                  <a:srgbClr val="595959"/>
                </a:solidFill>
                <a:latin typeface="Century Gothic"/>
                <a:cs typeface="Century Gothic"/>
              </a:rPr>
              <a:t>specular</a:t>
            </a:r>
            <a:r>
              <a:rPr lang="en-US" sz="1800" spc="50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lang="en-US" sz="1800" dirty="0">
                <a:solidFill>
                  <a:srgbClr val="595959"/>
                </a:solidFill>
                <a:latin typeface="Century Gothic"/>
                <a:cs typeface="Century Gothic"/>
              </a:rPr>
              <a:t>shading</a:t>
            </a:r>
            <a:endParaRPr lang="en-US" sz="1800" dirty="0">
              <a:latin typeface="Century Gothic"/>
              <a:cs typeface="Century Gothic"/>
            </a:endParaRPr>
          </a:p>
          <a:p>
            <a:pPr marL="354965">
              <a:lnSpc>
                <a:spcPct val="100000"/>
              </a:lnSpc>
              <a:spcBef>
                <a:spcPts val="640"/>
              </a:spcBef>
              <a:tabLst>
                <a:tab pos="704215" algn="l"/>
              </a:tabLst>
            </a:pPr>
            <a:r>
              <a:rPr sz="1800" spc="-805" dirty="0">
                <a:solidFill>
                  <a:srgbClr val="333333"/>
                </a:solidFill>
                <a:latin typeface="Wingdings 2"/>
                <a:cs typeface="Wingdings 2"/>
              </a:rPr>
              <a:t></a:t>
            </a:r>
            <a:r>
              <a:rPr sz="1800" spc="-805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solidFill>
                  <a:srgbClr val="595959"/>
                </a:solidFill>
                <a:latin typeface="Century Gothic"/>
                <a:cs typeface="Century Gothic"/>
              </a:rPr>
              <a:t>c</a:t>
            </a:r>
            <a:r>
              <a:rPr sz="1800" baseline="-20833" dirty="0">
                <a:solidFill>
                  <a:srgbClr val="6C6C6C"/>
                </a:solidFill>
                <a:latin typeface="Century Gothic"/>
                <a:cs typeface="Century Gothic"/>
              </a:rPr>
              <a:t>diff </a:t>
            </a:r>
            <a:r>
              <a:rPr sz="1800" dirty="0">
                <a:solidFill>
                  <a:srgbClr val="595959"/>
                </a:solidFill>
                <a:latin typeface="Century Gothic"/>
                <a:cs typeface="Century Gothic"/>
              </a:rPr>
              <a:t>= </a:t>
            </a:r>
            <a:r>
              <a:rPr sz="1800" spc="-5" dirty="0">
                <a:solidFill>
                  <a:srgbClr val="595959"/>
                </a:solidFill>
                <a:latin typeface="Century Gothic"/>
                <a:cs typeface="Century Gothic"/>
              </a:rPr>
              <a:t>diffuse</a:t>
            </a:r>
            <a:r>
              <a:rPr sz="1800" spc="-10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lang="en-US" sz="1800" spc="-10" dirty="0">
                <a:solidFill>
                  <a:srgbClr val="595959"/>
                </a:solidFill>
                <a:latin typeface="Century Gothic"/>
                <a:cs typeface="Century Gothic"/>
              </a:rPr>
              <a:t>material </a:t>
            </a:r>
            <a:r>
              <a:rPr sz="1800" spc="-5" dirty="0">
                <a:solidFill>
                  <a:srgbClr val="595959"/>
                </a:solidFill>
                <a:latin typeface="Century Gothic"/>
                <a:cs typeface="Century Gothic"/>
              </a:rPr>
              <a:t>color</a:t>
            </a:r>
            <a:endParaRPr sz="1800" dirty="0">
              <a:latin typeface="Century Gothic"/>
              <a:cs typeface="Century Gothic"/>
            </a:endParaRPr>
          </a:p>
          <a:p>
            <a:pPr marL="354965">
              <a:lnSpc>
                <a:spcPct val="100000"/>
              </a:lnSpc>
              <a:spcBef>
                <a:spcPts val="540"/>
              </a:spcBef>
              <a:tabLst>
                <a:tab pos="704215" algn="l"/>
              </a:tabLst>
            </a:pPr>
            <a:r>
              <a:rPr sz="1800" spc="-805" dirty="0">
                <a:solidFill>
                  <a:srgbClr val="333333"/>
                </a:solidFill>
                <a:latin typeface="Wingdings 2"/>
                <a:cs typeface="Wingdings 2"/>
              </a:rPr>
              <a:t></a:t>
            </a:r>
            <a:r>
              <a:rPr sz="1800" spc="-805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solidFill>
                  <a:srgbClr val="595959"/>
                </a:solidFill>
                <a:latin typeface="Century Gothic"/>
                <a:cs typeface="Century Gothic"/>
              </a:rPr>
              <a:t>c</a:t>
            </a:r>
            <a:r>
              <a:rPr sz="1800" baseline="-20833" dirty="0">
                <a:solidFill>
                  <a:srgbClr val="6C6C6C"/>
                </a:solidFill>
                <a:latin typeface="Century Gothic"/>
                <a:cs typeface="Century Gothic"/>
              </a:rPr>
              <a:t>spec </a:t>
            </a:r>
            <a:r>
              <a:rPr sz="1800" dirty="0">
                <a:solidFill>
                  <a:srgbClr val="595959"/>
                </a:solidFill>
                <a:latin typeface="Century Gothic"/>
                <a:cs typeface="Century Gothic"/>
              </a:rPr>
              <a:t>= </a:t>
            </a:r>
            <a:r>
              <a:rPr sz="1800" spc="-5" dirty="0">
                <a:solidFill>
                  <a:srgbClr val="595959"/>
                </a:solidFill>
                <a:latin typeface="Century Gothic"/>
                <a:cs typeface="Century Gothic"/>
              </a:rPr>
              <a:t>specular </a:t>
            </a:r>
            <a:r>
              <a:rPr lang="en-US" sz="1800" spc="-5" dirty="0">
                <a:solidFill>
                  <a:srgbClr val="595959"/>
                </a:solidFill>
                <a:latin typeface="Century Gothic"/>
                <a:cs typeface="Century Gothic"/>
              </a:rPr>
              <a:t>material </a:t>
            </a:r>
            <a:r>
              <a:rPr sz="1800" spc="-5" dirty="0">
                <a:solidFill>
                  <a:srgbClr val="595959"/>
                </a:solidFill>
                <a:latin typeface="Century Gothic"/>
                <a:cs typeface="Century Gothic"/>
              </a:rPr>
              <a:t>color</a:t>
            </a:r>
            <a:endParaRPr sz="1800" dirty="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23856"/>
            <a:ext cx="8914130" cy="914400"/>
          </a:xfrm>
          <a:custGeom>
            <a:avLst/>
            <a:gdLst/>
            <a:ahLst/>
            <a:cxnLst/>
            <a:rect l="l" t="t" r="r" b="b"/>
            <a:pathLst>
              <a:path w="8914130" h="914400">
                <a:moveTo>
                  <a:pt x="0" y="0"/>
                </a:moveTo>
                <a:lnTo>
                  <a:pt x="8913811" y="0"/>
                </a:lnTo>
                <a:lnTo>
                  <a:pt x="8913811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1294036"/>
            <a:ext cx="70700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Diffuse Radiance 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58702" y="2336452"/>
            <a:ext cx="3918098" cy="1796004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000" spc="-894" dirty="0">
                <a:solidFill>
                  <a:srgbClr val="E07602"/>
                </a:solidFill>
                <a:latin typeface="Wingdings 2"/>
                <a:cs typeface="Wingdings 2"/>
              </a:rPr>
              <a:t></a:t>
            </a:r>
            <a:r>
              <a:rPr sz="2000" spc="400" dirty="0">
                <a:solidFill>
                  <a:srgbClr val="E0760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Depends 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on</a:t>
            </a:r>
            <a:endParaRPr sz="2000" dirty="0">
              <a:latin typeface="Century Gothic"/>
              <a:cs typeface="Century Gothic"/>
            </a:endParaRPr>
          </a:p>
          <a:p>
            <a:pPr marL="354965">
              <a:lnSpc>
                <a:spcPct val="100000"/>
              </a:lnSpc>
              <a:spcBef>
                <a:spcPts val="600"/>
              </a:spcBef>
              <a:tabLst>
                <a:tab pos="691515" algn="l"/>
              </a:tabLst>
            </a:pPr>
            <a:r>
              <a:rPr sz="1800" spc="-805" dirty="0">
                <a:solidFill>
                  <a:srgbClr val="E4C402"/>
                </a:solidFill>
                <a:latin typeface="Wingdings 2"/>
                <a:cs typeface="Wingdings 2"/>
              </a:rPr>
              <a:t></a:t>
            </a:r>
            <a:r>
              <a:rPr sz="1800" spc="-805" dirty="0">
                <a:solidFill>
                  <a:srgbClr val="E4C402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solidFill>
                  <a:srgbClr val="595959"/>
                </a:solidFill>
                <a:latin typeface="Century Gothic"/>
                <a:cs typeface="Century Gothic"/>
              </a:rPr>
              <a:t>light</a:t>
            </a:r>
            <a:r>
              <a:rPr sz="1800" spc="-10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595959"/>
                </a:solidFill>
                <a:latin typeface="Century Gothic"/>
                <a:cs typeface="Century Gothic"/>
              </a:rPr>
              <a:t>irradiance</a:t>
            </a:r>
            <a:endParaRPr sz="1800" dirty="0">
              <a:latin typeface="Century Gothic"/>
              <a:cs typeface="Century Gothic"/>
            </a:endParaRPr>
          </a:p>
          <a:p>
            <a:pPr marL="354965">
              <a:lnSpc>
                <a:spcPct val="100000"/>
              </a:lnSpc>
              <a:spcBef>
                <a:spcPts val="540"/>
              </a:spcBef>
              <a:tabLst>
                <a:tab pos="691515" algn="l"/>
              </a:tabLst>
            </a:pPr>
            <a:r>
              <a:rPr sz="1800" spc="-805" dirty="0">
                <a:solidFill>
                  <a:srgbClr val="E4C402"/>
                </a:solidFill>
                <a:latin typeface="Wingdings 2"/>
                <a:cs typeface="Wingdings 2"/>
              </a:rPr>
              <a:t></a:t>
            </a:r>
            <a:r>
              <a:rPr sz="1800" spc="-805" dirty="0">
                <a:solidFill>
                  <a:srgbClr val="E4C402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solidFill>
                  <a:srgbClr val="595959"/>
                </a:solidFill>
                <a:latin typeface="Century Gothic"/>
                <a:cs typeface="Century Gothic"/>
              </a:rPr>
              <a:t>light </a:t>
            </a:r>
            <a:r>
              <a:rPr sz="1800" spc="-5" dirty="0">
                <a:solidFill>
                  <a:srgbClr val="595959"/>
                </a:solidFill>
                <a:latin typeface="Century Gothic"/>
                <a:cs typeface="Century Gothic"/>
              </a:rPr>
              <a:t>direction vector</a:t>
            </a:r>
            <a:r>
              <a:rPr sz="1800" spc="-4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800" i="1" dirty="0">
                <a:solidFill>
                  <a:srgbClr val="6C6C6C"/>
                </a:solidFill>
                <a:latin typeface="Century Gothic"/>
                <a:cs typeface="Century Gothic"/>
              </a:rPr>
              <a:t>l</a:t>
            </a:r>
            <a:endParaRPr sz="1800" dirty="0">
              <a:latin typeface="Century Gothic"/>
              <a:cs typeface="Century Gothic"/>
            </a:endParaRPr>
          </a:p>
          <a:p>
            <a:pPr marL="354965">
              <a:lnSpc>
                <a:spcPct val="100000"/>
              </a:lnSpc>
              <a:spcBef>
                <a:spcPts val="640"/>
              </a:spcBef>
              <a:tabLst>
                <a:tab pos="691515" algn="l"/>
              </a:tabLst>
            </a:pPr>
            <a:r>
              <a:rPr sz="1800" spc="-805" dirty="0">
                <a:solidFill>
                  <a:srgbClr val="E4C402"/>
                </a:solidFill>
                <a:latin typeface="Wingdings 2"/>
                <a:cs typeface="Wingdings 2"/>
              </a:rPr>
              <a:t></a:t>
            </a:r>
            <a:r>
              <a:rPr sz="1800" spc="-805" dirty="0">
                <a:solidFill>
                  <a:srgbClr val="E4C402"/>
                </a:solidFill>
                <a:latin typeface="Times New Roman"/>
                <a:cs typeface="Times New Roman"/>
              </a:rPr>
              <a:t>	</a:t>
            </a:r>
            <a:r>
              <a:rPr sz="1800" spc="5" dirty="0">
                <a:solidFill>
                  <a:srgbClr val="595959"/>
                </a:solidFill>
                <a:latin typeface="Century Gothic"/>
                <a:cs typeface="Century Gothic"/>
              </a:rPr>
              <a:t>surface </a:t>
            </a:r>
            <a:r>
              <a:rPr sz="1800" spc="0" dirty="0">
                <a:solidFill>
                  <a:srgbClr val="595959"/>
                </a:solidFill>
                <a:latin typeface="Century Gothic"/>
                <a:cs typeface="Century Gothic"/>
              </a:rPr>
              <a:t>normal</a:t>
            </a:r>
            <a:r>
              <a:rPr sz="1800" spc="-3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800" i="1" dirty="0">
                <a:solidFill>
                  <a:srgbClr val="6C6C6C"/>
                </a:solidFill>
                <a:latin typeface="Century Gothic"/>
                <a:cs typeface="Century Gothic"/>
              </a:rPr>
              <a:t>n</a:t>
            </a:r>
            <a:endParaRPr sz="1800" dirty="0">
              <a:latin typeface="Century Gothic"/>
              <a:cs typeface="Century Gothic"/>
            </a:endParaRPr>
          </a:p>
          <a:p>
            <a:pPr marL="354965">
              <a:lnSpc>
                <a:spcPct val="100000"/>
              </a:lnSpc>
              <a:spcBef>
                <a:spcPts val="540"/>
              </a:spcBef>
              <a:tabLst>
                <a:tab pos="691515" algn="l"/>
              </a:tabLst>
            </a:pPr>
            <a:r>
              <a:rPr sz="1800" spc="-805" dirty="0">
                <a:solidFill>
                  <a:srgbClr val="E4C402"/>
                </a:solidFill>
                <a:latin typeface="Wingdings 2"/>
                <a:cs typeface="Wingdings 2"/>
              </a:rPr>
              <a:t></a:t>
            </a:r>
            <a:r>
              <a:rPr sz="1800" spc="-805" dirty="0">
                <a:solidFill>
                  <a:srgbClr val="E4C402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595959"/>
                </a:solidFill>
                <a:latin typeface="Century Gothic"/>
                <a:cs typeface="Century Gothic"/>
              </a:rPr>
              <a:t>diffuse </a:t>
            </a:r>
            <a:r>
              <a:rPr lang="en-US" sz="1800" spc="-5" dirty="0">
                <a:solidFill>
                  <a:srgbClr val="595959"/>
                </a:solidFill>
                <a:latin typeface="Century Gothic"/>
                <a:cs typeface="Century Gothic"/>
              </a:rPr>
              <a:t>material </a:t>
            </a:r>
            <a:r>
              <a:rPr sz="1800" spc="-5" dirty="0">
                <a:solidFill>
                  <a:srgbClr val="595959"/>
                </a:solidFill>
                <a:latin typeface="Century Gothic"/>
                <a:cs typeface="Century Gothic"/>
              </a:rPr>
              <a:t>color </a:t>
            </a:r>
            <a:r>
              <a:rPr sz="1800" dirty="0">
                <a:solidFill>
                  <a:srgbClr val="595959"/>
                </a:solidFill>
                <a:latin typeface="Century Gothic"/>
                <a:cs typeface="Century Gothic"/>
              </a:rPr>
              <a:t>c</a:t>
            </a:r>
            <a:r>
              <a:rPr sz="1800" baseline="-20833" dirty="0">
                <a:solidFill>
                  <a:srgbClr val="6C6C6C"/>
                </a:solidFill>
                <a:latin typeface="Century Gothic"/>
                <a:cs typeface="Century Gothic"/>
              </a:rPr>
              <a:t>diff</a:t>
            </a:r>
            <a:endParaRPr sz="1800" baseline="-20833" dirty="0">
              <a:latin typeface="Century Gothic"/>
              <a:cs typeface="Century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31551" y="4775749"/>
            <a:ext cx="349885" cy="3187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i="1" spc="5" dirty="0">
                <a:latin typeface="Times New Roman"/>
                <a:cs typeface="Times New Roman"/>
              </a:rPr>
              <a:t>d</a:t>
            </a:r>
            <a:r>
              <a:rPr sz="1900" i="1" spc="-5" dirty="0">
                <a:latin typeface="Times New Roman"/>
                <a:cs typeface="Times New Roman"/>
              </a:rPr>
              <a:t>if</a:t>
            </a:r>
            <a:r>
              <a:rPr sz="1900" i="1" spc="0" dirty="0">
                <a:latin typeface="Times New Roman"/>
                <a:cs typeface="Times New Roman"/>
              </a:rPr>
              <a:t>f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99624" y="4302013"/>
            <a:ext cx="1604645" cy="7226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5080" algn="r">
              <a:lnSpc>
                <a:spcPts val="2730"/>
              </a:lnSpc>
              <a:spcBef>
                <a:spcPts val="120"/>
              </a:spcBef>
            </a:pPr>
            <a:r>
              <a:rPr sz="4950" i="1" spc="0" baseline="14309" dirty="0">
                <a:latin typeface="Times New Roman"/>
                <a:cs typeface="Times New Roman"/>
              </a:rPr>
              <a:t>c</a:t>
            </a:r>
            <a:r>
              <a:rPr sz="1900" i="1" spc="5" dirty="0">
                <a:latin typeface="Times New Roman"/>
                <a:cs typeface="Times New Roman"/>
              </a:rPr>
              <a:t>d</a:t>
            </a:r>
            <a:r>
              <a:rPr sz="1900" i="1" spc="-5" dirty="0">
                <a:latin typeface="Times New Roman"/>
                <a:cs typeface="Times New Roman"/>
              </a:rPr>
              <a:t>if</a:t>
            </a:r>
            <a:r>
              <a:rPr sz="1900" i="1" spc="0" dirty="0">
                <a:latin typeface="Times New Roman"/>
                <a:cs typeface="Times New Roman"/>
              </a:rPr>
              <a:t>f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ts val="2730"/>
              </a:lnSpc>
              <a:tabLst>
                <a:tab pos="732155" algn="l"/>
              </a:tabLst>
            </a:pPr>
            <a:r>
              <a:rPr sz="3300" i="1" spc="5" dirty="0">
                <a:latin typeface="Times New Roman"/>
                <a:cs typeface="Times New Roman"/>
              </a:rPr>
              <a:t>L	</a:t>
            </a:r>
            <a:r>
              <a:rPr sz="3300" spc="5" dirty="0">
                <a:latin typeface="Symbol"/>
                <a:cs typeface="Symbol"/>
              </a:rPr>
              <a:t></a:t>
            </a:r>
            <a:endParaRPr sz="33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30833" y="4196494"/>
            <a:ext cx="2853690" cy="532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300" spc="10" dirty="0">
                <a:latin typeface="Symbol"/>
                <a:cs typeface="Symbol"/>
              </a:rPr>
              <a:t></a:t>
            </a:r>
            <a:r>
              <a:rPr sz="3300" spc="-180" dirty="0">
                <a:latin typeface="Times New Roman"/>
                <a:cs typeface="Times New Roman"/>
              </a:rPr>
              <a:t> </a:t>
            </a:r>
            <a:r>
              <a:rPr sz="3300" i="1" spc="50" dirty="0">
                <a:latin typeface="Times New Roman"/>
                <a:cs typeface="Times New Roman"/>
              </a:rPr>
              <a:t>E</a:t>
            </a:r>
            <a:r>
              <a:rPr sz="2850" i="1" spc="75" baseline="-24853" dirty="0">
                <a:latin typeface="Times New Roman"/>
                <a:cs typeface="Times New Roman"/>
              </a:rPr>
              <a:t>L</a:t>
            </a:r>
            <a:r>
              <a:rPr sz="2850" i="1" spc="-120" baseline="-24853" dirty="0">
                <a:latin typeface="Times New Roman"/>
                <a:cs typeface="Times New Roman"/>
              </a:rPr>
              <a:t> </a:t>
            </a:r>
            <a:r>
              <a:rPr sz="3300" spc="10" dirty="0">
                <a:latin typeface="Times New Roman"/>
                <a:cs typeface="Times New Roman"/>
              </a:rPr>
              <a:t>max(</a:t>
            </a:r>
            <a:r>
              <a:rPr sz="3300" i="1" spc="10" dirty="0">
                <a:latin typeface="Times New Roman"/>
                <a:cs typeface="Times New Roman"/>
              </a:rPr>
              <a:t>n</a:t>
            </a:r>
            <a:r>
              <a:rPr sz="3300" i="1" spc="-409" dirty="0">
                <a:latin typeface="Times New Roman"/>
                <a:cs typeface="Times New Roman"/>
              </a:rPr>
              <a:t> </a:t>
            </a:r>
            <a:r>
              <a:rPr sz="3300" spc="0" dirty="0">
                <a:latin typeface="Symbol"/>
                <a:cs typeface="Symbol"/>
              </a:rPr>
              <a:t></a:t>
            </a:r>
            <a:r>
              <a:rPr sz="3300" spc="-459" dirty="0">
                <a:latin typeface="Times New Roman"/>
                <a:cs typeface="Times New Roman"/>
              </a:rPr>
              <a:t> </a:t>
            </a:r>
            <a:r>
              <a:rPr sz="3300" i="1" spc="-30" dirty="0">
                <a:latin typeface="Times New Roman"/>
                <a:cs typeface="Times New Roman"/>
              </a:rPr>
              <a:t>l</a:t>
            </a:r>
            <a:r>
              <a:rPr sz="3300" spc="-30" dirty="0">
                <a:latin typeface="Times New Roman"/>
                <a:cs typeface="Times New Roman"/>
              </a:rPr>
              <a:t>,</a:t>
            </a:r>
            <a:r>
              <a:rPr sz="3300" spc="-409" dirty="0">
                <a:latin typeface="Times New Roman"/>
                <a:cs typeface="Times New Roman"/>
              </a:rPr>
              <a:t> </a:t>
            </a:r>
            <a:r>
              <a:rPr sz="3300" spc="50" dirty="0">
                <a:latin typeface="Times New Roman"/>
                <a:cs typeface="Times New Roman"/>
              </a:rPr>
              <a:t>0)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65137" y="4815519"/>
            <a:ext cx="257175" cy="5480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400" i="1" spc="-45" dirty="0">
                <a:latin typeface="Symbol"/>
                <a:cs typeface="Symbol"/>
              </a:rPr>
              <a:t></a:t>
            </a:r>
            <a:endParaRPr sz="3400">
              <a:latin typeface="Symbol"/>
              <a:cs typeface="Symbo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58744" y="4836264"/>
            <a:ext cx="3522345" cy="0"/>
          </a:xfrm>
          <a:custGeom>
            <a:avLst/>
            <a:gdLst/>
            <a:ahLst/>
            <a:cxnLst/>
            <a:rect l="l" t="t" r="r" b="b"/>
            <a:pathLst>
              <a:path w="3522345">
                <a:moveTo>
                  <a:pt x="0" y="0"/>
                </a:moveTo>
                <a:lnTo>
                  <a:pt x="3521775" y="0"/>
                </a:lnTo>
              </a:path>
            </a:pathLst>
          </a:custGeom>
          <a:ln w="208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23856"/>
            <a:ext cx="8914130" cy="914400"/>
          </a:xfrm>
          <a:custGeom>
            <a:avLst/>
            <a:gdLst/>
            <a:ahLst/>
            <a:cxnLst/>
            <a:rect l="l" t="t" r="r" b="b"/>
            <a:pathLst>
              <a:path w="8914130" h="914400">
                <a:moveTo>
                  <a:pt x="0" y="0"/>
                </a:moveTo>
                <a:lnTo>
                  <a:pt x="8913811" y="0"/>
                </a:lnTo>
                <a:lnTo>
                  <a:pt x="8913811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1294036"/>
            <a:ext cx="23050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Irradiance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4584" y="1986609"/>
            <a:ext cx="8452485" cy="162179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000" spc="-894" dirty="0">
                <a:solidFill>
                  <a:srgbClr val="E07602"/>
                </a:solidFill>
                <a:latin typeface="Wingdings 2"/>
                <a:cs typeface="Wingdings 2"/>
              </a:rPr>
              <a:t></a:t>
            </a:r>
            <a:r>
              <a:rPr lang="en-US" sz="2000" spc="-894" dirty="0">
                <a:solidFill>
                  <a:srgbClr val="E07602"/>
                </a:solidFill>
                <a:latin typeface="Wingdings 2"/>
                <a:cs typeface="Wingdings 2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Sum 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of energies of 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photons passing through 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a </a:t>
            </a:r>
            <a:r>
              <a:rPr sz="2000" spc="5" dirty="0">
                <a:solidFill>
                  <a:srgbClr val="595959"/>
                </a:solidFill>
                <a:latin typeface="Century Gothic"/>
                <a:cs typeface="Century Gothic"/>
              </a:rPr>
              <a:t>surface 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in 1</a:t>
            </a:r>
            <a:r>
              <a:rPr sz="2000" spc="2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second</a:t>
            </a:r>
            <a:endParaRPr sz="2000" dirty="0">
              <a:latin typeface="Century Gothic"/>
              <a:cs typeface="Century Gothic"/>
            </a:endParaRPr>
          </a:p>
          <a:p>
            <a:pPr marL="354965">
              <a:lnSpc>
                <a:spcPct val="100000"/>
              </a:lnSpc>
              <a:spcBef>
                <a:spcPts val="600"/>
              </a:spcBef>
              <a:tabLst>
                <a:tab pos="691515" algn="l"/>
              </a:tabLst>
            </a:pPr>
            <a:r>
              <a:rPr sz="1800" spc="-805" dirty="0">
                <a:solidFill>
                  <a:srgbClr val="E4C402"/>
                </a:solidFill>
                <a:latin typeface="Wingdings 2"/>
                <a:cs typeface="Wingdings 2"/>
              </a:rPr>
              <a:t></a:t>
            </a:r>
            <a:r>
              <a:rPr sz="1800" spc="-805" dirty="0">
                <a:solidFill>
                  <a:srgbClr val="E4C402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595959"/>
                </a:solidFill>
                <a:latin typeface="Century Gothic"/>
                <a:cs typeface="Century Gothic"/>
              </a:rPr>
              <a:t>per unit </a:t>
            </a:r>
            <a:r>
              <a:rPr sz="1800" dirty="0">
                <a:solidFill>
                  <a:srgbClr val="595959"/>
                </a:solidFill>
                <a:latin typeface="Century Gothic"/>
                <a:cs typeface="Century Gothic"/>
              </a:rPr>
              <a:t>time and </a:t>
            </a:r>
            <a:r>
              <a:rPr sz="1800" spc="-5" dirty="0">
                <a:solidFill>
                  <a:srgbClr val="595959"/>
                </a:solidFill>
                <a:latin typeface="Century Gothic"/>
                <a:cs typeface="Century Gothic"/>
              </a:rPr>
              <a:t>unit</a:t>
            </a:r>
            <a:r>
              <a:rPr sz="1800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entury Gothic"/>
                <a:cs typeface="Century Gothic"/>
              </a:rPr>
              <a:t>area</a:t>
            </a:r>
            <a:endParaRPr sz="18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2000" spc="-894" dirty="0">
                <a:solidFill>
                  <a:srgbClr val="E07602"/>
                </a:solidFill>
                <a:latin typeface="Wingdings 2"/>
                <a:cs typeface="Wingdings 2"/>
              </a:rPr>
              <a:t></a:t>
            </a:r>
            <a:r>
              <a:rPr sz="2000" spc="405" dirty="0">
                <a:solidFill>
                  <a:srgbClr val="E0760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Can 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represent 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it 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as an RGB</a:t>
            </a:r>
            <a:r>
              <a:rPr sz="2000" spc="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vector</a:t>
            </a:r>
            <a:endParaRPr sz="20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000" spc="-894" dirty="0">
                <a:solidFill>
                  <a:srgbClr val="E07602"/>
                </a:solidFill>
                <a:latin typeface="Wingdings 2"/>
                <a:cs typeface="Wingdings 2"/>
              </a:rPr>
              <a:t></a:t>
            </a:r>
            <a:r>
              <a:rPr sz="2000" spc="405" dirty="0">
                <a:solidFill>
                  <a:srgbClr val="E0760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595959"/>
                </a:solidFill>
                <a:latin typeface="Century Gothic"/>
                <a:cs typeface="Century Gothic"/>
              </a:rPr>
              <a:t>Surface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irradiance</a:t>
            </a:r>
            <a:endParaRPr sz="2000" dirty="0">
              <a:latin typeface="Century Gothic"/>
              <a:cs typeface="Century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00627" y="4541222"/>
            <a:ext cx="5936267" cy="19485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38552" y="3766342"/>
            <a:ext cx="530860" cy="0"/>
          </a:xfrm>
          <a:custGeom>
            <a:avLst/>
            <a:gdLst/>
            <a:ahLst/>
            <a:cxnLst/>
            <a:rect l="l" t="t" r="r" b="b"/>
            <a:pathLst>
              <a:path w="530860">
                <a:moveTo>
                  <a:pt x="0" y="0"/>
                </a:moveTo>
                <a:lnTo>
                  <a:pt x="530835" y="0"/>
                </a:lnTo>
              </a:path>
            </a:pathLst>
          </a:custGeom>
          <a:ln w="208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468564" y="3698340"/>
            <a:ext cx="5147310" cy="5480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00" i="1" spc="5" dirty="0">
                <a:latin typeface="Times New Roman"/>
                <a:cs typeface="Times New Roman"/>
              </a:rPr>
              <a:t>E</a:t>
            </a:r>
            <a:r>
              <a:rPr sz="3300" i="1" spc="-15" dirty="0">
                <a:latin typeface="Times New Roman"/>
                <a:cs typeface="Times New Roman"/>
              </a:rPr>
              <a:t> </a:t>
            </a:r>
            <a:r>
              <a:rPr sz="3300" spc="5" dirty="0">
                <a:latin typeface="Symbol"/>
                <a:cs typeface="Symbol"/>
              </a:rPr>
              <a:t></a:t>
            </a:r>
            <a:r>
              <a:rPr sz="3300" spc="-85" dirty="0">
                <a:latin typeface="Times New Roman"/>
                <a:cs typeface="Times New Roman"/>
              </a:rPr>
              <a:t> </a:t>
            </a:r>
            <a:r>
              <a:rPr sz="3300" i="1" spc="50" dirty="0">
                <a:latin typeface="Times New Roman"/>
                <a:cs typeface="Times New Roman"/>
              </a:rPr>
              <a:t>E</a:t>
            </a:r>
            <a:r>
              <a:rPr sz="2850" i="1" spc="75" baseline="-24853" dirty="0">
                <a:latin typeface="Times New Roman"/>
                <a:cs typeface="Times New Roman"/>
              </a:rPr>
              <a:t>L</a:t>
            </a:r>
            <a:r>
              <a:rPr sz="2850" i="1" spc="-352" baseline="-24853" dirty="0">
                <a:latin typeface="Times New Roman"/>
                <a:cs typeface="Times New Roman"/>
              </a:rPr>
              <a:t> </a:t>
            </a:r>
            <a:r>
              <a:rPr sz="3300" spc="-35" dirty="0">
                <a:latin typeface="Times New Roman"/>
                <a:cs typeface="Times New Roman"/>
              </a:rPr>
              <a:t>cos(</a:t>
            </a:r>
            <a:r>
              <a:rPr sz="3400" i="1" spc="-35" dirty="0">
                <a:latin typeface="Symbol"/>
                <a:cs typeface="Symbol"/>
              </a:rPr>
              <a:t></a:t>
            </a:r>
            <a:r>
              <a:rPr sz="2850" i="1" spc="-52" baseline="-24853" dirty="0">
                <a:latin typeface="Times New Roman"/>
                <a:cs typeface="Times New Roman"/>
              </a:rPr>
              <a:t>i</a:t>
            </a:r>
            <a:r>
              <a:rPr sz="2850" i="1" spc="-382" baseline="-24853" dirty="0">
                <a:latin typeface="Times New Roman"/>
                <a:cs typeface="Times New Roman"/>
              </a:rPr>
              <a:t> </a:t>
            </a:r>
            <a:r>
              <a:rPr sz="3300" spc="0" dirty="0">
                <a:latin typeface="Times New Roman"/>
                <a:cs typeface="Times New Roman"/>
              </a:rPr>
              <a:t>)</a:t>
            </a:r>
            <a:r>
              <a:rPr sz="3300" spc="-270" dirty="0">
                <a:latin typeface="Times New Roman"/>
                <a:cs typeface="Times New Roman"/>
              </a:rPr>
              <a:t> </a:t>
            </a:r>
            <a:r>
              <a:rPr sz="3300" spc="5" dirty="0">
                <a:latin typeface="Symbol"/>
                <a:cs typeface="Symbol"/>
              </a:rPr>
              <a:t></a:t>
            </a:r>
            <a:r>
              <a:rPr sz="3300" spc="-85" dirty="0">
                <a:latin typeface="Times New Roman"/>
                <a:cs typeface="Times New Roman"/>
              </a:rPr>
              <a:t> </a:t>
            </a:r>
            <a:r>
              <a:rPr sz="3300" i="1" spc="50" dirty="0">
                <a:latin typeface="Times New Roman"/>
                <a:cs typeface="Times New Roman"/>
              </a:rPr>
              <a:t>E</a:t>
            </a:r>
            <a:r>
              <a:rPr sz="2850" i="1" spc="75" baseline="-24853" dirty="0">
                <a:latin typeface="Times New Roman"/>
                <a:cs typeface="Times New Roman"/>
              </a:rPr>
              <a:t>L</a:t>
            </a:r>
            <a:r>
              <a:rPr sz="2850" i="1" spc="-104" baseline="-24853" dirty="0">
                <a:latin typeface="Times New Roman"/>
                <a:cs typeface="Times New Roman"/>
              </a:rPr>
              <a:t> </a:t>
            </a:r>
            <a:r>
              <a:rPr sz="3300" spc="5" dirty="0">
                <a:latin typeface="Times New Roman"/>
                <a:cs typeface="Times New Roman"/>
              </a:rPr>
              <a:t>max(</a:t>
            </a:r>
            <a:r>
              <a:rPr sz="3300" i="1" spc="5" dirty="0">
                <a:latin typeface="Times New Roman"/>
                <a:cs typeface="Times New Roman"/>
              </a:rPr>
              <a:t>n</a:t>
            </a:r>
            <a:r>
              <a:rPr sz="3300" i="1" spc="-400" dirty="0">
                <a:latin typeface="Times New Roman"/>
                <a:cs typeface="Times New Roman"/>
              </a:rPr>
              <a:t> </a:t>
            </a:r>
            <a:r>
              <a:rPr sz="3300" spc="0" dirty="0">
                <a:latin typeface="Symbol"/>
                <a:cs typeface="Symbol"/>
              </a:rPr>
              <a:t></a:t>
            </a:r>
            <a:r>
              <a:rPr sz="3300" spc="-450" dirty="0">
                <a:latin typeface="Times New Roman"/>
                <a:cs typeface="Times New Roman"/>
              </a:rPr>
              <a:t> </a:t>
            </a:r>
            <a:r>
              <a:rPr sz="3300" i="1" spc="-30" dirty="0">
                <a:latin typeface="Times New Roman"/>
                <a:cs typeface="Times New Roman"/>
              </a:rPr>
              <a:t>l</a:t>
            </a:r>
            <a:r>
              <a:rPr sz="3300" spc="-30" dirty="0">
                <a:latin typeface="Times New Roman"/>
                <a:cs typeface="Times New Roman"/>
              </a:rPr>
              <a:t>,</a:t>
            </a:r>
            <a:r>
              <a:rPr sz="3300" spc="-400" dirty="0">
                <a:latin typeface="Times New Roman"/>
                <a:cs typeface="Times New Roman"/>
              </a:rPr>
              <a:t> </a:t>
            </a:r>
            <a:r>
              <a:rPr sz="3300" spc="50" dirty="0">
                <a:latin typeface="Times New Roman"/>
                <a:cs typeface="Times New Roman"/>
              </a:rPr>
              <a:t>0)</a:t>
            </a:r>
            <a:endParaRPr sz="3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23856"/>
            <a:ext cx="8914130" cy="914400"/>
          </a:xfrm>
          <a:custGeom>
            <a:avLst/>
            <a:gdLst/>
            <a:ahLst/>
            <a:cxnLst/>
            <a:rect l="l" t="t" r="r" b="b"/>
            <a:pathLst>
              <a:path w="8914130" h="914400">
                <a:moveTo>
                  <a:pt x="0" y="0"/>
                </a:moveTo>
                <a:lnTo>
                  <a:pt x="8913811" y="0"/>
                </a:lnTo>
                <a:lnTo>
                  <a:pt x="8913811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1324516"/>
            <a:ext cx="72631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Specular Radiance (another</a:t>
            </a:r>
            <a:r>
              <a:rPr sz="3200" spc="-15" dirty="0"/>
              <a:t> </a:t>
            </a:r>
            <a:r>
              <a:rPr sz="3200" dirty="0"/>
              <a:t>version)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655612" y="3812607"/>
            <a:ext cx="3651250" cy="1243965"/>
          </a:xfrm>
          <a:prstGeom prst="rect">
            <a:avLst/>
          </a:prstGeom>
        </p:spPr>
        <p:txBody>
          <a:bodyPr vert="horz" wrap="square" lIns="0" tIns="145415" rIns="0" bIns="0" rtlCol="0">
            <a:spAutoFit/>
          </a:bodyPr>
          <a:lstStyle/>
          <a:p>
            <a:pPr marL="20955">
              <a:lnSpc>
                <a:spcPct val="100000"/>
              </a:lnSpc>
              <a:spcBef>
                <a:spcPts val="1145"/>
              </a:spcBef>
            </a:pPr>
            <a:r>
              <a:rPr sz="2500" i="1" spc="25" dirty="0">
                <a:latin typeface="Times New Roman"/>
                <a:cs typeface="Times New Roman"/>
              </a:rPr>
              <a:t>M</a:t>
            </a:r>
            <a:r>
              <a:rPr sz="2175" i="1" spc="37" baseline="-22988" dirty="0">
                <a:latin typeface="Times New Roman"/>
                <a:cs typeface="Times New Roman"/>
              </a:rPr>
              <a:t>spec</a:t>
            </a:r>
            <a:r>
              <a:rPr sz="2175" i="1" spc="75" baseline="-22988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Symbol"/>
                <a:cs typeface="Symbol"/>
              </a:rPr>
              <a:t></a:t>
            </a:r>
            <a:r>
              <a:rPr sz="2500" spc="-135" dirty="0">
                <a:latin typeface="Times New Roman"/>
                <a:cs typeface="Times New Roman"/>
              </a:rPr>
              <a:t> </a:t>
            </a:r>
            <a:r>
              <a:rPr sz="2500" i="1" spc="-10" dirty="0">
                <a:latin typeface="Times New Roman"/>
                <a:cs typeface="Times New Roman"/>
              </a:rPr>
              <a:t>c</a:t>
            </a:r>
            <a:r>
              <a:rPr sz="2175" i="1" spc="-15" baseline="-22988" dirty="0">
                <a:latin typeface="Times New Roman"/>
                <a:cs typeface="Times New Roman"/>
              </a:rPr>
              <a:t>spec</a:t>
            </a:r>
            <a:r>
              <a:rPr sz="2175" i="1" spc="7" baseline="-22988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Symbol"/>
                <a:cs typeface="Symbol"/>
              </a:rPr>
              <a:t></a:t>
            </a:r>
            <a:r>
              <a:rPr sz="2500" spc="-130" dirty="0">
                <a:latin typeface="Times New Roman"/>
                <a:cs typeface="Times New Roman"/>
              </a:rPr>
              <a:t> </a:t>
            </a:r>
            <a:r>
              <a:rPr sz="2500" i="1" spc="25" dirty="0">
                <a:latin typeface="Times New Roman"/>
                <a:cs typeface="Times New Roman"/>
              </a:rPr>
              <a:t>E</a:t>
            </a:r>
            <a:r>
              <a:rPr sz="2175" i="1" spc="37" baseline="-22988" dirty="0">
                <a:latin typeface="Times New Roman"/>
                <a:cs typeface="Times New Roman"/>
              </a:rPr>
              <a:t>L</a:t>
            </a:r>
            <a:r>
              <a:rPr sz="2175" i="1" spc="-89" baseline="-22988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max(</a:t>
            </a:r>
            <a:r>
              <a:rPr sz="2500" i="1" spc="-5" dirty="0">
                <a:latin typeface="Times New Roman"/>
                <a:cs typeface="Times New Roman"/>
              </a:rPr>
              <a:t>n</a:t>
            </a:r>
            <a:r>
              <a:rPr sz="2500" i="1" spc="-30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Symbol"/>
                <a:cs typeface="Symbol"/>
              </a:rPr>
              <a:t></a:t>
            </a:r>
            <a:r>
              <a:rPr sz="2500" spc="-345" dirty="0">
                <a:latin typeface="Times New Roman"/>
                <a:cs typeface="Times New Roman"/>
              </a:rPr>
              <a:t> </a:t>
            </a:r>
            <a:r>
              <a:rPr sz="2500" i="1" spc="-30" dirty="0">
                <a:latin typeface="Times New Roman"/>
                <a:cs typeface="Times New Roman"/>
              </a:rPr>
              <a:t>l</a:t>
            </a:r>
            <a:r>
              <a:rPr sz="2500" spc="-30" dirty="0">
                <a:latin typeface="Times New Roman"/>
                <a:cs typeface="Times New Roman"/>
              </a:rPr>
              <a:t>,</a:t>
            </a:r>
            <a:r>
              <a:rPr sz="2500" spc="-305" dirty="0">
                <a:latin typeface="Times New Roman"/>
                <a:cs typeface="Times New Roman"/>
              </a:rPr>
              <a:t> </a:t>
            </a:r>
            <a:r>
              <a:rPr sz="2500" spc="30" dirty="0">
                <a:latin typeface="Times New Roman"/>
                <a:cs typeface="Times New Roman"/>
              </a:rPr>
              <a:t>0)</a:t>
            </a:r>
            <a:endParaRPr sz="2500">
              <a:latin typeface="Times New Roman"/>
              <a:cs typeface="Times New Roman"/>
            </a:endParaRPr>
          </a:p>
          <a:p>
            <a:pPr marL="481330">
              <a:lnSpc>
                <a:spcPts val="2250"/>
              </a:lnSpc>
              <a:spcBef>
                <a:spcPts val="1045"/>
              </a:spcBef>
            </a:pPr>
            <a:r>
              <a:rPr sz="2500" u="heavy" spc="1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i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 </a:t>
            </a:r>
            <a:r>
              <a:rPr sz="2500" u="heavy" spc="-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sz="2500" u="heavy" spc="-4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i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</a:t>
            </a:r>
            <a:r>
              <a:rPr sz="2500" i="1" u="heavy" spc="2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ts val="2250"/>
              </a:lnSpc>
            </a:pPr>
            <a:r>
              <a:rPr sz="2500" i="1" spc="-5" dirty="0">
                <a:latin typeface="Times New Roman"/>
                <a:cs typeface="Times New Roman"/>
              </a:rPr>
              <a:t>h</a:t>
            </a:r>
            <a:r>
              <a:rPr sz="2500" i="1" spc="-1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Symbol"/>
                <a:cs typeface="Symbol"/>
              </a:rPr>
              <a:t>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0519" y="4903220"/>
            <a:ext cx="53403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i="1" spc="-5" dirty="0">
                <a:latin typeface="Times New Roman"/>
                <a:cs typeface="Times New Roman"/>
              </a:rPr>
              <a:t>l </a:t>
            </a:r>
            <a:r>
              <a:rPr sz="2500" spc="-5" dirty="0">
                <a:latin typeface="Symbol"/>
                <a:cs typeface="Symbol"/>
              </a:rPr>
              <a:t></a:t>
            </a:r>
            <a:r>
              <a:rPr sz="2500" spc="-500" dirty="0">
                <a:latin typeface="Times New Roman"/>
                <a:cs typeface="Times New Roman"/>
              </a:rPr>
              <a:t> </a:t>
            </a:r>
            <a:r>
              <a:rPr sz="2500" i="1" spc="-5" dirty="0">
                <a:latin typeface="Times New Roman"/>
                <a:cs typeface="Times New Roman"/>
              </a:rPr>
              <a:t>v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17199" y="4970443"/>
            <a:ext cx="0" cy="380365"/>
          </a:xfrm>
          <a:custGeom>
            <a:avLst/>
            <a:gdLst/>
            <a:ahLst/>
            <a:cxnLst/>
            <a:rect l="l" t="t" r="r" b="b"/>
            <a:pathLst>
              <a:path h="380364">
                <a:moveTo>
                  <a:pt x="0" y="0"/>
                </a:moveTo>
                <a:lnTo>
                  <a:pt x="0" y="380005"/>
                </a:lnTo>
              </a:path>
            </a:pathLst>
          </a:custGeom>
          <a:ln w="156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70117" y="4970443"/>
            <a:ext cx="0" cy="380365"/>
          </a:xfrm>
          <a:custGeom>
            <a:avLst/>
            <a:gdLst/>
            <a:ahLst/>
            <a:cxnLst/>
            <a:rect l="l" t="t" r="r" b="b"/>
            <a:pathLst>
              <a:path h="380364">
                <a:moveTo>
                  <a:pt x="0" y="0"/>
                </a:moveTo>
                <a:lnTo>
                  <a:pt x="0" y="380005"/>
                </a:lnTo>
              </a:path>
            </a:pathLst>
          </a:custGeom>
          <a:ln w="156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30929" y="4970443"/>
            <a:ext cx="0" cy="380365"/>
          </a:xfrm>
          <a:custGeom>
            <a:avLst/>
            <a:gdLst/>
            <a:ahLst/>
            <a:cxnLst/>
            <a:rect l="l" t="t" r="r" b="b"/>
            <a:pathLst>
              <a:path h="380364">
                <a:moveTo>
                  <a:pt x="0" y="0"/>
                </a:moveTo>
                <a:lnTo>
                  <a:pt x="0" y="380005"/>
                </a:lnTo>
              </a:path>
            </a:pathLst>
          </a:custGeom>
          <a:ln w="156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83846" y="4970443"/>
            <a:ext cx="0" cy="380365"/>
          </a:xfrm>
          <a:custGeom>
            <a:avLst/>
            <a:gdLst/>
            <a:ahLst/>
            <a:cxnLst/>
            <a:rect l="l" t="t" r="r" b="b"/>
            <a:pathLst>
              <a:path h="380364">
                <a:moveTo>
                  <a:pt x="0" y="0"/>
                </a:moveTo>
                <a:lnTo>
                  <a:pt x="0" y="380005"/>
                </a:lnTo>
              </a:path>
            </a:pathLst>
          </a:custGeom>
          <a:ln w="156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63872" y="5607882"/>
            <a:ext cx="115125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i="1" spc="-10" dirty="0">
                <a:latin typeface="Times New Roman"/>
                <a:cs typeface="Times New Roman"/>
              </a:rPr>
              <a:t>L</a:t>
            </a:r>
            <a:r>
              <a:rPr sz="2175" i="1" spc="-15" baseline="-22988" dirty="0">
                <a:latin typeface="Times New Roman"/>
                <a:cs typeface="Times New Roman"/>
              </a:rPr>
              <a:t>spec </a:t>
            </a:r>
            <a:r>
              <a:rPr sz="2500" spc="25" dirty="0">
                <a:latin typeface="Times New Roman"/>
                <a:cs typeface="Times New Roman"/>
              </a:rPr>
              <a:t>(</a:t>
            </a:r>
            <a:r>
              <a:rPr sz="2500" i="1" spc="25" dirty="0">
                <a:latin typeface="Times New Roman"/>
                <a:cs typeface="Times New Roman"/>
              </a:rPr>
              <a:t>v</a:t>
            </a:r>
            <a:r>
              <a:rPr sz="2500" spc="25" dirty="0">
                <a:latin typeface="Times New Roman"/>
                <a:cs typeface="Times New Roman"/>
              </a:rPr>
              <a:t>)</a:t>
            </a:r>
            <a:r>
              <a:rPr sz="2500" spc="-46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Symbol"/>
                <a:cs typeface="Symbol"/>
              </a:rPr>
              <a:t>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81419" y="5365453"/>
            <a:ext cx="673100" cy="90360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42240" marR="5080" indent="-130175">
              <a:lnSpc>
                <a:spcPct val="114799"/>
              </a:lnSpc>
              <a:spcBef>
                <a:spcPts val="60"/>
              </a:spcBef>
            </a:pPr>
            <a:r>
              <a:rPr sz="2500" i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</a:t>
            </a:r>
            <a:r>
              <a:rPr sz="2500" i="1" u="heavy" spc="-3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u="heavy" spc="-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sz="2500" u="heavy" spc="-3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8 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spc="-35" dirty="0">
                <a:latin typeface="Times New Roman"/>
                <a:cs typeface="Times New Roman"/>
              </a:rPr>
              <a:t>8</a:t>
            </a:r>
            <a:r>
              <a:rPr sz="2550" i="1" spc="-35" dirty="0">
                <a:latin typeface="Symbol"/>
                <a:cs typeface="Symbol"/>
              </a:rPr>
              <a:t>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98710" y="5652387"/>
            <a:ext cx="399415" cy="0"/>
          </a:xfrm>
          <a:custGeom>
            <a:avLst/>
            <a:gdLst/>
            <a:ahLst/>
            <a:cxnLst/>
            <a:rect l="l" t="t" r="r" b="b"/>
            <a:pathLst>
              <a:path w="399414">
                <a:moveTo>
                  <a:pt x="0" y="0"/>
                </a:moveTo>
                <a:lnTo>
                  <a:pt x="398965" y="0"/>
                </a:lnTo>
              </a:path>
            </a:pathLst>
          </a:custGeom>
          <a:ln w="156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007278" y="5521141"/>
            <a:ext cx="158115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i="1" spc="-5" dirty="0">
                <a:latin typeface="Times New Roman"/>
                <a:cs typeface="Times New Roman"/>
              </a:rPr>
              <a:t>m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77750" y="5598121"/>
            <a:ext cx="1131570" cy="4178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0" spc="-10" dirty="0">
                <a:latin typeface="Times New Roman"/>
                <a:cs typeface="Times New Roman"/>
              </a:rPr>
              <a:t>cos</a:t>
            </a:r>
            <a:r>
              <a:rPr sz="2500" spc="300" dirty="0">
                <a:latin typeface="Times New Roman"/>
                <a:cs typeface="Times New Roman"/>
              </a:rPr>
              <a:t> </a:t>
            </a:r>
            <a:r>
              <a:rPr sz="2550" i="1" spc="50" dirty="0">
                <a:latin typeface="Symbol"/>
                <a:cs typeface="Symbol"/>
              </a:rPr>
              <a:t></a:t>
            </a:r>
            <a:r>
              <a:rPr sz="2175" i="1" spc="75" baseline="-22988" dirty="0">
                <a:latin typeface="Times New Roman"/>
                <a:cs typeface="Times New Roman"/>
              </a:rPr>
              <a:t>h</a:t>
            </a:r>
            <a:r>
              <a:rPr sz="2500" i="1" spc="50" dirty="0">
                <a:latin typeface="Times New Roman"/>
                <a:cs typeface="Times New Roman"/>
              </a:rPr>
              <a:t>M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08565" y="5821015"/>
            <a:ext cx="349885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i="1" spc="-10" dirty="0">
                <a:latin typeface="Times New Roman"/>
                <a:cs typeface="Times New Roman"/>
              </a:rPr>
              <a:t>s</a:t>
            </a:r>
            <a:r>
              <a:rPr sz="1450" i="1" spc="-5" dirty="0">
                <a:latin typeface="Times New Roman"/>
                <a:cs typeface="Times New Roman"/>
              </a:rPr>
              <a:t>p</a:t>
            </a:r>
            <a:r>
              <a:rPr sz="1450" i="1" spc="-15" dirty="0">
                <a:latin typeface="Times New Roman"/>
                <a:cs typeface="Times New Roman"/>
              </a:rPr>
              <a:t>e</a:t>
            </a:r>
            <a:r>
              <a:rPr sz="1450" i="1" spc="-5" dirty="0">
                <a:latin typeface="Times New Roman"/>
                <a:cs typeface="Times New Roman"/>
              </a:rPr>
              <a:t>c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086127" y="2270999"/>
            <a:ext cx="3547006" cy="30093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00795" y="2573347"/>
            <a:ext cx="3999865" cy="113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entury Gothic"/>
                <a:cs typeface="Century Gothic"/>
              </a:rPr>
              <a:t>This one is </a:t>
            </a:r>
            <a:r>
              <a:rPr sz="1800" spc="-5" dirty="0">
                <a:latin typeface="Century Gothic"/>
                <a:cs typeface="Century Gothic"/>
              </a:rPr>
              <a:t>from </a:t>
            </a:r>
            <a:r>
              <a:rPr sz="1800" i="1" spc="-5" dirty="0">
                <a:latin typeface="Century Gothic"/>
                <a:cs typeface="Century Gothic"/>
              </a:rPr>
              <a:t>Real-Time</a:t>
            </a:r>
            <a:r>
              <a:rPr sz="1800" i="1" spc="-25" dirty="0">
                <a:latin typeface="Century Gothic"/>
                <a:cs typeface="Century Gothic"/>
              </a:rPr>
              <a:t> </a:t>
            </a:r>
            <a:r>
              <a:rPr sz="1800" i="1" spc="-5" dirty="0">
                <a:latin typeface="Century Gothic"/>
                <a:cs typeface="Century Gothic"/>
              </a:rPr>
              <a:t>Rendering</a:t>
            </a:r>
            <a:br>
              <a:rPr lang="en-US" sz="1800" i="1" spc="-5" dirty="0">
                <a:latin typeface="Century Gothic"/>
                <a:cs typeface="Century Gothic"/>
              </a:rPr>
            </a:br>
            <a:endParaRPr lang="en-US" sz="1800" i="1" spc="-5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>
                <a:latin typeface="Century Gothic"/>
                <a:cs typeface="Century Gothic"/>
              </a:rPr>
              <a:t>m is the shininess coefficient from the familiar </a:t>
            </a:r>
            <a:r>
              <a:rPr lang="en-US" spc="-5" dirty="0" err="1">
                <a:latin typeface="Century Gothic"/>
                <a:cs typeface="Century Gothic"/>
              </a:rPr>
              <a:t>Phong</a:t>
            </a:r>
            <a:r>
              <a:rPr lang="en-US" spc="-5" dirty="0">
                <a:latin typeface="Century Gothic"/>
                <a:cs typeface="Century Gothic"/>
              </a:rPr>
              <a:t> model</a:t>
            </a:r>
            <a:endParaRPr sz="1800" dirty="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23856"/>
            <a:ext cx="8914130" cy="914400"/>
          </a:xfrm>
          <a:custGeom>
            <a:avLst/>
            <a:gdLst/>
            <a:ahLst/>
            <a:cxnLst/>
            <a:rect l="l" t="t" r="r" b="b"/>
            <a:pathLst>
              <a:path w="8914130" h="914400">
                <a:moveTo>
                  <a:pt x="0" y="0"/>
                </a:moveTo>
                <a:lnTo>
                  <a:pt x="8913811" y="0"/>
                </a:lnTo>
                <a:lnTo>
                  <a:pt x="8913811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1294036"/>
            <a:ext cx="44183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Varying</a:t>
            </a:r>
            <a:r>
              <a:rPr spc="-60" dirty="0"/>
              <a:t> </a:t>
            </a:r>
            <a:r>
              <a:rPr spc="-5" dirty="0"/>
              <a:t>Smoothness</a:t>
            </a:r>
          </a:p>
        </p:txBody>
      </p:sp>
      <p:sp>
        <p:nvSpPr>
          <p:cNvPr id="4" name="object 4"/>
          <p:cNvSpPr/>
          <p:nvPr/>
        </p:nvSpPr>
        <p:spPr>
          <a:xfrm>
            <a:off x="1114424" y="2595562"/>
            <a:ext cx="7610474" cy="36707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414</Words>
  <Application>Microsoft Office PowerPoint</Application>
  <PresentationFormat>On-screen Show (4:3)</PresentationFormat>
  <Paragraphs>111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MS PGothic</vt:lpstr>
      <vt:lpstr>Bookman Old Style</vt:lpstr>
      <vt:lpstr>Calibri</vt:lpstr>
      <vt:lpstr>Century Gothic</vt:lpstr>
      <vt:lpstr>Comic Sans MS</vt:lpstr>
      <vt:lpstr>Symbol</vt:lpstr>
      <vt:lpstr>Times New Roman</vt:lpstr>
      <vt:lpstr>Wingdings 2</vt:lpstr>
      <vt:lpstr>Office Theme</vt:lpstr>
      <vt:lpstr>CS 419: Production Rendering</vt:lpstr>
      <vt:lpstr>Revisiting the Phong Reflectance Model</vt:lpstr>
      <vt:lpstr>Revisiting the Phong Reflectance Model</vt:lpstr>
      <vt:lpstr>Simple Shading</vt:lpstr>
      <vt:lpstr>Simple Shading</vt:lpstr>
      <vt:lpstr>Diffuse Radiance </vt:lpstr>
      <vt:lpstr>Irradiance</vt:lpstr>
      <vt:lpstr>Specular Radiance (another version)</vt:lpstr>
      <vt:lpstr>Varying Smoothness</vt:lpstr>
      <vt:lpstr>Total Radiance and End Notes</vt:lpstr>
      <vt:lpstr>Shadows</vt:lpstr>
      <vt:lpstr>Real Lights…Soft Shadows</vt:lpstr>
      <vt:lpstr>Real Lights…Soft Shadows</vt:lpstr>
      <vt:lpstr>Shadows</vt:lpstr>
      <vt:lpstr>Shadows</vt:lpstr>
      <vt:lpstr>Implementation</vt:lpstr>
      <vt:lpstr>What Went Wrong?</vt:lpstr>
      <vt:lpstr>What Went Wrong?</vt:lpstr>
      <vt:lpstr>What Went Wrong?</vt:lpstr>
      <vt:lpstr>Rays from Objects</vt:lpstr>
      <vt:lpstr>Shadows Can Be Expensive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419: Production Rendering</dc:title>
  <cp:lastModifiedBy>Eric Shaffer</cp:lastModifiedBy>
  <cp:revision>3</cp:revision>
  <dcterms:created xsi:type="dcterms:W3CDTF">2018-09-17T18:45:25Z</dcterms:created>
  <dcterms:modified xsi:type="dcterms:W3CDTF">2018-09-18T03:23:28Z</dcterms:modified>
</cp:coreProperties>
</file>