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embeddings/Microsoft_Equation1.bin" ContentType="application/vnd.openxmlformats-officedocument.oleObject"/>
  <Override PartName="/ppt/embeddings/Microsoft_Equation2.bin" ContentType="application/vnd.openxmlformats-officedocument.oleObject"/>
  <Override PartName="/ppt/embeddings/Microsoft_Equation3.bin" ContentType="application/vnd.openxmlformats-officedocument.oleObject"/>
  <Override PartName="/ppt/embeddings/Microsoft_Equation4.bin" ContentType="application/vnd.openxmlformats-officedocument.oleObject"/>
  <Override PartName="/ppt/embeddings/Microsoft_Equation5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7"/>
  </p:notesMasterIdLst>
  <p:sldIdLst>
    <p:sldId id="285" r:id="rId2"/>
    <p:sldId id="303" r:id="rId3"/>
    <p:sldId id="304" r:id="rId4"/>
    <p:sldId id="305" r:id="rId5"/>
    <p:sldId id="308" r:id="rId6"/>
    <p:sldId id="306" r:id="rId7"/>
    <p:sldId id="309" r:id="rId8"/>
    <p:sldId id="310" r:id="rId9"/>
    <p:sldId id="311" r:id="rId10"/>
    <p:sldId id="312" r:id="rId11"/>
    <p:sldId id="313" r:id="rId12"/>
    <p:sldId id="315" r:id="rId13"/>
    <p:sldId id="316" r:id="rId14"/>
    <p:sldId id="317" r:id="rId15"/>
    <p:sldId id="318" r:id="rId16"/>
  </p:sldIdLst>
  <p:sldSz cx="9144000" cy="6858000" type="screen4x3"/>
  <p:notesSz cx="6858000" cy="9144000"/>
  <p:defaultTextStyle>
    <a:defPPr>
      <a:defRPr lang="en-US"/>
    </a:defPPr>
    <a:lvl1pPr marL="0" algn="l" defTabSz="45716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166" algn="l" defTabSz="45716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332" algn="l" defTabSz="45716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498" algn="l" defTabSz="45716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666" algn="l" defTabSz="45716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832" algn="l" defTabSz="45716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2998" algn="l" defTabSz="45716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165" algn="l" defTabSz="45716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331" algn="l" defTabSz="45716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559" autoAdjust="0"/>
    <p:restoredTop sz="99145" autoAdjust="0"/>
  </p:normalViewPr>
  <p:slideViewPr>
    <p:cSldViewPr snapToGrid="0" snapToObjects="1">
      <p:cViewPr varScale="1">
        <p:scale>
          <a:sx n="89" d="100"/>
          <a:sy n="89" d="100"/>
        </p:scale>
        <p:origin x="-208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Relationship Id="rId2" Type="http://schemas.openxmlformats.org/officeDocument/2006/relationships/image" Target="../media/image1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C671DE-B974-1645-9773-8DE72E573319}" type="datetimeFigureOut">
              <a:rPr lang="en-US" smtClean="0"/>
              <a:t>4/6/16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C14A3D-3C3B-DE49-A718-2FFC0A4B9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968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16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66" algn="l" defTabSz="45716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32" algn="l" defTabSz="45716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98" algn="l" defTabSz="45716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66" algn="l" defTabSz="45716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32" algn="l" defTabSz="45716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98" algn="l" defTabSz="45716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65" algn="l" defTabSz="45716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31" algn="l" defTabSz="45716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587375"/>
            <a:ext cx="4556125" cy="3416300"/>
          </a:xfrm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7" tIns="44450" rIns="90487" bIns="44450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877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2157318"/>
            <a:ext cx="8915400" cy="877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1" y="3034552"/>
            <a:ext cx="8001000" cy="382344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586" tIns="91434" rIns="274299" bIns="91434" rtlCol="0" anchor="t" anchorCtr="0">
            <a:normAutofit/>
          </a:bodyPr>
          <a:lstStyle>
            <a:lvl1pPr marL="0" indent="0" algn="l" defTabSz="914332" rtl="0" eaLnBrk="1" latinLnBrk="0" hangingPunct="1">
              <a:spcBef>
                <a:spcPts val="2001"/>
              </a:spcBef>
              <a:buClr>
                <a:schemeClr val="accent1"/>
              </a:buClr>
              <a:buFont typeface="Wingdings 2" pitchFamily="18" charset="2"/>
              <a:buNone/>
              <a:defRPr sz="1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34D4-65BA-D348-A8E9-17702A94E3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124712"/>
            <a:ext cx="8915400" cy="914400"/>
          </a:xfrm>
          <a:solidFill>
            <a:schemeClr val="tx2"/>
          </a:solidFill>
        </p:spPr>
        <p:txBody>
          <a:bodyPr vert="horz" lIns="1188633" tIns="45717" rIns="274299" bIns="45717" rtlCol="0" anchor="ctr">
            <a:normAutofit/>
          </a:bodyPr>
          <a:lstStyle>
            <a:lvl1pPr marL="0" indent="0" algn="l" defTabSz="914332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5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166" indent="0">
              <a:buNone/>
              <a:defRPr sz="2700"/>
            </a:lvl2pPr>
            <a:lvl3pPr marL="914332" indent="0">
              <a:buNone/>
              <a:defRPr sz="2400"/>
            </a:lvl3pPr>
            <a:lvl4pPr marL="1371498" indent="0">
              <a:buNone/>
              <a:defRPr sz="2100"/>
            </a:lvl4pPr>
            <a:lvl5pPr marL="1828666" indent="0">
              <a:buNone/>
              <a:defRPr sz="2100"/>
            </a:lvl5pPr>
            <a:lvl6pPr marL="2285832" indent="0">
              <a:buNone/>
              <a:defRPr sz="2100"/>
            </a:lvl6pPr>
            <a:lvl7pPr marL="2742998" indent="0">
              <a:buNone/>
              <a:defRPr sz="2100"/>
            </a:lvl7pPr>
            <a:lvl8pPr marL="3200165" indent="0">
              <a:buNone/>
              <a:defRPr sz="2100"/>
            </a:lvl8pPr>
            <a:lvl9pPr marL="3657331" indent="0">
              <a:buNone/>
              <a:defRPr sz="21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3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586" tIns="274299" rIns="274299" bIns="274299" rtlCol="0" anchor="t" anchorCtr="0">
            <a:normAutofit/>
          </a:bodyPr>
          <a:lstStyle>
            <a:lvl1pPr marL="0" indent="0">
              <a:buNone/>
              <a:defRPr sz="1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66" indent="0">
              <a:buNone/>
              <a:defRPr sz="1200"/>
            </a:lvl2pPr>
            <a:lvl3pPr marL="914332" indent="0">
              <a:buNone/>
              <a:defRPr sz="1000"/>
            </a:lvl3pPr>
            <a:lvl4pPr marL="1371498" indent="0">
              <a:buNone/>
              <a:defRPr sz="900"/>
            </a:lvl4pPr>
            <a:lvl5pPr marL="1828666" indent="0">
              <a:buNone/>
              <a:defRPr sz="900"/>
            </a:lvl5pPr>
            <a:lvl6pPr marL="2285832" indent="0">
              <a:buNone/>
              <a:defRPr sz="900"/>
            </a:lvl6pPr>
            <a:lvl7pPr marL="2742998" indent="0">
              <a:buNone/>
              <a:defRPr sz="900"/>
            </a:lvl7pPr>
            <a:lvl8pPr marL="3200165" indent="0">
              <a:buNone/>
              <a:defRPr sz="900"/>
            </a:lvl8pPr>
            <a:lvl9pPr marL="3657331" indent="0">
              <a:buNone/>
              <a:defRPr sz="900"/>
            </a:lvl9pPr>
          </a:lstStyle>
          <a:p>
            <a:pPr marL="0" lvl="0" indent="0" algn="l" defTabSz="914332" rtl="0" eaLnBrk="1" latinLnBrk="0" hangingPunct="1">
              <a:spcBef>
                <a:spcPts val="2001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5" y="188260"/>
            <a:ext cx="2133599" cy="365126"/>
          </a:xfrm>
          <a:prstGeom prst="rect">
            <a:avLst/>
          </a:prstGeom>
        </p:spPr>
        <p:txBody>
          <a:bodyPr lIns="91434" tIns="45717" rIns="91434" bIns="45717"/>
          <a:lstStyle/>
          <a:p>
            <a:fld id="{15BAAE7D-7912-B445-AAA7-9E6395770C35}" type="datetimeFigureOut">
              <a:rPr lang="en-US" smtClean="0"/>
              <a:t>4/6/16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34D4-65BA-D348-A8E9-17702A94E3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4114800"/>
            <a:ext cx="8915400" cy="877825"/>
          </a:xfrm>
        </p:spPr>
        <p:txBody>
          <a:bodyPr tIns="137150" bIns="13715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1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86" tIns="137150" rIns="274299" bIns="137150" rtlCol="0" anchor="t" anchorCtr="0">
            <a:normAutofit/>
          </a:bodyPr>
          <a:lstStyle>
            <a:lvl1pPr marL="0" indent="0" algn="l" defTabSz="914332" rtl="0" eaLnBrk="1" latinLnBrk="0" hangingPunct="1">
              <a:spcBef>
                <a:spcPts val="301"/>
              </a:spcBef>
              <a:buNone/>
              <a:defRPr sz="15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5" y="188260"/>
            <a:ext cx="2133599" cy="365126"/>
          </a:xfrm>
          <a:prstGeom prst="rect">
            <a:avLst/>
          </a:prstGeom>
        </p:spPr>
        <p:txBody>
          <a:bodyPr lIns="91434" tIns="45717" rIns="91434" bIns="45717"/>
          <a:lstStyle/>
          <a:p>
            <a:fld id="{15BAAE7D-7912-B445-AAA7-9E6395770C35}" type="datetimeFigureOut">
              <a:rPr lang="en-US" smtClean="0"/>
              <a:t>4/6/16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1" y="1129552"/>
            <a:ext cx="7988300" cy="2980945"/>
          </a:xfrm>
        </p:spPr>
        <p:txBody>
          <a:bodyPr>
            <a:normAutofit/>
          </a:bodyPr>
          <a:lstStyle>
            <a:lvl1pPr marL="0" indent="0">
              <a:buNone/>
              <a:defRPr sz="19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4114800"/>
            <a:ext cx="8915400" cy="877825"/>
          </a:xfrm>
        </p:spPr>
        <p:txBody>
          <a:bodyPr tIns="137150" bIns="13715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1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86" tIns="137150" rIns="274299" bIns="137150" rtlCol="0" anchor="t" anchorCtr="0">
            <a:normAutofit/>
          </a:bodyPr>
          <a:lstStyle>
            <a:lvl1pPr marL="0" indent="0" algn="l" defTabSz="914332" rtl="0" eaLnBrk="1" latinLnBrk="0" hangingPunct="1">
              <a:spcBef>
                <a:spcPts val="301"/>
              </a:spcBef>
              <a:buNone/>
              <a:defRPr sz="15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5" y="188260"/>
            <a:ext cx="2133599" cy="365126"/>
          </a:xfrm>
          <a:prstGeom prst="rect">
            <a:avLst/>
          </a:prstGeom>
        </p:spPr>
        <p:txBody>
          <a:bodyPr lIns="91434" tIns="45717" rIns="91434" bIns="45717"/>
          <a:lstStyle/>
          <a:p>
            <a:fld id="{15BAAE7D-7912-B445-AAA7-9E6395770C35}" type="datetimeFigureOut">
              <a:rPr lang="en-US" smtClean="0"/>
              <a:t>4/6/16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1" y="1129552"/>
            <a:ext cx="3986784" cy="2980945"/>
          </a:xfrm>
        </p:spPr>
        <p:txBody>
          <a:bodyPr>
            <a:normAutofit/>
          </a:bodyPr>
          <a:lstStyle>
            <a:lvl1pPr marL="0" indent="0">
              <a:buNone/>
              <a:defRPr sz="19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7" y="1129552"/>
            <a:ext cx="3986784" cy="2980945"/>
          </a:xfrm>
        </p:spPr>
        <p:txBody>
          <a:bodyPr>
            <a:normAutofit/>
          </a:bodyPr>
          <a:lstStyle>
            <a:lvl1pPr marL="0" indent="0">
              <a:buNone/>
              <a:defRPr sz="19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4114800"/>
            <a:ext cx="8915400" cy="877825"/>
          </a:xfrm>
        </p:spPr>
        <p:txBody>
          <a:bodyPr tIns="137150" bIns="13715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1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86" tIns="137150" rIns="274299" bIns="137150" rtlCol="0" anchor="t" anchorCtr="0">
            <a:normAutofit/>
          </a:bodyPr>
          <a:lstStyle>
            <a:lvl1pPr marL="0" indent="0" algn="l" defTabSz="914332" rtl="0" eaLnBrk="1" latinLnBrk="0" hangingPunct="1">
              <a:spcBef>
                <a:spcPts val="301"/>
              </a:spcBef>
              <a:buNone/>
              <a:defRPr sz="15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5" y="188260"/>
            <a:ext cx="2133599" cy="365126"/>
          </a:xfrm>
          <a:prstGeom prst="rect">
            <a:avLst/>
          </a:prstGeom>
        </p:spPr>
        <p:txBody>
          <a:bodyPr lIns="91434" tIns="45717" rIns="91434" bIns="45717"/>
          <a:lstStyle/>
          <a:p>
            <a:fld id="{15BAAE7D-7912-B445-AAA7-9E6395770C35}" type="datetimeFigureOut">
              <a:rPr lang="en-US" smtClean="0"/>
              <a:t>4/6/16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2"/>
            <a:ext cx="6601969" cy="2980945"/>
          </a:xfrm>
        </p:spPr>
        <p:txBody>
          <a:bodyPr>
            <a:normAutofit/>
          </a:bodyPr>
          <a:lstStyle>
            <a:lvl1pPr marL="0" indent="0">
              <a:buNone/>
              <a:defRPr sz="19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9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70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9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5" y="188260"/>
            <a:ext cx="2133599" cy="365126"/>
          </a:xfrm>
          <a:prstGeom prst="rect">
            <a:avLst/>
          </a:prstGeom>
        </p:spPr>
        <p:txBody>
          <a:bodyPr lIns="91434" tIns="45717" rIns="91434" bIns="45717"/>
          <a:lstStyle/>
          <a:p>
            <a:fld id="{15BAAE7D-7912-B445-AAA7-9E6395770C35}" type="datetimeFigureOut">
              <a:rPr lang="en-US" smtClean="0"/>
              <a:t>4/6/16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34D4-65BA-D348-A8E9-17702A94E3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5"/>
            <a:ext cx="914400" cy="5533278"/>
          </a:xfrm>
        </p:spPr>
        <p:txBody>
          <a:bodyPr vert="eaVert" lIns="274299" tIns="685750" bIns="68575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0"/>
            <a:ext cx="6426200" cy="4542305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5" y="188260"/>
            <a:ext cx="2133599" cy="365126"/>
          </a:xfrm>
          <a:prstGeom prst="rect">
            <a:avLst/>
          </a:prstGeom>
        </p:spPr>
        <p:txBody>
          <a:bodyPr lIns="91434" tIns="45717" rIns="91434" bIns="45717"/>
          <a:lstStyle/>
          <a:p>
            <a:fld id="{15BAAE7D-7912-B445-AAA7-9E6395770C35}" type="datetimeFigureOut">
              <a:rPr lang="en-US" smtClean="0"/>
              <a:t>4/6/16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34D4-65BA-D348-A8E9-17702A94E3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  <a:effectLst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34D4-65BA-D348-A8E9-17702A94E3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5025434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1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86" tIns="91434" rIns="274299" bIns="91434" rtlCol="0" anchor="t" anchorCtr="0"/>
          <a:lstStyle>
            <a:lvl1pPr marL="0" indent="0" algn="l" defTabSz="914332" rtl="0" eaLnBrk="1" latinLnBrk="0" hangingPunct="1">
              <a:spcBef>
                <a:spcPts val="301"/>
              </a:spcBef>
              <a:buNone/>
              <a:defRPr sz="1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1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9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3200398"/>
            <a:ext cx="8915400" cy="2286000"/>
          </a:xfrm>
          <a:solidFill>
            <a:schemeClr val="tx2"/>
          </a:solidFill>
        </p:spPr>
        <p:txBody>
          <a:bodyPr vert="horz" lIns="1188633" tIns="45717" rIns="274299" bIns="45717" rtlCol="0" anchor="b" anchorCtr="0">
            <a:normAutofit/>
          </a:bodyPr>
          <a:lstStyle>
            <a:lvl1pPr marL="0" indent="0" algn="l" defTabSz="914332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1" y="5484609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586" tIns="91434" rIns="274299" bIns="91434" rtlCol="0" anchor="ctr" anchorCtr="0">
            <a:normAutofit/>
          </a:bodyPr>
          <a:lstStyle>
            <a:lvl1pPr marL="0" indent="0" algn="l" defTabSz="914332" rtl="0" eaLnBrk="1" latinLnBrk="0" hangingPunct="1">
              <a:spcBef>
                <a:spcPts val="301"/>
              </a:spcBef>
              <a:buClr>
                <a:schemeClr val="accent1"/>
              </a:buClr>
              <a:buFont typeface="Wingdings 2" pitchFamily="18" charset="2"/>
              <a:buNone/>
              <a:defRPr sz="1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33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37149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9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1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3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34D4-65BA-D348-A8E9-17702A94E3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5"/>
            <a:ext cx="3566160" cy="3681411"/>
          </a:xfrm>
        </p:spPr>
        <p:txBody>
          <a:bodyPr>
            <a:normAutofit/>
          </a:bodyPr>
          <a:lstStyle>
            <a:lvl1pPr>
              <a:defRPr sz="1900"/>
            </a:lvl1pPr>
            <a:lvl2pPr>
              <a:defRPr sz="1900"/>
            </a:lvl2pPr>
            <a:lvl3pPr>
              <a:defRPr sz="1900"/>
            </a:lvl3pPr>
            <a:lvl4pPr>
              <a:defRPr sz="1900"/>
            </a:lvl4pPr>
            <a:lvl5pPr>
              <a:defRPr sz="1900"/>
            </a:lvl5pPr>
            <a:lvl6pPr marL="2055661" indent="-344463">
              <a:defRPr sz="1900"/>
            </a:lvl6pPr>
            <a:lvl7pPr marL="2055661" indent="-344463">
              <a:defRPr sz="1900"/>
            </a:lvl7pPr>
            <a:lvl8pPr marL="2055661" indent="-344463">
              <a:defRPr sz="1900"/>
            </a:lvl8pPr>
            <a:lvl9pPr marL="2055661" indent="-344463"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5"/>
            <a:ext cx="3566160" cy="3681411"/>
          </a:xfrm>
        </p:spPr>
        <p:txBody>
          <a:bodyPr>
            <a:normAutofit/>
          </a:bodyPr>
          <a:lstStyle>
            <a:lvl1pPr>
              <a:defRPr sz="1900"/>
            </a:lvl1pPr>
            <a:lvl2pPr>
              <a:defRPr sz="1900"/>
            </a:lvl2pPr>
            <a:lvl3pPr>
              <a:defRPr sz="1900"/>
            </a:lvl3pPr>
            <a:lvl4pPr>
              <a:defRPr sz="1900"/>
            </a:lvl4pPr>
            <a:lvl5pPr>
              <a:defRPr sz="1900"/>
            </a:lvl5pPr>
            <a:lvl6pPr marL="2055661" indent="-344463">
              <a:defRPr sz="1900"/>
            </a:lvl6pPr>
            <a:lvl7pPr marL="2055661" indent="-344463">
              <a:defRPr sz="1900"/>
            </a:lvl7pPr>
            <a:lvl8pPr marL="2055661" indent="-344463">
              <a:defRPr sz="1900"/>
            </a:lvl8pPr>
            <a:lvl9pPr marL="2055661" indent="-344463"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34D4-65BA-D348-A8E9-17702A94E3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8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66" indent="0">
              <a:buNone/>
              <a:defRPr sz="2100" b="1"/>
            </a:lvl2pPr>
            <a:lvl3pPr marL="914332" indent="0">
              <a:buNone/>
              <a:defRPr sz="1900" b="1"/>
            </a:lvl3pPr>
            <a:lvl4pPr marL="1371498" indent="0">
              <a:buNone/>
              <a:defRPr sz="1500" b="1"/>
            </a:lvl4pPr>
            <a:lvl5pPr marL="1828666" indent="0">
              <a:buNone/>
              <a:defRPr sz="1500" b="1"/>
            </a:lvl5pPr>
            <a:lvl6pPr marL="2285832" indent="0">
              <a:buNone/>
              <a:defRPr sz="1500" b="1"/>
            </a:lvl6pPr>
            <a:lvl7pPr marL="2742998" indent="0">
              <a:buNone/>
              <a:defRPr sz="1500" b="1"/>
            </a:lvl7pPr>
            <a:lvl8pPr marL="3200165" indent="0">
              <a:buNone/>
              <a:defRPr sz="1500" b="1"/>
            </a:lvl8pPr>
            <a:lvl9pPr marL="3657331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30"/>
            <a:ext cx="3566160" cy="3211046"/>
          </a:xfrm>
        </p:spPr>
        <p:txBody>
          <a:bodyPr>
            <a:normAutofit/>
          </a:bodyPr>
          <a:lstStyle>
            <a:lvl1pPr>
              <a:defRPr sz="1900"/>
            </a:lvl1pPr>
            <a:lvl2pPr>
              <a:defRPr sz="1900"/>
            </a:lvl2pPr>
            <a:lvl3pPr>
              <a:defRPr sz="1900"/>
            </a:lvl3pPr>
            <a:lvl4pPr>
              <a:defRPr sz="1900"/>
            </a:lvl4pPr>
            <a:lvl5pPr>
              <a:defRPr sz="1900"/>
            </a:lvl5pPr>
            <a:lvl6pPr marL="2055661" indent="-344463">
              <a:defRPr sz="1500"/>
            </a:lvl6pPr>
            <a:lvl7pPr marL="2055661" indent="-344463">
              <a:defRPr sz="1500"/>
            </a:lvl7pPr>
            <a:lvl8pPr marL="2055661" indent="-344463">
              <a:defRPr sz="1500"/>
            </a:lvl8pPr>
            <a:lvl9pPr marL="2055661" indent="-344463"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8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66" indent="0">
              <a:buNone/>
              <a:defRPr sz="2100" b="1"/>
            </a:lvl2pPr>
            <a:lvl3pPr marL="914332" indent="0">
              <a:buNone/>
              <a:defRPr sz="1900" b="1"/>
            </a:lvl3pPr>
            <a:lvl4pPr marL="1371498" indent="0">
              <a:buNone/>
              <a:defRPr sz="1500" b="1"/>
            </a:lvl4pPr>
            <a:lvl5pPr marL="1828666" indent="0">
              <a:buNone/>
              <a:defRPr sz="1500" b="1"/>
            </a:lvl5pPr>
            <a:lvl6pPr marL="2285832" indent="0">
              <a:buNone/>
              <a:defRPr sz="1500" b="1"/>
            </a:lvl6pPr>
            <a:lvl7pPr marL="2742998" indent="0">
              <a:buNone/>
              <a:defRPr sz="1500" b="1"/>
            </a:lvl7pPr>
            <a:lvl8pPr marL="3200165" indent="0">
              <a:buNone/>
              <a:defRPr sz="1500" b="1"/>
            </a:lvl8pPr>
            <a:lvl9pPr marL="3657331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30"/>
            <a:ext cx="3566160" cy="3211046"/>
          </a:xfrm>
        </p:spPr>
        <p:txBody>
          <a:bodyPr>
            <a:normAutofit/>
          </a:bodyPr>
          <a:lstStyle>
            <a:lvl1pPr>
              <a:defRPr sz="1900"/>
            </a:lvl1pPr>
            <a:lvl2pPr>
              <a:defRPr sz="1900"/>
            </a:lvl2pPr>
            <a:lvl3pPr>
              <a:defRPr sz="1900"/>
            </a:lvl3pPr>
            <a:lvl4pPr>
              <a:defRPr sz="1900"/>
            </a:lvl4pPr>
            <a:lvl5pPr>
              <a:defRPr sz="1900"/>
            </a:lvl5pPr>
            <a:lvl6pPr marL="2055661" indent="-344463">
              <a:defRPr sz="1500"/>
            </a:lvl6pPr>
            <a:lvl7pPr marL="2055661" indent="-344463">
              <a:defRPr sz="1500"/>
            </a:lvl7pPr>
            <a:lvl8pPr marL="2055661" indent="-344463">
              <a:defRPr sz="1500"/>
            </a:lvl8pPr>
            <a:lvl9pPr marL="2055661" indent="-344463"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708278" y="6580867"/>
            <a:ext cx="3691603" cy="365126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34D4-65BA-D348-A8E9-17702A94E3A3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4"/>
            <a:ext cx="3383280" cy="1589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4"/>
            <a:ext cx="3383280" cy="1589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4"/>
            <a:ext cx="3383280" cy="1589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4"/>
            <a:ext cx="3383280" cy="1589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4"/>
            <a:ext cx="3383280" cy="1589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4"/>
            <a:ext cx="3383280" cy="1589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0095" y="188260"/>
            <a:ext cx="2133599" cy="365126"/>
          </a:xfrm>
          <a:prstGeom prst="rect">
            <a:avLst/>
          </a:prstGeom>
        </p:spPr>
        <p:txBody>
          <a:bodyPr lIns="91434" tIns="45717" rIns="91434" bIns="45717"/>
          <a:lstStyle/>
          <a:p>
            <a:fld id="{15BAAE7D-7912-B445-AAA7-9E6395770C35}" type="datetimeFigureOut">
              <a:rPr lang="en-US" smtClean="0"/>
              <a:t>4/6/16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34D4-65BA-D348-A8E9-17702A94E3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580095" y="188260"/>
            <a:ext cx="2133599" cy="365126"/>
          </a:xfrm>
          <a:prstGeom prst="rect">
            <a:avLst/>
          </a:prstGeom>
        </p:spPr>
        <p:txBody>
          <a:bodyPr lIns="91434" tIns="45717" rIns="91434" bIns="45717"/>
          <a:lstStyle/>
          <a:p>
            <a:fld id="{15BAAE7D-7912-B445-AAA7-9E6395770C35}" type="datetimeFigureOut">
              <a:rPr lang="en-US" smtClean="0"/>
              <a:t>4/6/16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34D4-65BA-D348-A8E9-17702A94E3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124712"/>
            <a:ext cx="8915400" cy="914400"/>
          </a:xfrm>
          <a:solidFill>
            <a:schemeClr val="tx2"/>
          </a:solidFill>
        </p:spPr>
        <p:txBody>
          <a:bodyPr vert="horz" lIns="1188633" tIns="45717" rIns="274299" bIns="45717" rtlCol="0" anchor="ctr">
            <a:normAutofit/>
          </a:bodyPr>
          <a:lstStyle>
            <a:lvl1pPr marL="0" indent="0" algn="l" defTabSz="914332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900"/>
            </a:lvl1pPr>
            <a:lvl2pPr>
              <a:defRPr sz="1900"/>
            </a:lvl2pPr>
            <a:lvl3pPr>
              <a:defRPr sz="1900"/>
            </a:lvl3pPr>
            <a:lvl4pPr>
              <a:defRPr sz="1900"/>
            </a:lvl4pPr>
            <a:lvl5pPr>
              <a:defRPr sz="1900"/>
            </a:lvl5pPr>
            <a:lvl6pPr marL="2055661" indent="-344463">
              <a:defRPr sz="2100"/>
            </a:lvl6pPr>
            <a:lvl7pPr marL="2055661" indent="-344463">
              <a:defRPr sz="2100"/>
            </a:lvl7pPr>
            <a:lvl8pPr marL="2055661" indent="-344463">
              <a:defRPr sz="2100"/>
            </a:lvl8pPr>
            <a:lvl9pPr marL="2055661" indent="-344463"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586" tIns="274299" rIns="274299" bIns="274299" rtlCol="0" anchor="t" anchorCtr="0">
            <a:normAutofit/>
          </a:bodyPr>
          <a:lstStyle>
            <a:lvl1pPr marL="0" indent="0" algn="l" defTabSz="914332" rtl="0" eaLnBrk="1" latinLnBrk="0" hangingPunct="1">
              <a:spcBef>
                <a:spcPts val="2001"/>
              </a:spcBef>
              <a:buClr>
                <a:schemeClr val="accent1"/>
              </a:buClr>
              <a:buFont typeface="Wingdings 2" pitchFamily="18" charset="2"/>
              <a:buNone/>
              <a:defRPr sz="1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66" indent="0">
              <a:buNone/>
              <a:defRPr sz="1200"/>
            </a:lvl2pPr>
            <a:lvl3pPr marL="914332" indent="0">
              <a:buNone/>
              <a:defRPr sz="1000"/>
            </a:lvl3pPr>
            <a:lvl4pPr marL="1371498" indent="0">
              <a:buNone/>
              <a:defRPr sz="900"/>
            </a:lvl4pPr>
            <a:lvl5pPr marL="1828666" indent="0">
              <a:buNone/>
              <a:defRPr sz="900"/>
            </a:lvl5pPr>
            <a:lvl6pPr marL="2285832" indent="0">
              <a:buNone/>
              <a:defRPr sz="900"/>
            </a:lvl6pPr>
            <a:lvl7pPr marL="2742998" indent="0">
              <a:buNone/>
              <a:defRPr sz="900"/>
            </a:lvl7pPr>
            <a:lvl8pPr marL="3200165" indent="0">
              <a:buNone/>
              <a:defRPr sz="900"/>
            </a:lvl8pPr>
            <a:lvl9pPr marL="3657331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5" y="188260"/>
            <a:ext cx="2133599" cy="365126"/>
          </a:xfrm>
          <a:prstGeom prst="rect">
            <a:avLst/>
          </a:prstGeom>
        </p:spPr>
        <p:txBody>
          <a:bodyPr lIns="91434" tIns="45717" rIns="91434" bIns="45717"/>
          <a:lstStyle/>
          <a:p>
            <a:fld id="{15BAAE7D-7912-B445-AAA7-9E6395770C35}" type="datetimeFigureOut">
              <a:rPr lang="en-US" smtClean="0"/>
              <a:t>4/6/16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34D4-65BA-D348-A8E9-17702A94E3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5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633" tIns="45717" rIns="274299" bIns="4571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3"/>
            <a:ext cx="7610476" cy="3670768"/>
          </a:xfrm>
          <a:prstGeom prst="rect">
            <a:avLst/>
          </a:prstGeom>
        </p:spPr>
        <p:txBody>
          <a:bodyPr vert="horz" lIns="91434" tIns="45717" rIns="91434" bIns="4571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3" y="6569075"/>
            <a:ext cx="457200" cy="365126"/>
          </a:xfrm>
          <a:prstGeom prst="rect">
            <a:avLst/>
          </a:prstGeom>
        </p:spPr>
        <p:txBody>
          <a:bodyPr vert="horz" lIns="91434" tIns="45717" rIns="91434" bIns="45717" rtlCol="0" anchor="ctr"/>
          <a:lstStyle>
            <a:lvl1pPr algn="ctr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1D634D4-65BA-D348-A8E9-17702A94E3A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9100" y="6572229"/>
            <a:ext cx="3367416" cy="365126"/>
          </a:xfrm>
          <a:prstGeom prst="rect">
            <a:avLst/>
          </a:prstGeom>
        </p:spPr>
        <p:txBody>
          <a:bodyPr vert="horz" lIns="91434" tIns="45717" rIns="91434" bIns="45717" rtlCol="0" anchor="ctr"/>
          <a:lstStyle>
            <a:lvl1pPr algn="l">
              <a:defRPr sz="1000" b="0" cap="none" spc="0">
                <a:ln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marL="0" indent="0" algn="l" defTabSz="914332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874" indent="-342874" algn="l" defTabSz="914332" rtl="0" eaLnBrk="1" latinLnBrk="0" hangingPunct="1">
        <a:spcBef>
          <a:spcPts val="999"/>
        </a:spcBef>
        <a:buClr>
          <a:schemeClr val="accent2"/>
        </a:buClr>
        <a:buFont typeface="Wingdings 2" pitchFamily="18" charset="2"/>
        <a:buChar char=""/>
        <a:defRPr sz="21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750" indent="-336526" algn="l" defTabSz="914332" rtl="0" eaLnBrk="1" latinLnBrk="0" hangingPunct="1">
        <a:spcBef>
          <a:spcPts val="600"/>
        </a:spcBef>
        <a:buClr>
          <a:schemeClr val="accent3"/>
        </a:buClr>
        <a:buFont typeface="Wingdings 2" pitchFamily="18" charset="2"/>
        <a:buChar char=""/>
        <a:defRPr sz="19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4974" indent="-349224" algn="l" defTabSz="914332" rtl="0" eaLnBrk="1" latinLnBrk="0" hangingPunct="1">
        <a:spcBef>
          <a:spcPts val="600"/>
        </a:spcBef>
        <a:buClr>
          <a:schemeClr val="tx2"/>
        </a:buClr>
        <a:buFont typeface="Wingdings 2" pitchFamily="18" charset="2"/>
        <a:buChar char=""/>
        <a:defRPr sz="19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498" indent="-336526" algn="l" defTabSz="914332" rtl="0" eaLnBrk="1" latinLnBrk="0" hangingPunct="1">
        <a:spcBef>
          <a:spcPts val="600"/>
        </a:spcBef>
        <a:buClr>
          <a:schemeClr val="accent2"/>
        </a:buClr>
        <a:buFont typeface="Wingdings 2" pitchFamily="18" charset="2"/>
        <a:buChar char=""/>
        <a:defRPr sz="19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724" indent="-349224" algn="l" defTabSz="914332" rtl="0" eaLnBrk="1" latinLnBrk="0" hangingPunct="1">
        <a:spcBef>
          <a:spcPts val="600"/>
        </a:spcBef>
        <a:buClr>
          <a:schemeClr val="accent3"/>
        </a:buClr>
        <a:buFont typeface="Wingdings 2" pitchFamily="18" charset="2"/>
        <a:buChar char=""/>
        <a:defRPr sz="19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661" indent="-344463" algn="l" defTabSz="914332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9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537" indent="-344463" algn="l" defTabSz="914332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9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2998" indent="-344463" algn="l" defTabSz="914332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9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461" indent="-344463" algn="l" defTabSz="914332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9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6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6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2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8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5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31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Relationship Id="rId3" Type="http://schemas.openxmlformats.org/officeDocument/2006/relationships/image" Target="../media/image13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4" Type="http://schemas.openxmlformats.org/officeDocument/2006/relationships/oleObject" Target="../embeddings/Microsoft_Equation4.bin"/><Relationship Id="rId5" Type="http://schemas.openxmlformats.org/officeDocument/2006/relationships/image" Target="../media/image14.emf"/><Relationship Id="rId6" Type="http://schemas.openxmlformats.org/officeDocument/2006/relationships/oleObject" Target="../embeddings/Microsoft_Equation5.bin"/><Relationship Id="rId7" Type="http://schemas.openxmlformats.org/officeDocument/2006/relationships/image" Target="../media/image15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1.bin"/><Relationship Id="rId4" Type="http://schemas.openxmlformats.org/officeDocument/2006/relationships/image" Target="../media/image4.emf"/><Relationship Id="rId5" Type="http://schemas.openxmlformats.org/officeDocument/2006/relationships/image" Target="../media/image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Relationship Id="rId3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2.bin"/><Relationship Id="rId4" Type="http://schemas.openxmlformats.org/officeDocument/2006/relationships/image" Target="../media/image9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3.bin"/><Relationship Id="rId4" Type="http://schemas.openxmlformats.org/officeDocument/2006/relationships/image" Target="../media/image10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type="title"/>
          </p:nvPr>
        </p:nvSpPr>
        <p:spPr>
          <a:xfrm>
            <a:off x="160775" y="1359935"/>
            <a:ext cx="8983226" cy="1713288"/>
          </a:xfrm>
          <a:noFill/>
        </p:spPr>
        <p:txBody>
          <a:bodyPr wrap="square" lIns="63496" tIns="25399" rIns="63496" bIns="25399" anchorCtr="1">
            <a:spAutoFit/>
          </a:bodyPr>
          <a:lstStyle/>
          <a:p>
            <a:pPr algn="ctr"/>
            <a:r>
              <a:rPr lang="en-US" sz="2700" dirty="0">
                <a:solidFill>
                  <a:schemeClr val="tx1"/>
                </a:solidFill>
              </a:rPr>
              <a:t>CS </a:t>
            </a:r>
            <a:r>
              <a:rPr lang="en-US" sz="2700" dirty="0" smtClean="0">
                <a:solidFill>
                  <a:schemeClr val="tx1"/>
                </a:solidFill>
              </a:rPr>
              <a:t>419: Production Rendering</a:t>
            </a:r>
            <a:r>
              <a:rPr lang="en-US" sz="2700" dirty="0">
                <a:solidFill>
                  <a:schemeClr val="tx1"/>
                </a:solidFill>
              </a:rPr>
              <a:t/>
            </a:r>
            <a:br>
              <a:rPr lang="en-US" sz="2700" dirty="0">
                <a:solidFill>
                  <a:schemeClr val="tx1"/>
                </a:solidFill>
              </a:rPr>
            </a:br>
            <a:r>
              <a:rPr lang="en-US" sz="2700" dirty="0">
                <a:solidFill>
                  <a:schemeClr val="tx1"/>
                </a:solidFill>
              </a:rPr>
              <a:t/>
            </a:r>
            <a:br>
              <a:rPr lang="en-US" sz="2700" dirty="0">
                <a:solidFill>
                  <a:schemeClr val="tx1"/>
                </a:solidFill>
              </a:rPr>
            </a:br>
            <a:r>
              <a:rPr lang="en-US" sz="2700" dirty="0">
                <a:solidFill>
                  <a:schemeClr val="tx1"/>
                </a:solidFill>
              </a:rPr>
              <a:t/>
            </a:r>
            <a:br>
              <a:rPr lang="en-US" sz="2700" dirty="0">
                <a:solidFill>
                  <a:schemeClr val="tx1"/>
                </a:solidFill>
              </a:rPr>
            </a:br>
            <a:r>
              <a:rPr lang="en-US" sz="2700" dirty="0" smtClean="0">
                <a:solidFill>
                  <a:schemeClr val="tx1"/>
                </a:solidFill>
              </a:rPr>
              <a:t>Transparency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5363" name="Rectangle 4"/>
          <p:cNvSpPr>
            <a:spLocks noChangeArrowheads="1"/>
          </p:cNvSpPr>
          <p:nvPr/>
        </p:nvSpPr>
        <p:spPr bwMode="auto">
          <a:xfrm>
            <a:off x="1600201" y="4332639"/>
            <a:ext cx="6248399" cy="75148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0" tIns="44447" rIns="90480" bIns="44447">
            <a:prstTxWarp prst="textNoShape">
              <a:avLst/>
            </a:prstTxWarp>
            <a:spAutoFit/>
          </a:bodyPr>
          <a:lstStyle/>
          <a:p>
            <a:pPr algn="ctr">
              <a:buClrTx/>
              <a:buSzTx/>
              <a:buFontTx/>
              <a:buNone/>
            </a:pPr>
            <a:r>
              <a:rPr lang="en-US" sz="2400" dirty="0">
                <a:solidFill>
                  <a:schemeClr val="tx2"/>
                </a:solidFill>
              </a:rPr>
              <a:t>Eric Shaffer</a:t>
            </a:r>
          </a:p>
          <a:p>
            <a:pPr algn="ctr">
              <a:buClrTx/>
              <a:buSzTx/>
              <a:buFontTx/>
              <a:buNone/>
            </a:pPr>
            <a:r>
              <a:rPr lang="en-US" dirty="0" smtClean="0">
                <a:solidFill>
                  <a:schemeClr val="tx2"/>
                </a:solidFill>
              </a:rPr>
              <a:t> </a:t>
            </a:r>
            <a:endParaRPr lang="en-US" sz="300" dirty="0">
              <a:solidFill>
                <a:schemeClr val="tx2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 bwMode="auto">
          <a:xfrm>
            <a:off x="2667001" y="1940729"/>
            <a:ext cx="3908777" cy="1589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TextBox 2"/>
          <p:cNvSpPr txBox="1"/>
          <p:nvPr/>
        </p:nvSpPr>
        <p:spPr>
          <a:xfrm>
            <a:off x="-1566332" y="1241779"/>
            <a:ext cx="184654" cy="384715"/>
          </a:xfrm>
          <a:prstGeom prst="rect">
            <a:avLst/>
          </a:prstGeom>
          <a:noFill/>
        </p:spPr>
        <p:txBody>
          <a:bodyPr wrap="none" lIns="91434" tIns="45717" rIns="91434" bIns="45717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416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Illumination Model</a:t>
            </a:r>
            <a:endParaRPr lang="en-US" dirty="0"/>
          </a:p>
        </p:txBody>
      </p:sp>
      <p:pic>
        <p:nvPicPr>
          <p:cNvPr id="4" name="Content Placeholder 3" descr="Figure27.06.EPS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3" b="1773"/>
          <a:stretch>
            <a:fillRect/>
          </a:stretch>
        </p:blipFill>
        <p:spPr>
          <a:xfrm>
            <a:off x="629218" y="2424336"/>
            <a:ext cx="7610476" cy="3670768"/>
          </a:xfrm>
        </p:spPr>
      </p:pic>
    </p:spTree>
    <p:extLst>
      <p:ext uri="{BB962C8B-B14F-4D97-AF65-F5344CB8AC3E}">
        <p14:creationId xmlns:p14="http://schemas.microsoft.com/office/powerpoint/2010/main" val="1675641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Illumination Model</a:t>
            </a:r>
            <a:endParaRPr lang="en-US" dirty="0"/>
          </a:p>
        </p:txBody>
      </p:sp>
      <p:pic>
        <p:nvPicPr>
          <p:cNvPr id="4" name="Content Placeholder 3" descr="Figure27.06.EPS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3" b="1773"/>
          <a:stretch>
            <a:fillRect/>
          </a:stretch>
        </p:blipFill>
        <p:spPr>
          <a:xfrm>
            <a:off x="4619523" y="2295019"/>
            <a:ext cx="4294290" cy="2071269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299936" y="2435518"/>
            <a:ext cx="4973524" cy="3846091"/>
          </a:xfrm>
          <a:prstGeom prst="rect">
            <a:avLst/>
          </a:prstGeom>
        </p:spPr>
        <p:txBody>
          <a:bodyPr vert="horz" lIns="91434" tIns="45717" rIns="91434" bIns="45717" rtlCol="0">
            <a:normAutofit/>
          </a:bodyPr>
          <a:lstStyle>
            <a:lvl1pPr marL="342874" indent="-342874" algn="l" defTabSz="914332" rtl="0" eaLnBrk="1" latinLnBrk="0" hangingPunct="1">
              <a:spcBef>
                <a:spcPts val="999"/>
              </a:spcBef>
              <a:buClr>
                <a:schemeClr val="accent2"/>
              </a:buClr>
              <a:buFont typeface="Wingdings 2" pitchFamily="18" charset="2"/>
              <a:buChar char=""/>
              <a:defRPr sz="21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50" indent="-336526" algn="l" defTabSz="914332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 2" pitchFamily="18" charset="2"/>
              <a:buChar char=""/>
              <a:defRPr sz="1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4974" indent="-349224" algn="l" defTabSz="914332" rtl="0" eaLnBrk="1" latinLnBrk="0" hangingPunct="1">
              <a:spcBef>
                <a:spcPts val="600"/>
              </a:spcBef>
              <a:buClr>
                <a:schemeClr val="tx2"/>
              </a:buClr>
              <a:buFont typeface="Wingdings 2" pitchFamily="18" charset="2"/>
              <a:buChar char=""/>
              <a:defRPr sz="1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498" indent="-336526" algn="l" defTabSz="914332" rtl="0" eaLnBrk="1" latinLnBrk="0" hangingPunct="1">
              <a:spcBef>
                <a:spcPts val="600"/>
              </a:spcBef>
              <a:buClr>
                <a:schemeClr val="accent2"/>
              </a:buClr>
              <a:buFont typeface="Wingdings 2" pitchFamily="18" charset="2"/>
              <a:buChar char=""/>
              <a:defRPr sz="1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724" indent="-349224" algn="l" defTabSz="914332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 2" pitchFamily="18" charset="2"/>
              <a:buChar char=""/>
              <a:defRPr sz="1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661" indent="-344463" algn="l" defTabSz="914332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9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537" indent="-344463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9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2998" indent="-344463" algn="l" defTabSz="914332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9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461" indent="-344463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9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</a:t>
            </a:r>
            <a:r>
              <a:rPr lang="en-US" dirty="0" smtClean="0"/>
              <a:t>llow recursion level of at least 2</a:t>
            </a:r>
          </a:p>
          <a:p>
            <a:pPr lvl="1"/>
            <a:r>
              <a:rPr lang="en-US" dirty="0" smtClean="0"/>
              <a:t>Why?</a:t>
            </a:r>
          </a:p>
          <a:p>
            <a:r>
              <a:rPr lang="en-US" dirty="0" smtClean="0"/>
              <a:t>At each hit point, can generate</a:t>
            </a:r>
            <a:br>
              <a:rPr lang="en-US" dirty="0" smtClean="0"/>
            </a:br>
            <a:r>
              <a:rPr lang="en-US" dirty="0" smtClean="0"/>
              <a:t> 0, 1, or 2 rays</a:t>
            </a:r>
          </a:p>
          <a:p>
            <a:r>
              <a:rPr lang="en-US" dirty="0" smtClean="0"/>
              <a:t>Can end up with large number of</a:t>
            </a:r>
            <a:br>
              <a:rPr lang="en-US" dirty="0" smtClean="0"/>
            </a:br>
            <a:r>
              <a:rPr lang="en-US" dirty="0" smtClean="0"/>
              <a:t>secondary rays </a:t>
            </a:r>
          </a:p>
          <a:p>
            <a:pPr lvl="1"/>
            <a:r>
              <a:rPr lang="en-US" dirty="0" smtClean="0"/>
              <a:t>Long rendering times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Figure27.07.EPS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61" r="17345"/>
          <a:stretch/>
        </p:blipFill>
        <p:spPr>
          <a:xfrm>
            <a:off x="5798044" y="4461826"/>
            <a:ext cx="2471071" cy="2104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939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Illumination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283655"/>
            <a:ext cx="5893831" cy="4023207"/>
          </a:xfrm>
        </p:spPr>
        <p:txBody>
          <a:bodyPr>
            <a:normAutofit/>
          </a:bodyPr>
          <a:lstStyle/>
          <a:p>
            <a:r>
              <a:rPr lang="en-US" dirty="0" smtClean="0"/>
              <a:t>Since we model perfect refraction</a:t>
            </a:r>
          </a:p>
          <a:p>
            <a:pPr lvl="1"/>
            <a:r>
              <a:rPr lang="en-US" dirty="0" smtClean="0"/>
              <a:t>We do not need to compute an integral</a:t>
            </a:r>
          </a:p>
          <a:p>
            <a:r>
              <a:rPr lang="en-US" dirty="0" smtClean="0"/>
              <a:t>Radiance changes as light crosses the boundary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err="1" smtClean="0"/>
              <a:t>k</a:t>
            </a:r>
            <a:r>
              <a:rPr lang="en-US" baseline="-25000" dirty="0" err="1" smtClean="0"/>
              <a:t>t</a:t>
            </a:r>
            <a:r>
              <a:rPr lang="en-US" baseline="-25000" dirty="0" smtClean="0"/>
              <a:t> </a:t>
            </a:r>
            <a:r>
              <a:rPr lang="en-US" dirty="0" smtClean="0"/>
              <a:t>is the transmission coefficient [0,1]</a:t>
            </a:r>
            <a:endParaRPr lang="en-US" baseline="-25000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Figure27.08.EPS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41" r="22351"/>
          <a:stretch/>
        </p:blipFill>
        <p:spPr>
          <a:xfrm>
            <a:off x="5615959" y="2152407"/>
            <a:ext cx="3188926" cy="2578100"/>
          </a:xfrm>
          <a:prstGeom prst="rect">
            <a:avLst/>
          </a:prstGeom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469401"/>
              </p:ext>
            </p:extLst>
          </p:nvPr>
        </p:nvGraphicFramePr>
        <p:xfrm>
          <a:off x="1942568" y="3534936"/>
          <a:ext cx="1510960" cy="8963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Equation" r:id="rId4" imgW="749300" imgH="444500" progId="Equation.3">
                  <p:embed/>
                </p:oleObj>
              </mc:Choice>
              <mc:Fallback>
                <p:oleObj name="Equation" r:id="rId4" imgW="749300" imgH="444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42568" y="3534936"/>
                        <a:ext cx="1510960" cy="8963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1822686"/>
              </p:ext>
            </p:extLst>
          </p:nvPr>
        </p:nvGraphicFramePr>
        <p:xfrm>
          <a:off x="24891" y="4869257"/>
          <a:ext cx="4256342" cy="1811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Equation" r:id="rId6" imgW="2298700" imgH="977900" progId="Equation.3">
                  <p:embed/>
                </p:oleObj>
              </mc:Choice>
              <mc:Fallback>
                <p:oleObj name="Equation" r:id="rId6" imgW="2298700" imgH="977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4891" y="4869257"/>
                        <a:ext cx="4256342" cy="18112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405180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Illumination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249" y="4928776"/>
            <a:ext cx="8553651" cy="144943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Need to keep track of the direction of radiance transfer</a:t>
            </a:r>
          </a:p>
          <a:p>
            <a:pPr lvl="1"/>
            <a:r>
              <a:rPr lang="en-US" dirty="0" smtClean="0"/>
              <a:t>Choose of refraction terms correctly</a:t>
            </a:r>
          </a:p>
          <a:p>
            <a:r>
              <a:rPr lang="en-US" dirty="0" smtClean="0"/>
              <a:t>At point </a:t>
            </a:r>
            <a:r>
              <a:rPr lang="en-US" i="1" dirty="0" smtClean="0"/>
              <a:t>a</a:t>
            </a:r>
            <a:r>
              <a:rPr lang="en-US" dirty="0" smtClean="0"/>
              <a:t> radiance transfer is from inside to outside</a:t>
            </a:r>
          </a:p>
          <a:p>
            <a:r>
              <a:rPr lang="en-US" dirty="0" smtClean="0"/>
              <a:t>At point </a:t>
            </a:r>
            <a:r>
              <a:rPr lang="en-US" i="1" dirty="0" smtClean="0"/>
              <a:t>b</a:t>
            </a:r>
            <a:r>
              <a:rPr lang="en-US" dirty="0" smtClean="0"/>
              <a:t> the transfer is from outside to inside</a:t>
            </a:r>
          </a:p>
          <a:p>
            <a:endParaRPr lang="en-US" dirty="0"/>
          </a:p>
        </p:txBody>
      </p:sp>
      <p:pic>
        <p:nvPicPr>
          <p:cNvPr id="5" name="Picture 4" descr="Figure27.09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894" y="2286000"/>
            <a:ext cx="5765800" cy="227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905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707" y="2595563"/>
            <a:ext cx="8421193" cy="3670768"/>
          </a:xfrm>
        </p:spPr>
        <p:txBody>
          <a:bodyPr/>
          <a:lstStyle/>
          <a:p>
            <a:r>
              <a:rPr lang="en-US" dirty="0" smtClean="0"/>
              <a:t>Total internal reflection can happen when a ray strikes a transparent surface from the inside or outside</a:t>
            </a:r>
          </a:p>
          <a:p>
            <a:pPr lvl="1"/>
            <a:r>
              <a:rPr lang="en-US" dirty="0" smtClean="0"/>
              <a:t>When this happens, reflection coefficient should be set to 1.0</a:t>
            </a:r>
          </a:p>
          <a:p>
            <a:r>
              <a:rPr lang="en-US" dirty="0" smtClean="0"/>
              <a:t>On a ray hit from inside an object, to compute </a:t>
            </a:r>
            <a:r>
              <a:rPr lang="en-US" b="1" dirty="0" smtClean="0"/>
              <a:t>t</a:t>
            </a:r>
          </a:p>
          <a:p>
            <a:pPr lvl="1"/>
            <a:r>
              <a:rPr lang="en-US" dirty="0" smtClean="0"/>
              <a:t>reverse the normal direction</a:t>
            </a:r>
          </a:p>
          <a:p>
            <a:pPr lvl="1"/>
            <a:r>
              <a:rPr lang="en-US" dirty="0" smtClean="0"/>
              <a:t>invert the relative index of refraction</a:t>
            </a:r>
          </a:p>
          <a:p>
            <a:pPr lvl="1"/>
            <a:r>
              <a:rPr lang="en-US" dirty="0" smtClean="0"/>
              <a:t>change sign of </a:t>
            </a:r>
            <a:r>
              <a:rPr lang="en-US" dirty="0" err="1" smtClean="0"/>
              <a:t>cos</a:t>
            </a:r>
            <a:r>
              <a:rPr lang="en-US" dirty="0" smtClean="0"/>
              <a:t> </a:t>
            </a:r>
            <a:r>
              <a:rPr lang="en-US" dirty="0" err="1" smtClean="0"/>
              <a:t>θ</a:t>
            </a:r>
            <a:r>
              <a:rPr lang="en-US" baseline="-25000" dirty="0" err="1" smtClean="0"/>
              <a:t>i</a:t>
            </a:r>
            <a:endParaRPr lang="en-US" baseline="-25000" dirty="0" smtClean="0"/>
          </a:p>
          <a:p>
            <a:pPr marL="349224" lvl="1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8603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66655"/>
            <a:ext cx="8913813" cy="91440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Content Placeholder 3" descr="Figure27.19(c).jp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" r="913"/>
          <a:stretch/>
        </p:blipFill>
        <p:spPr>
          <a:xfrm>
            <a:off x="2040720" y="2038255"/>
            <a:ext cx="4523836" cy="4581233"/>
          </a:xfrm>
        </p:spPr>
      </p:pic>
    </p:spTree>
    <p:extLst>
      <p:ext uri="{BB962C8B-B14F-4D97-AF65-F5344CB8AC3E}">
        <p14:creationId xmlns:p14="http://schemas.microsoft.com/office/powerpoint/2010/main" val="106953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Transparency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232" y="2346976"/>
            <a:ext cx="8531668" cy="3919354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0" y="2366624"/>
            <a:ext cx="9057142" cy="4307157"/>
          </a:xfrm>
          <a:prstGeom prst="rect">
            <a:avLst/>
          </a:prstGeom>
        </p:spPr>
        <p:txBody>
          <a:bodyPr vert="horz" lIns="91434" tIns="45717" rIns="91434" bIns="45717" rtlCol="0">
            <a:normAutofit/>
          </a:bodyPr>
          <a:lstStyle>
            <a:lvl1pPr marL="342874" indent="-342874" algn="l" defTabSz="914332" rtl="0" eaLnBrk="1" latinLnBrk="0" hangingPunct="1">
              <a:spcBef>
                <a:spcPts val="999"/>
              </a:spcBef>
              <a:buClr>
                <a:schemeClr val="accent2"/>
              </a:buClr>
              <a:buFont typeface="Wingdings 2" pitchFamily="18" charset="2"/>
              <a:buChar char=""/>
              <a:defRPr sz="21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50" indent="-336526" algn="l" defTabSz="914332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 2" pitchFamily="18" charset="2"/>
              <a:buChar char=""/>
              <a:defRPr sz="1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4974" indent="-349224" algn="l" defTabSz="914332" rtl="0" eaLnBrk="1" latinLnBrk="0" hangingPunct="1">
              <a:spcBef>
                <a:spcPts val="600"/>
              </a:spcBef>
              <a:buClr>
                <a:schemeClr val="tx2"/>
              </a:buClr>
              <a:buFont typeface="Wingdings 2" pitchFamily="18" charset="2"/>
              <a:buChar char=""/>
              <a:defRPr sz="1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498" indent="-336526" algn="l" defTabSz="914332" rtl="0" eaLnBrk="1" latinLnBrk="0" hangingPunct="1">
              <a:spcBef>
                <a:spcPts val="600"/>
              </a:spcBef>
              <a:buClr>
                <a:schemeClr val="accent2"/>
              </a:buClr>
              <a:buFont typeface="Wingdings 2" pitchFamily="18" charset="2"/>
              <a:buChar char=""/>
              <a:defRPr sz="1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724" indent="-349224" algn="l" defTabSz="914332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 2" pitchFamily="18" charset="2"/>
              <a:buChar char=""/>
              <a:defRPr sz="1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661" indent="-344463" algn="l" defTabSz="914332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9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537" indent="-344463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9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2998" indent="-344463" algn="l" defTabSz="914332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9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461" indent="-344463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9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Transparent media allow light to pass through them</a:t>
            </a:r>
          </a:p>
          <a:p>
            <a:r>
              <a:rPr lang="en-US" dirty="0" smtClean="0"/>
              <a:t>Glass, clear plastic, air, water are all transparent media</a:t>
            </a:r>
          </a:p>
          <a:p>
            <a:pPr lvl="1"/>
            <a:r>
              <a:rPr lang="en-US" dirty="0" smtClean="0"/>
              <a:t>A subset of materials know </a:t>
            </a:r>
            <a:r>
              <a:rPr lang="en-US" i="1" dirty="0" smtClean="0"/>
              <a:t>dielectrics</a:t>
            </a:r>
            <a:r>
              <a:rPr lang="en-US" dirty="0" smtClean="0"/>
              <a:t> which are also insulators </a:t>
            </a:r>
          </a:p>
          <a:p>
            <a:pPr lvl="1"/>
            <a:r>
              <a:rPr lang="en-US" dirty="0" smtClean="0"/>
              <a:t>Any guesses as to how water can be on that list? </a:t>
            </a:r>
          </a:p>
          <a:p>
            <a:pPr marL="0" indent="0">
              <a:buNone/>
            </a:pPr>
            <a:r>
              <a:rPr lang="en-US" dirty="0" smtClean="0"/>
              <a:t>	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845" y="4061034"/>
            <a:ext cx="3613533" cy="2409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883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 of Refraction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01469" y="2366672"/>
                <a:ext cx="3113601" cy="3750881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Speed of light is </a:t>
                </a:r>
                <a:br>
                  <a:rPr lang="en-US" dirty="0" smtClean="0"/>
                </a:br>
                <a:r>
                  <a:rPr lang="en-US" dirty="0" smtClean="0"/>
                  <a:t>c = 2.99 x 10</a:t>
                </a:r>
                <a:r>
                  <a:rPr lang="en-US" baseline="30000" dirty="0" smtClean="0"/>
                  <a:t>7</a:t>
                </a:r>
                <a:r>
                  <a:rPr lang="en-US" dirty="0" smtClean="0"/>
                  <a:t> </a:t>
                </a:r>
                <a:br>
                  <a:rPr lang="en-US" dirty="0" smtClean="0"/>
                </a:br>
                <a:r>
                  <a:rPr lang="en-US" dirty="0" smtClean="0"/>
                  <a:t>in a vacuum</a:t>
                </a:r>
              </a:p>
              <a:p>
                <a:pPr lvl="1"/>
                <a:r>
                  <a:rPr lang="en-US" dirty="0" smtClean="0"/>
                  <a:t>Speed v is lower through a medium like air or glass</a:t>
                </a:r>
              </a:p>
              <a:p>
                <a:r>
                  <a:rPr lang="en-US" dirty="0" smtClean="0"/>
                  <a:t>Absolute index of refraction </a:t>
                </a:r>
                <a14:m>
                  <m:oMath xmlns=""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1469" y="2366672"/>
                <a:ext cx="3113601" cy="3750881"/>
              </a:xfrm>
              <a:blipFill rotWithShape="0">
                <a:blip r:embed="rId2"/>
                <a:stretch>
                  <a:fillRect l="-1566" t="-974" r="-2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http://image.slidesharecdn.com/refraction-111126024630-phpapp02/95/refraction-25-728.jpg?cb=132227753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9377" y="2164777"/>
            <a:ext cx="5539563" cy="4154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4458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79576"/>
            <a:ext cx="8913813" cy="914400"/>
          </a:xfrm>
        </p:spPr>
        <p:txBody>
          <a:bodyPr/>
          <a:lstStyle/>
          <a:p>
            <a:r>
              <a:rPr lang="en-US" dirty="0" smtClean="0"/>
              <a:t>Surface Physics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467" y="1544756"/>
            <a:ext cx="8544015" cy="2942313"/>
          </a:xfrm>
        </p:spPr>
        <p:txBody>
          <a:bodyPr>
            <a:normAutofit/>
          </a:bodyPr>
          <a:lstStyle/>
          <a:p>
            <a:r>
              <a:rPr lang="en-US" dirty="0" smtClean="0"/>
              <a:t>When a ray w</a:t>
            </a:r>
            <a:r>
              <a:rPr lang="en-US" baseline="-25000" dirty="0" smtClean="0"/>
              <a:t>o</a:t>
            </a:r>
            <a:r>
              <a:rPr lang="en-US" dirty="0" smtClean="0"/>
              <a:t> hits the surface of a transparent medium</a:t>
            </a:r>
          </a:p>
          <a:p>
            <a:pPr lvl="1"/>
            <a:r>
              <a:rPr lang="en-US" dirty="0" smtClean="0"/>
              <a:t>A reflection ray r is generated</a:t>
            </a:r>
          </a:p>
          <a:p>
            <a:pPr lvl="1"/>
            <a:r>
              <a:rPr lang="en-US" dirty="0" smtClean="0"/>
              <a:t>A transmission ray t is generated</a:t>
            </a:r>
          </a:p>
          <a:p>
            <a:r>
              <a:rPr lang="en-US" dirty="0" smtClean="0"/>
              <a:t>If the boundary is optically smooth </a:t>
            </a:r>
          </a:p>
          <a:p>
            <a:pPr lvl="1"/>
            <a:r>
              <a:rPr lang="en-US" dirty="0" smtClean="0"/>
              <a:t>w</a:t>
            </a:r>
            <a:r>
              <a:rPr lang="en-US" baseline="-25000" dirty="0" smtClean="0"/>
              <a:t>o</a:t>
            </a:r>
            <a:r>
              <a:rPr lang="en-US" dirty="0" smtClean="0"/>
              <a:t>, t,  and r are in the plane of incidence</a:t>
            </a:r>
          </a:p>
          <a:p>
            <a:pPr lvl="1"/>
            <a:r>
              <a:rPr lang="en-US" dirty="0" smtClean="0"/>
              <a:t>Transmission will be perfectly specular</a:t>
            </a:r>
          </a:p>
          <a:p>
            <a:pPr lvl="1"/>
            <a:r>
              <a:rPr lang="en-US" dirty="0" smtClean="0"/>
              <a:t>Optically smooth </a:t>
            </a:r>
            <a:r>
              <a:rPr lang="en-US" dirty="0" smtClean="0">
                <a:sym typeface="Wingdings" panose="05000000000000000000" pitchFamily="2" charset="2"/>
              </a:rPr>
              <a:t> rough features much smaller than light </a:t>
            </a:r>
            <a:r>
              <a:rPr lang="el-GR" dirty="0" smtClean="0">
                <a:sym typeface="Wingdings" panose="05000000000000000000" pitchFamily="2" charset="2"/>
              </a:rPr>
              <a:t>λ</a:t>
            </a:r>
            <a:r>
              <a:rPr lang="en-US" dirty="0" smtClean="0"/>
              <a:t> </a:t>
            </a:r>
          </a:p>
        </p:txBody>
      </p:sp>
      <p:pic>
        <p:nvPicPr>
          <p:cNvPr id="5" name="Picture 4" descr="Figure27.02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194" y="4297815"/>
            <a:ext cx="4486854" cy="2273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15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Surface Physics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094" y="2267377"/>
            <a:ext cx="7610476" cy="1128626"/>
          </a:xfrm>
        </p:spPr>
        <p:txBody>
          <a:bodyPr/>
          <a:lstStyle/>
          <a:p>
            <a:r>
              <a:rPr lang="en-US" dirty="0" smtClean="0"/>
              <a:t>Relative Index of Refraction </a:t>
            </a:r>
            <a:r>
              <a:rPr lang="en-US" dirty="0" err="1" smtClean="0"/>
              <a:t>isη</a:t>
            </a:r>
            <a:r>
              <a:rPr lang="en-US" dirty="0" smtClean="0"/>
              <a:t>=</a:t>
            </a:r>
            <a:r>
              <a:rPr lang="en-US" dirty="0" err="1" smtClean="0"/>
              <a:t>η</a:t>
            </a:r>
            <a:r>
              <a:rPr lang="en-US" baseline="-25000" dirty="0" err="1" smtClean="0"/>
              <a:t>in</a:t>
            </a:r>
            <a:r>
              <a:rPr lang="en-US" dirty="0" smtClean="0"/>
              <a:t>/</a:t>
            </a:r>
            <a:r>
              <a:rPr lang="en-US" dirty="0" err="1" smtClean="0"/>
              <a:t>η</a:t>
            </a:r>
            <a:r>
              <a:rPr lang="en-US" baseline="-25000" dirty="0" err="1" smtClean="0"/>
              <a:t>out</a:t>
            </a:r>
            <a:r>
              <a:rPr lang="en-US" dirty="0" smtClean="0"/>
              <a:t> </a:t>
            </a:r>
          </a:p>
          <a:p>
            <a:r>
              <a:rPr lang="en-US" dirty="0" smtClean="0"/>
              <a:t>Need to find a direction for the ray t using Snell’s law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3741167"/>
              </p:ext>
            </p:extLst>
          </p:nvPr>
        </p:nvGraphicFramePr>
        <p:xfrm>
          <a:off x="473075" y="3581400"/>
          <a:ext cx="2944813" cy="2338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Equation" r:id="rId3" imgW="1790700" imgH="1422400" progId="Equation.3">
                  <p:embed/>
                </p:oleObj>
              </mc:Choice>
              <mc:Fallback>
                <p:oleObj name="Equation" r:id="rId3" imgW="1790700" imgH="1422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3075" y="3581400"/>
                        <a:ext cx="2944813" cy="2338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 descr="Figure27.02.EPS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04" r="14023"/>
          <a:stretch/>
        </p:blipFill>
        <p:spPr>
          <a:xfrm>
            <a:off x="3924463" y="3296121"/>
            <a:ext cx="4623752" cy="3347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640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81754"/>
            <a:ext cx="8913813" cy="914400"/>
          </a:xfrm>
        </p:spPr>
        <p:txBody>
          <a:bodyPr/>
          <a:lstStyle/>
          <a:p>
            <a:r>
              <a:rPr lang="en-US" dirty="0" smtClean="0"/>
              <a:t>Surface Physics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448" y="1611008"/>
            <a:ext cx="7610476" cy="3670768"/>
          </a:xfrm>
        </p:spPr>
        <p:txBody>
          <a:bodyPr>
            <a:normAutofit/>
          </a:bodyPr>
          <a:lstStyle/>
          <a:p>
            <a:r>
              <a:rPr lang="en-US" dirty="0" smtClean="0"/>
              <a:t>t is bent away from </a:t>
            </a:r>
            <a:r>
              <a:rPr lang="en-US" dirty="0" err="1" smtClean="0"/>
              <a:t>ω</a:t>
            </a:r>
            <a:r>
              <a:rPr lang="en-US" baseline="-25000" dirty="0" err="1" smtClean="0"/>
              <a:t>o</a:t>
            </a:r>
            <a:endParaRPr lang="en-US" baseline="-25000" dirty="0" smtClean="0"/>
          </a:p>
          <a:p>
            <a:r>
              <a:rPr lang="en-US" dirty="0" err="1" smtClean="0"/>
              <a:t>η</a:t>
            </a:r>
            <a:r>
              <a:rPr lang="en-US" baseline="-25000" dirty="0" err="1" smtClean="0"/>
              <a:t>out</a:t>
            </a:r>
            <a:r>
              <a:rPr lang="en-US" dirty="0"/>
              <a:t>&lt;</a:t>
            </a:r>
            <a:r>
              <a:rPr lang="en-US" dirty="0" err="1" smtClean="0"/>
              <a:t>η</a:t>
            </a:r>
            <a:r>
              <a:rPr lang="en-US" baseline="-25000" dirty="0" err="1" smtClean="0"/>
              <a:t>in</a:t>
            </a:r>
            <a:r>
              <a:rPr lang="en-US" baseline="-25000" dirty="0" smtClean="0"/>
              <a:t>  </a:t>
            </a:r>
            <a:r>
              <a:rPr lang="en-US" dirty="0" smtClean="0"/>
              <a:t>it bends towards the normal</a:t>
            </a:r>
          </a:p>
          <a:p>
            <a:r>
              <a:rPr lang="en-US" dirty="0" err="1" smtClean="0"/>
              <a:t>η</a:t>
            </a:r>
            <a:r>
              <a:rPr lang="en-US" baseline="-25000" dirty="0" err="1" smtClean="0"/>
              <a:t>out</a:t>
            </a:r>
            <a:r>
              <a:rPr lang="en-US" dirty="0" smtClean="0"/>
              <a:t>&gt;</a:t>
            </a:r>
            <a:r>
              <a:rPr lang="en-US" dirty="0" err="1" smtClean="0"/>
              <a:t>η</a:t>
            </a:r>
            <a:r>
              <a:rPr lang="en-US" baseline="-25000" dirty="0" err="1" smtClean="0"/>
              <a:t>in</a:t>
            </a:r>
            <a:r>
              <a:rPr lang="en-US" baseline="-25000" dirty="0" smtClean="0"/>
              <a:t>  </a:t>
            </a:r>
            <a:r>
              <a:rPr lang="en-US" dirty="0"/>
              <a:t>it bends </a:t>
            </a:r>
            <a:r>
              <a:rPr lang="en-US" dirty="0" smtClean="0"/>
              <a:t>away from </a:t>
            </a:r>
            <a:r>
              <a:rPr lang="en-US" dirty="0"/>
              <a:t>the normal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Figure27.03.EPS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74" r="20639"/>
          <a:stretch/>
        </p:blipFill>
        <p:spPr>
          <a:xfrm>
            <a:off x="272448" y="3563927"/>
            <a:ext cx="3510611" cy="2184400"/>
          </a:xfrm>
          <a:prstGeom prst="rect">
            <a:avLst/>
          </a:prstGeom>
        </p:spPr>
      </p:pic>
      <p:pic>
        <p:nvPicPr>
          <p:cNvPr id="5" name="Picture 4" descr="Figure27.04.EPS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54" r="20391"/>
          <a:stretch/>
        </p:blipFill>
        <p:spPr>
          <a:xfrm>
            <a:off x="4709356" y="3563927"/>
            <a:ext cx="3410716" cy="218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248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24678"/>
            <a:ext cx="8913813" cy="914400"/>
          </a:xfrm>
        </p:spPr>
        <p:txBody>
          <a:bodyPr/>
          <a:lstStyle/>
          <a:p>
            <a:r>
              <a:rPr lang="en-US" dirty="0" smtClean="0"/>
              <a:t>Total Internal Reflection</a:t>
            </a:r>
            <a:endParaRPr lang="en-US" dirty="0"/>
          </a:p>
        </p:txBody>
      </p:sp>
      <p:pic>
        <p:nvPicPr>
          <p:cNvPr id="4" name="Content Placeholder 3" descr="Figure27.05.EPS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0" t="2758" r="4440" b="3172"/>
          <a:stretch/>
        </p:blipFill>
        <p:spPr>
          <a:xfrm>
            <a:off x="813433" y="1468758"/>
            <a:ext cx="5851019" cy="4238811"/>
          </a:xfrm>
        </p:spPr>
      </p:pic>
    </p:spTree>
    <p:extLst>
      <p:ext uri="{BB962C8B-B14F-4D97-AF65-F5344CB8AC3E}">
        <p14:creationId xmlns:p14="http://schemas.microsoft.com/office/powerpoint/2010/main" val="3223408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Total Internal Reflection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520" y="2595563"/>
            <a:ext cx="8539380" cy="2855165"/>
          </a:xfrm>
        </p:spPr>
        <p:txBody>
          <a:bodyPr/>
          <a:lstStyle/>
          <a:p>
            <a:r>
              <a:rPr lang="en-US" dirty="0" smtClean="0"/>
              <a:t>As the transmission direction approaches the surface</a:t>
            </a:r>
          </a:p>
          <a:p>
            <a:pPr lvl="1"/>
            <a:r>
              <a:rPr lang="en-US" dirty="0" smtClean="0"/>
              <a:t>The energy in the transmission ray decreases</a:t>
            </a:r>
          </a:p>
          <a:p>
            <a:pPr lvl="1"/>
            <a:r>
              <a:rPr lang="en-US" dirty="0" smtClean="0"/>
              <a:t>The energy in the reflection ray increases</a:t>
            </a:r>
          </a:p>
          <a:p>
            <a:r>
              <a:rPr lang="en-US" dirty="0" smtClean="0"/>
              <a:t>When </a:t>
            </a:r>
            <a:r>
              <a:rPr lang="en-US" dirty="0" err="1" smtClean="0"/>
              <a:t>θ</a:t>
            </a:r>
            <a:r>
              <a:rPr lang="en-US" baseline="-25000" dirty="0" err="1" smtClean="0"/>
              <a:t>i</a:t>
            </a:r>
            <a:r>
              <a:rPr lang="en-US" dirty="0" smtClean="0"/>
              <a:t> exceeds the critical angle</a:t>
            </a:r>
          </a:p>
          <a:p>
            <a:pPr lvl="1"/>
            <a:r>
              <a:rPr lang="en-US" dirty="0" smtClean="0"/>
              <a:t>The transmission ray ceases to exist</a:t>
            </a:r>
          </a:p>
          <a:p>
            <a:pPr lvl="1"/>
            <a:r>
              <a:rPr lang="en-US" dirty="0" smtClean="0"/>
              <a:t>All the energy is contained in the reflection ray</a:t>
            </a:r>
          </a:p>
          <a:p>
            <a:r>
              <a:rPr lang="en-US" dirty="0" smtClean="0"/>
              <a:t>You can test for that condition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3779814"/>
              </p:ext>
            </p:extLst>
          </p:nvPr>
        </p:nvGraphicFramePr>
        <p:xfrm>
          <a:off x="2590800" y="5606009"/>
          <a:ext cx="2817824" cy="92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Equation" r:id="rId3" imgW="1320800" imgH="431800" progId="Equation.3">
                  <p:embed/>
                </p:oleObj>
              </mc:Choice>
              <mc:Fallback>
                <p:oleObj name="Equation" r:id="rId3" imgW="13208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90800" y="5606009"/>
                        <a:ext cx="2817824" cy="921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20028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Illumination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560" y="2595563"/>
            <a:ext cx="8168340" cy="1813533"/>
          </a:xfrm>
        </p:spPr>
        <p:txBody>
          <a:bodyPr/>
          <a:lstStyle/>
          <a:p>
            <a:r>
              <a:rPr lang="en-US" dirty="0" smtClean="0"/>
              <a:t>Illumination model is similar to that for reflection</a:t>
            </a:r>
          </a:p>
          <a:p>
            <a:pPr lvl="1"/>
            <a:r>
              <a:rPr lang="en-US" dirty="0" smtClean="0"/>
              <a:t>But indirect component includes transmission plus reflection</a:t>
            </a:r>
          </a:p>
          <a:p>
            <a:r>
              <a:rPr lang="en-US" dirty="0" smtClean="0"/>
              <a:t>Instead of a BRDF we have a BTDF</a:t>
            </a:r>
          </a:p>
          <a:p>
            <a:pPr lvl="1"/>
            <a:r>
              <a:rPr lang="en-US" dirty="0" smtClean="0"/>
              <a:t>bidirectional transmission distribution function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377971"/>
              </p:ext>
            </p:extLst>
          </p:nvPr>
        </p:nvGraphicFramePr>
        <p:xfrm>
          <a:off x="682625" y="4412907"/>
          <a:ext cx="7681913" cy="195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Equation" r:id="rId3" imgW="3302000" imgH="838200" progId="Equation.3">
                  <p:embed/>
                </p:oleObj>
              </mc:Choice>
              <mc:Fallback>
                <p:oleObj name="Equation" r:id="rId3" imgW="3302000" imgH="838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2625" y="4412907"/>
                        <a:ext cx="7681913" cy="1951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71769929"/>
      </p:ext>
    </p:extLst>
  </p:cSld>
  <p:clrMapOvr>
    <a:masterClrMapping/>
  </p:clrMapOvr>
</p:sld>
</file>

<file path=ppt/theme/theme1.xml><?xml version="1.0" encoding="utf-8"?>
<a:theme xmlns:a="http://schemas.openxmlformats.org/drawingml/2006/main" name="DAK1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DAK1.thmx</Template>
  <TotalTime>131635</TotalTime>
  <Words>389</Words>
  <Application>Microsoft Macintosh PowerPoint</Application>
  <PresentationFormat>On-screen Show (4:3)</PresentationFormat>
  <Paragraphs>68</Paragraphs>
  <Slides>15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DAK1</vt:lpstr>
      <vt:lpstr>Microsoft Equation</vt:lpstr>
      <vt:lpstr>CS 419: Production Rendering   Transparency</vt:lpstr>
      <vt:lpstr>Transparency</vt:lpstr>
      <vt:lpstr>Index of Refraction</vt:lpstr>
      <vt:lpstr>Surface Physics</vt:lpstr>
      <vt:lpstr>Surface Physics</vt:lpstr>
      <vt:lpstr>Surface Physics</vt:lpstr>
      <vt:lpstr>Total Internal Reflection</vt:lpstr>
      <vt:lpstr>Total Internal Reflection</vt:lpstr>
      <vt:lpstr>The Illumination Model</vt:lpstr>
      <vt:lpstr>The Illumination Model</vt:lpstr>
      <vt:lpstr>The Illumination Model</vt:lpstr>
      <vt:lpstr>The Illumination Model</vt:lpstr>
      <vt:lpstr>The Illumination Model</vt:lpstr>
      <vt:lpstr>Practical Considerations</vt:lpstr>
      <vt:lpstr>Example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Development of a visualization and analysis tool for reservoir modeling and fluid-flow simulation</dc:title>
  <dc:creator>Don Keefer</dc:creator>
  <cp:lastModifiedBy>Eric Shaffer</cp:lastModifiedBy>
  <cp:revision>598</cp:revision>
  <cp:lastPrinted>2014-10-16T13:24:34Z</cp:lastPrinted>
  <dcterms:created xsi:type="dcterms:W3CDTF">2012-04-01T22:10:48Z</dcterms:created>
  <dcterms:modified xsi:type="dcterms:W3CDTF">2016-04-08T03:54:15Z</dcterms:modified>
</cp:coreProperties>
</file>