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85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68769" autoAdjust="0"/>
  </p:normalViewPr>
  <p:slideViewPr>
    <p:cSldViewPr snapToGrid="0" snapToObjects="1">
      <p:cViewPr varScale="1">
        <p:scale>
          <a:sx n="70" d="100"/>
          <a:sy n="70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14.emf"/><Relationship Id="rId5" Type="http://schemas.openxmlformats.org/officeDocument/2006/relationships/image" Target="../media/image15.jp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5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7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8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65300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Glossy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Reflection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Sampling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4" y="2206356"/>
            <a:ext cx="7610476" cy="1649867"/>
          </a:xfrm>
        </p:spPr>
        <p:txBody>
          <a:bodyPr/>
          <a:lstStyle/>
          <a:p>
            <a:r>
              <a:rPr lang="en-US" dirty="0" smtClean="0"/>
              <a:t>Reflect rays below surface through r</a:t>
            </a:r>
          </a:p>
          <a:p>
            <a:pPr lvl="1"/>
            <a:r>
              <a:rPr lang="en-US" dirty="0" smtClean="0"/>
              <a:t>Moves them above surface</a:t>
            </a:r>
          </a:p>
          <a:p>
            <a:pPr lvl="1"/>
            <a:r>
              <a:rPr lang="en-US" dirty="0" smtClean="0"/>
              <a:t>Biases distribution but it’s still better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Figure25.06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12482" r="9922" b="13925"/>
          <a:stretch/>
        </p:blipFill>
        <p:spPr>
          <a:xfrm>
            <a:off x="1106714" y="3724040"/>
            <a:ext cx="6622143" cy="2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Sampling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ray below surface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Reflected ray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380467"/>
              </p:ext>
            </p:extLst>
          </p:nvPr>
        </p:nvGraphicFramePr>
        <p:xfrm>
          <a:off x="5074557" y="2595562"/>
          <a:ext cx="3071586" cy="112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4557" y="2595562"/>
                        <a:ext cx="3071586" cy="112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25.0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43" y="4027714"/>
            <a:ext cx="2490186" cy="24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0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Varying e</a:t>
            </a:r>
            <a:endParaRPr lang="en-US" dirty="0"/>
          </a:p>
        </p:txBody>
      </p:sp>
      <p:pic>
        <p:nvPicPr>
          <p:cNvPr id="4" name="Picture 3" descr="Figure25.08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929"/>
            <a:ext cx="2957287" cy="2957287"/>
          </a:xfrm>
          <a:prstGeom prst="rect">
            <a:avLst/>
          </a:prstGeom>
        </p:spPr>
      </p:pic>
      <p:pic>
        <p:nvPicPr>
          <p:cNvPr id="5" name="Picture 4" descr="Figure25.08(c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31" y="2149930"/>
            <a:ext cx="2957286" cy="2957286"/>
          </a:xfrm>
          <a:prstGeom prst="rect">
            <a:avLst/>
          </a:prstGeom>
        </p:spPr>
      </p:pic>
      <p:pic>
        <p:nvPicPr>
          <p:cNvPr id="6" name="Picture 5" descr="Figure25.08(e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14" y="2149929"/>
            <a:ext cx="2957286" cy="29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54" y="2595562"/>
            <a:ext cx="8687659" cy="1368649"/>
          </a:xfrm>
        </p:spPr>
        <p:txBody>
          <a:bodyPr>
            <a:normAutofit/>
          </a:bodyPr>
          <a:lstStyle/>
          <a:p>
            <a:r>
              <a:rPr lang="en-US" dirty="0" smtClean="0"/>
              <a:t>Remove inconsistent specular reflection effects</a:t>
            </a:r>
          </a:p>
          <a:p>
            <a:r>
              <a:rPr lang="en-US" dirty="0" smtClean="0"/>
              <a:t>Learn how to model imperfect reflectors</a:t>
            </a:r>
            <a:endParaRPr lang="en-US" dirty="0" smtClean="0"/>
          </a:p>
          <a:p>
            <a:r>
              <a:rPr lang="en-US" dirty="0" smtClean="0"/>
              <a:t>Be able to implement a glossy reflection with varying roughness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pter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85" y="3964211"/>
            <a:ext cx="3519714" cy="23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851"/>
            <a:ext cx="8913813" cy="914400"/>
          </a:xfrm>
        </p:spPr>
        <p:txBody>
          <a:bodyPr/>
          <a:lstStyle/>
          <a:p>
            <a:r>
              <a:rPr lang="en-US" dirty="0" smtClean="0"/>
              <a:t>Glossy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3" y="1713025"/>
            <a:ext cx="8724900" cy="1942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Blurry reflection rather than perfect (mirror reflection)</a:t>
            </a:r>
            <a:endParaRPr lang="en-US" dirty="0"/>
          </a:p>
          <a:p>
            <a:r>
              <a:rPr lang="en-US" dirty="0" smtClean="0"/>
              <a:t>We’ll shoot reflection rays in more than one direction  </a:t>
            </a:r>
            <a:endParaRPr lang="en-US" dirty="0" smtClean="0"/>
          </a:p>
          <a:p>
            <a:r>
              <a:rPr lang="en-US" dirty="0" smtClean="0"/>
              <a:t>Be consistent with our specular highlight model</a:t>
            </a:r>
          </a:p>
          <a:p>
            <a:pPr lvl="1"/>
            <a:r>
              <a:rPr lang="en-US" dirty="0" smtClean="0"/>
              <a:t>Use the same cosine power formula to generate the ray directions</a:t>
            </a:r>
          </a:p>
          <a:p>
            <a:r>
              <a:rPr lang="en-US" dirty="0" smtClean="0"/>
              <a:t>Density of ray distribution is given by angle around mirror direction</a:t>
            </a:r>
            <a:endParaRPr lang="en-US" dirty="0" smtClean="0"/>
          </a:p>
        </p:txBody>
      </p:sp>
      <p:pic>
        <p:nvPicPr>
          <p:cNvPr id="4" name="Picture 3" descr="Figure25.0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1" r="28516"/>
          <a:stretch/>
        </p:blipFill>
        <p:spPr>
          <a:xfrm>
            <a:off x="390072" y="3655313"/>
            <a:ext cx="3283857" cy="291784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58896"/>
              </p:ext>
            </p:extLst>
          </p:nvPr>
        </p:nvGraphicFramePr>
        <p:xfrm>
          <a:off x="4184649" y="3837659"/>
          <a:ext cx="2473779" cy="89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774700" imgH="279400" progId="Equation.3">
                  <p:embed/>
                </p:oleObj>
              </mc:Choice>
              <mc:Fallback>
                <p:oleObj name="Equation" r:id="rId4" imgW="774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4649" y="3837659"/>
                        <a:ext cx="2473779" cy="89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16713" y="5080000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i="1" dirty="0" smtClean="0"/>
              <a:t>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4057"/>
            <a:ext cx="8913813" cy="914400"/>
          </a:xfrm>
        </p:spPr>
        <p:txBody>
          <a:bodyPr/>
          <a:lstStyle/>
          <a:p>
            <a:r>
              <a:rPr lang="en-US" dirty="0" smtClean="0"/>
              <a:t>Glossy </a:t>
            </a:r>
            <a:r>
              <a:rPr lang="en-US" dirty="0" smtClean="0"/>
              <a:t>BRDF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6" y="1882991"/>
            <a:ext cx="8982124" cy="4689706"/>
          </a:xfrm>
        </p:spPr>
        <p:txBody>
          <a:bodyPr>
            <a:normAutofit/>
          </a:bodyPr>
          <a:lstStyle/>
          <a:p>
            <a:r>
              <a:rPr lang="en-US" dirty="0" smtClean="0"/>
              <a:t>Our BRDF could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 is the mirror reflection </a:t>
            </a:r>
            <a:r>
              <a:rPr lang="en-US" dirty="0" err="1" smtClean="0"/>
              <a:t>directio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 is a normalization constant </a:t>
            </a:r>
            <a:r>
              <a:rPr lang="en-US" dirty="0" err="1" smtClean="0"/>
              <a:t>proprtional</a:t>
            </a:r>
            <a:r>
              <a:rPr lang="en-US" dirty="0" smtClean="0"/>
              <a:t> to e+1</a:t>
            </a:r>
            <a:endParaRPr lang="en-US" dirty="0" smtClean="0"/>
          </a:p>
          <a:p>
            <a:r>
              <a:rPr lang="en-US" dirty="0" smtClean="0"/>
              <a:t>As e </a:t>
            </a:r>
            <a:r>
              <a:rPr lang="en-US" dirty="0" smtClean="0">
                <a:sym typeface="Wingdings"/>
              </a:rPr>
              <a:t> </a:t>
            </a:r>
            <a:r>
              <a:rPr lang="en-US" sz="3200" dirty="0" smtClean="0">
                <a:sym typeface="Wingdings"/>
              </a:rPr>
              <a:t>∞</a:t>
            </a:r>
            <a:r>
              <a:rPr lang="en-US" dirty="0" smtClean="0"/>
              <a:t> the BRDF becomes a delta function</a:t>
            </a:r>
          </a:p>
          <a:p>
            <a:pPr lvl="1"/>
            <a:r>
              <a:rPr lang="en-US" dirty="0" smtClean="0"/>
              <a:t>Only reflects in the mirror direction 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376725"/>
              </p:ext>
            </p:extLst>
          </p:nvPr>
        </p:nvGraphicFramePr>
        <p:xfrm>
          <a:off x="739548" y="2588305"/>
          <a:ext cx="61182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628900" imgH="431800" progId="Equation.3">
                  <p:embed/>
                </p:oleObj>
              </mc:Choice>
              <mc:Fallback>
                <p:oleObj name="Equation" r:id="rId3" imgW="2628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548" y="2588305"/>
                        <a:ext cx="6118225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11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5563"/>
            <a:ext cx="8724900" cy="86972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ur approximation of reflected indirect light is now an integral</a:t>
            </a:r>
          </a:p>
          <a:p>
            <a:pPr lvl="1"/>
            <a:r>
              <a:rPr lang="en-US" dirty="0" smtClean="0"/>
              <a:t>Because we’re using more than one direction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378029"/>
              </p:ext>
            </p:extLst>
          </p:nvPr>
        </p:nvGraphicFramePr>
        <p:xfrm>
          <a:off x="517525" y="3622675"/>
          <a:ext cx="67976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3556000" imgH="368300" progId="Equation.3">
                  <p:embed/>
                </p:oleObj>
              </mc:Choice>
              <mc:Fallback>
                <p:oleObj name="Equation" r:id="rId3" imgW="35560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525" y="3622675"/>
                        <a:ext cx="6797675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56757"/>
              </p:ext>
            </p:extLst>
          </p:nvPr>
        </p:nvGraphicFramePr>
        <p:xfrm>
          <a:off x="565150" y="4757738"/>
          <a:ext cx="6797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3556000" imgH="469900" progId="Equation.3">
                  <p:embed/>
                </p:oleObj>
              </mc:Choice>
              <mc:Fallback>
                <p:oleObj name="Equation" r:id="rId5" imgW="3556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50" y="4757738"/>
                        <a:ext cx="67976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9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95" y="2276241"/>
            <a:ext cx="7610476" cy="367076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pdf</a:t>
            </a:r>
            <a:r>
              <a:rPr lang="en-US" dirty="0" smtClean="0"/>
              <a:t> should be proportional to the BRDF</a:t>
            </a:r>
          </a:p>
          <a:p>
            <a:endParaRPr lang="en-US" dirty="0"/>
          </a:p>
          <a:p>
            <a:r>
              <a:rPr lang="en-US" dirty="0" smtClean="0"/>
              <a:t>But we need the </a:t>
            </a:r>
            <a:r>
              <a:rPr lang="en-US" dirty="0" err="1" smtClean="0"/>
              <a:t>cos</a:t>
            </a:r>
            <a:r>
              <a:rPr lang="en-US" dirty="0" smtClean="0"/>
              <a:t> to go away </a:t>
            </a:r>
          </a:p>
          <a:p>
            <a:pPr lvl="1"/>
            <a:r>
              <a:rPr lang="en-US" dirty="0" smtClean="0"/>
              <a:t>So it matches perfect mirror reflection when </a:t>
            </a:r>
            <a:r>
              <a:rPr lang="en-US" dirty="0"/>
              <a:t>e </a:t>
            </a:r>
            <a:r>
              <a:rPr lang="en-US" dirty="0">
                <a:sym typeface="Wingdings"/>
              </a:rPr>
              <a:t> </a:t>
            </a:r>
            <a:r>
              <a:rPr lang="en-US" sz="2800" dirty="0" smtClean="0">
                <a:sym typeface="Wingdings"/>
              </a:rPr>
              <a:t>∞</a:t>
            </a:r>
          </a:p>
          <a:p>
            <a:pPr lvl="1"/>
            <a:endParaRPr lang="en-US" sz="2800" dirty="0">
              <a:sym typeface="Wingdings"/>
            </a:endParaRPr>
          </a:p>
          <a:p>
            <a:pPr lvl="1"/>
            <a:r>
              <a:rPr lang="en-US" sz="2000" dirty="0" smtClean="0">
                <a:sym typeface="Wingdings"/>
              </a:rPr>
              <a:t>So then the estimator simplifies to</a:t>
            </a:r>
            <a:r>
              <a:rPr lang="en-US" sz="2800" dirty="0" smtClean="0">
                <a:sym typeface="Wingdings"/>
              </a:rPr>
              <a:t/>
            </a:r>
            <a:br>
              <a:rPr lang="en-US" sz="2800" dirty="0" smtClean="0">
                <a:sym typeface="Wingdings"/>
              </a:rPr>
            </a:br>
            <a:endParaRPr lang="en-US" sz="2800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sz="2800" dirty="0">
              <a:sym typeface="Wingdings"/>
            </a:endParaRPr>
          </a:p>
          <a:p>
            <a:pPr marL="349250" lvl="1" indent="0">
              <a:buNone/>
            </a:pPr>
            <a:endParaRPr lang="en-US" sz="2800" dirty="0" smtClean="0">
              <a:sym typeface="Wingdings"/>
            </a:endParaRPr>
          </a:p>
          <a:p>
            <a:pPr marL="349250" lvl="1" indent="0">
              <a:buNone/>
            </a:pPr>
            <a:endParaRPr lang="en-US" sz="2800" dirty="0" smtClean="0">
              <a:sym typeface="Wingding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685935"/>
              </p:ext>
            </p:extLst>
          </p:nvPr>
        </p:nvGraphicFramePr>
        <p:xfrm>
          <a:off x="582613" y="2559050"/>
          <a:ext cx="2393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1028700" imgH="444500" progId="Equation.3">
                  <p:embed/>
                </p:oleObj>
              </mc:Choice>
              <mc:Fallback>
                <p:oleObj name="Equation" r:id="rId3" imgW="1028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613" y="2559050"/>
                        <a:ext cx="239395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91855"/>
              </p:ext>
            </p:extLst>
          </p:nvPr>
        </p:nvGraphicFramePr>
        <p:xfrm>
          <a:off x="751796" y="4044723"/>
          <a:ext cx="33385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1435100" imgH="444500" progId="Equation.3">
                  <p:embed/>
                </p:oleObj>
              </mc:Choice>
              <mc:Fallback>
                <p:oleObj name="Equation" r:id="rId5" imgW="1435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796" y="4044723"/>
                        <a:ext cx="3338512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42300"/>
              </p:ext>
            </p:extLst>
          </p:nvPr>
        </p:nvGraphicFramePr>
        <p:xfrm>
          <a:off x="751796" y="5253725"/>
          <a:ext cx="48783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2552700" imgH="393700" progId="Equation.3">
                  <p:embed/>
                </p:oleObj>
              </mc:Choice>
              <mc:Fallback>
                <p:oleObj name="Equation" r:id="rId7" imgW="2552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1796" y="5253725"/>
                        <a:ext cx="487838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11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Reflection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2704"/>
            <a:ext cx="8633960" cy="40084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parameter e controls the blur</a:t>
            </a:r>
          </a:p>
          <a:p>
            <a:pPr lvl="1"/>
            <a:r>
              <a:rPr lang="en-US" dirty="0" smtClean="0"/>
              <a:t>Higher e makes the material shinier</a:t>
            </a:r>
          </a:p>
          <a:p>
            <a:pPr lvl="1"/>
            <a:r>
              <a:rPr lang="en-US" dirty="0" smtClean="0"/>
              <a:t>What kind reflection happens at e=1 ?</a:t>
            </a:r>
          </a:p>
          <a:p>
            <a:r>
              <a:rPr lang="en-US" dirty="0" smtClean="0"/>
              <a:t>To construct the ray we</a:t>
            </a:r>
          </a:p>
          <a:p>
            <a:pPr lvl="1"/>
            <a:r>
              <a:rPr lang="en-US" dirty="0" smtClean="0"/>
              <a:t>need to generate samples on a hemisphere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map those samples to the hemisphere around r</a:t>
            </a:r>
          </a:p>
          <a:p>
            <a:r>
              <a:rPr lang="en-US" dirty="0" smtClean="0"/>
              <a:t>Construct an orthonormal basis 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 is parallel to r and </a:t>
            </a:r>
            <a:r>
              <a:rPr lang="en-US" dirty="0" err="1" smtClean="0"/>
              <a:t>v,w</a:t>
            </a:r>
            <a:r>
              <a:rPr lang="en-US" dirty="0" smtClean="0"/>
              <a:t> are in plane normal to r</a:t>
            </a:r>
          </a:p>
          <a:p>
            <a:pPr lvl="1"/>
            <a:r>
              <a:rPr lang="en-US" dirty="0" smtClean="0"/>
              <a:t>map origin to p</a:t>
            </a:r>
          </a:p>
          <a:p>
            <a:pPr lvl="1"/>
            <a:r>
              <a:rPr lang="en-US" dirty="0" smtClean="0"/>
              <a:t>ray direction is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dirty="0" err="1" smtClean="0"/>
              <a:t>u</a:t>
            </a:r>
            <a:r>
              <a:rPr lang="en-US" dirty="0" smtClean="0"/>
              <a:t> +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dirty="0" err="1" smtClean="0"/>
              <a:t>v</a:t>
            </a:r>
            <a:r>
              <a:rPr lang="en-US" dirty="0" smtClean="0"/>
              <a:t> +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z</a:t>
            </a:r>
            <a:r>
              <a:rPr lang="en-US" dirty="0" err="1" smtClean="0"/>
              <a:t>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Figure25.03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5" r="22939"/>
          <a:stretch/>
        </p:blipFill>
        <p:spPr>
          <a:xfrm>
            <a:off x="6010956" y="2038256"/>
            <a:ext cx="290285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9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2595562"/>
            <a:ext cx="8434614" cy="942295"/>
          </a:xfrm>
        </p:spPr>
        <p:txBody>
          <a:bodyPr/>
          <a:lstStyle/>
          <a:p>
            <a:r>
              <a:rPr lang="en-US" dirty="0" smtClean="0"/>
              <a:t>Rays can be generated that are below the object surface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 descr="Figure25.0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8542"/>
            <a:ext cx="7961085" cy="30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1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67" y="2148247"/>
            <a:ext cx="7610476" cy="3670767"/>
          </a:xfrm>
        </p:spPr>
        <p:txBody>
          <a:bodyPr/>
          <a:lstStyle/>
          <a:p>
            <a:r>
              <a:rPr lang="en-US" dirty="0" smtClean="0"/>
              <a:t>Test image e=1,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r</a:t>
            </a:r>
            <a:r>
              <a:rPr lang="en-US" dirty="0" smtClean="0"/>
              <a:t>=0.8,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smtClean="0"/>
              <a:t>=white, 100 rays per pixel</a:t>
            </a:r>
          </a:p>
          <a:p>
            <a:r>
              <a:rPr lang="en-US" dirty="0" smtClean="0"/>
              <a:t>Color of sphere should be constant</a:t>
            </a:r>
          </a:p>
          <a:p>
            <a:pPr lvl="1"/>
            <a:r>
              <a:rPr lang="en-US" dirty="0" smtClean="0"/>
              <a:t>Why?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It’s not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 descr="Figure25.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1" y="2775857"/>
            <a:ext cx="3410856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2103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67670</TotalTime>
  <Words>308</Words>
  <Application>Microsoft Macintosh PowerPoint</Application>
  <PresentationFormat>On-screen Show 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DAK1</vt:lpstr>
      <vt:lpstr>Microsoft Equation</vt:lpstr>
      <vt:lpstr>CS 419: Production Rendering   Glossy Reflection</vt:lpstr>
      <vt:lpstr>Objectives</vt:lpstr>
      <vt:lpstr>Glossy Reflection</vt:lpstr>
      <vt:lpstr>Glossy BRDF Model</vt:lpstr>
      <vt:lpstr>Monte Carlo Estimator</vt:lpstr>
      <vt:lpstr>The pdf</vt:lpstr>
      <vt:lpstr>Generating Reflection Rays</vt:lpstr>
      <vt:lpstr>Sampling Issues </vt:lpstr>
      <vt:lpstr>Sampling Issues</vt:lpstr>
      <vt:lpstr>Fixing the Sampling Issues</vt:lpstr>
      <vt:lpstr>Fixing the Sampling Issues</vt:lpstr>
      <vt:lpstr>Examples: Varying 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402</cp:revision>
  <dcterms:created xsi:type="dcterms:W3CDTF">2012-04-01T22:10:48Z</dcterms:created>
  <dcterms:modified xsi:type="dcterms:W3CDTF">2016-04-03T05:29:20Z</dcterms:modified>
</cp:coreProperties>
</file>