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3"/>
  </p:notesMasterIdLst>
  <p:sldIdLst>
    <p:sldId id="285" r:id="rId2"/>
    <p:sldId id="287" r:id="rId3"/>
    <p:sldId id="315" r:id="rId4"/>
    <p:sldId id="351" r:id="rId5"/>
    <p:sldId id="316" r:id="rId6"/>
    <p:sldId id="346" r:id="rId7"/>
    <p:sldId id="317" r:id="rId8"/>
    <p:sldId id="318" r:id="rId9"/>
    <p:sldId id="319" r:id="rId10"/>
    <p:sldId id="347" r:id="rId11"/>
    <p:sldId id="321" r:id="rId12"/>
    <p:sldId id="322" r:id="rId13"/>
    <p:sldId id="323" r:id="rId14"/>
    <p:sldId id="348" r:id="rId15"/>
    <p:sldId id="349" r:id="rId16"/>
    <p:sldId id="326" r:id="rId17"/>
    <p:sldId id="327" r:id="rId18"/>
    <p:sldId id="328" r:id="rId19"/>
    <p:sldId id="352" r:id="rId20"/>
    <p:sldId id="330" r:id="rId21"/>
    <p:sldId id="331" r:id="rId22"/>
    <p:sldId id="332" r:id="rId23"/>
    <p:sldId id="333" r:id="rId24"/>
    <p:sldId id="334" r:id="rId25"/>
    <p:sldId id="335" r:id="rId26"/>
    <p:sldId id="338" r:id="rId27"/>
    <p:sldId id="339" r:id="rId28"/>
    <p:sldId id="340" r:id="rId29"/>
    <p:sldId id="341" r:id="rId30"/>
    <p:sldId id="350" r:id="rId31"/>
    <p:sldId id="344"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64" autoAdjust="0"/>
    <p:restoredTop sz="68785" autoAdjust="0"/>
  </p:normalViewPr>
  <p:slideViewPr>
    <p:cSldViewPr snapToGrid="0" snapToObjects="1">
      <p:cViewPr varScale="1">
        <p:scale>
          <a:sx n="84" d="100"/>
          <a:sy n="84" d="100"/>
        </p:scale>
        <p:origin x="1352"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 Id="rId2" Type="http://schemas.openxmlformats.org/officeDocument/2006/relationships/image" Target="../media/image13.wmf"/><Relationship Id="rId3"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C671DE-B974-1645-9773-8DE72E573319}" type="datetimeFigureOut">
              <a:rPr lang="en-US" smtClean="0"/>
              <a:t>4/5/17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C14A3D-3C3B-DE49-A718-2FFC0A4B9DB3}" type="slidenum">
              <a:rPr lang="en-US" smtClean="0"/>
              <a:t>‹#›</a:t>
            </a:fld>
            <a:endParaRPr lang="en-US"/>
          </a:p>
        </p:txBody>
      </p:sp>
    </p:spTree>
    <p:extLst>
      <p:ext uri="{BB962C8B-B14F-4D97-AF65-F5344CB8AC3E}">
        <p14:creationId xmlns:p14="http://schemas.microsoft.com/office/powerpoint/2010/main" val="148896813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1157288" y="587375"/>
            <a:ext cx="4556125" cy="3416300"/>
          </a:xfrm>
        </p:spPr>
      </p:sp>
      <p:sp>
        <p:nvSpPr>
          <p:cNvPr id="16387" name="Rectangle 3"/>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7" tIns="44450" rIns="90487" bIns="44450">
            <a:prstTxWarp prst="textNoShape">
              <a:avLst/>
            </a:prstTxWarp>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D56187-02AA-FE40-A15F-52BEFBA34BE9}" type="slidenum">
              <a:rPr lang="en-US"/>
              <a:pPr/>
              <a:t>13</a:t>
            </a:fld>
            <a:endParaRPr lang="en-US"/>
          </a:p>
        </p:txBody>
      </p:sp>
      <p:sp>
        <p:nvSpPr>
          <p:cNvPr id="5959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9597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6A9E7A-256B-4044-A4F9-800FC18EB0C8}" type="slidenum">
              <a:rPr lang="en-US"/>
              <a:pPr/>
              <a:t>16</a:t>
            </a:fld>
            <a:endParaRPr lang="en-US"/>
          </a:p>
        </p:txBody>
      </p:sp>
      <p:sp>
        <p:nvSpPr>
          <p:cNvPr id="5683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68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CED495-5D5C-BF4A-9BD9-B23F12E7D603}" type="slidenum">
              <a:rPr lang="en-US"/>
              <a:pPr/>
              <a:t>17</a:t>
            </a:fld>
            <a:endParaRPr lang="en-US"/>
          </a:p>
        </p:txBody>
      </p:sp>
      <p:sp>
        <p:nvSpPr>
          <p:cNvPr id="5969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96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F104D1-4EBD-4647-B2F7-3A5B4676794E}" type="slidenum">
              <a:rPr lang="en-US"/>
              <a:pPr/>
              <a:t>18</a:t>
            </a:fld>
            <a:endParaRPr lang="en-US"/>
          </a:p>
        </p:txBody>
      </p:sp>
      <p:sp>
        <p:nvSpPr>
          <p:cNvPr id="6031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03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F104D1-4EBD-4647-B2F7-3A5B4676794E}" type="slidenum">
              <a:rPr lang="en-US"/>
              <a:pPr/>
              <a:t>19</a:t>
            </a:fld>
            <a:endParaRPr lang="en-US"/>
          </a:p>
        </p:txBody>
      </p:sp>
      <p:sp>
        <p:nvSpPr>
          <p:cNvPr id="6031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03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08689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FFD6D9-FBB0-484F-9E45-17937D62E9DD}" type="slidenum">
              <a:rPr lang="en-US"/>
              <a:pPr/>
              <a:t>20</a:t>
            </a:fld>
            <a:endParaRPr lang="en-US"/>
          </a:p>
        </p:txBody>
      </p:sp>
      <p:sp>
        <p:nvSpPr>
          <p:cNvPr id="5990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99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A22C19-0955-6245-8CA4-B3283801909F}" type="slidenum">
              <a:rPr lang="en-US"/>
              <a:pPr/>
              <a:t>21</a:t>
            </a:fld>
            <a:endParaRPr lang="en-US"/>
          </a:p>
        </p:txBody>
      </p:sp>
      <p:sp>
        <p:nvSpPr>
          <p:cNvPr id="6041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04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B631A3-0039-6647-8432-B039DAB93543}" type="slidenum">
              <a:rPr lang="en-US"/>
              <a:pPr/>
              <a:t>22</a:t>
            </a:fld>
            <a:endParaRPr lang="en-US"/>
          </a:p>
        </p:txBody>
      </p:sp>
      <p:sp>
        <p:nvSpPr>
          <p:cNvPr id="6318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31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953F45-E4D6-6E47-B420-359076BAC9CD}" type="slidenum">
              <a:rPr lang="en-US"/>
              <a:pPr/>
              <a:t>23</a:t>
            </a:fld>
            <a:endParaRPr lang="en-US"/>
          </a:p>
        </p:txBody>
      </p:sp>
      <p:sp>
        <p:nvSpPr>
          <p:cNvPr id="6338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33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1CCD48-7249-5B4D-BAE3-F5156ED261D1}" type="slidenum">
              <a:rPr lang="en-US"/>
              <a:pPr/>
              <a:t>24</a:t>
            </a:fld>
            <a:endParaRPr lang="en-US"/>
          </a:p>
        </p:txBody>
      </p:sp>
      <p:sp>
        <p:nvSpPr>
          <p:cNvPr id="6000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00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0C120E-4CFB-7D44-8762-CA1CB294F57F}" type="slidenum">
              <a:rPr lang="en-US"/>
              <a:pPr/>
              <a:t>3</a:t>
            </a:fld>
            <a:endParaRPr lang="en-US"/>
          </a:p>
        </p:txBody>
      </p:sp>
      <p:sp>
        <p:nvSpPr>
          <p:cNvPr id="6154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15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C1795C-C49B-9E4F-A4CD-2F91292B0052}" type="slidenum">
              <a:rPr lang="en-US"/>
              <a:pPr/>
              <a:t>25</a:t>
            </a:fld>
            <a:endParaRPr lang="en-US"/>
          </a:p>
        </p:txBody>
      </p:sp>
      <p:sp>
        <p:nvSpPr>
          <p:cNvPr id="6010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01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7535A1-66CE-204D-8AE0-A73E6A723563}" type="slidenum">
              <a:rPr lang="en-US"/>
              <a:pPr/>
              <a:t>26</a:t>
            </a:fld>
            <a:endParaRPr lang="en-US"/>
          </a:p>
        </p:txBody>
      </p:sp>
      <p:sp>
        <p:nvSpPr>
          <p:cNvPr id="6195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19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79A160-0EFC-D34D-BEF3-568C58FFB45C}" type="slidenum">
              <a:rPr lang="en-US"/>
              <a:pPr/>
              <a:t>27</a:t>
            </a:fld>
            <a:endParaRPr lang="en-US"/>
          </a:p>
        </p:txBody>
      </p:sp>
      <p:sp>
        <p:nvSpPr>
          <p:cNvPr id="6205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20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D9C7EC-9EC4-5048-924B-AF4D86CBCC3A}" type="slidenum">
              <a:rPr lang="en-US"/>
              <a:pPr/>
              <a:t>28</a:t>
            </a:fld>
            <a:endParaRPr lang="en-US"/>
          </a:p>
        </p:txBody>
      </p:sp>
      <p:sp>
        <p:nvSpPr>
          <p:cNvPr id="6215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21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5BE94D-A255-5941-B56A-8AD8EE238523}" type="slidenum">
              <a:rPr lang="en-US"/>
              <a:pPr/>
              <a:t>29</a:t>
            </a:fld>
            <a:endParaRPr lang="en-US"/>
          </a:p>
        </p:txBody>
      </p:sp>
      <p:sp>
        <p:nvSpPr>
          <p:cNvPr id="6225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22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9E6ADC-0F0E-9C4D-988E-F7C0FCF60474}" type="slidenum">
              <a:rPr lang="en-US"/>
              <a:pPr/>
              <a:t>31</a:t>
            </a:fld>
            <a:endParaRPr lang="en-US"/>
          </a:p>
        </p:txBody>
      </p:sp>
      <p:sp>
        <p:nvSpPr>
          <p:cNvPr id="5652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65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2334C2-1208-A24C-9B61-D875B4AA15D5}" type="slidenum">
              <a:rPr lang="en-US"/>
              <a:pPr/>
              <a:t>5</a:t>
            </a:fld>
            <a:endParaRPr lang="en-US"/>
          </a:p>
        </p:txBody>
      </p:sp>
      <p:sp>
        <p:nvSpPr>
          <p:cNvPr id="5601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60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F121FE-9F2F-F446-97E1-56C80998EEBB}" type="slidenum">
              <a:rPr lang="en-US"/>
              <a:pPr/>
              <a:t>7</a:t>
            </a:fld>
            <a:endParaRPr lang="en-US"/>
          </a:p>
        </p:txBody>
      </p:sp>
      <p:sp>
        <p:nvSpPr>
          <p:cNvPr id="6277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2771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44D3C1-05FC-3A43-91BE-29C110494CFF}" type="slidenum">
              <a:rPr lang="en-US"/>
              <a:pPr/>
              <a:t>8</a:t>
            </a:fld>
            <a:endParaRPr lang="en-US"/>
          </a:p>
        </p:txBody>
      </p:sp>
      <p:sp>
        <p:nvSpPr>
          <p:cNvPr id="5949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94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1FDBDF-3A70-3D45-AA56-9DE5E1BB5B98}" type="slidenum">
              <a:rPr lang="en-US"/>
              <a:pPr/>
              <a:t>9</a:t>
            </a:fld>
            <a:endParaRPr lang="en-US"/>
          </a:p>
        </p:txBody>
      </p:sp>
      <p:sp>
        <p:nvSpPr>
          <p:cNvPr id="5621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6217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C14A3D-3C3B-DE49-A718-2FFC0A4B9DB3}" type="slidenum">
              <a:rPr lang="en-US" smtClean="0"/>
              <a:t>10</a:t>
            </a:fld>
            <a:endParaRPr lang="en-US"/>
          </a:p>
        </p:txBody>
      </p:sp>
    </p:spTree>
    <p:extLst>
      <p:ext uri="{BB962C8B-B14F-4D97-AF65-F5344CB8AC3E}">
        <p14:creationId xmlns:p14="http://schemas.microsoft.com/office/powerpoint/2010/main" val="3416299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72A552-BA3C-C842-B64D-A985117F7F9D}" type="slidenum">
              <a:rPr lang="en-US"/>
              <a:pPr/>
              <a:t>11</a:t>
            </a:fld>
            <a:endParaRPr lang="en-US"/>
          </a:p>
        </p:txBody>
      </p:sp>
      <p:sp>
        <p:nvSpPr>
          <p:cNvPr id="6287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28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9F1BFC-928C-CE48-92AB-BD12C6195BA3}" type="slidenum">
              <a:rPr lang="en-US"/>
              <a:pPr/>
              <a:t>12</a:t>
            </a:fld>
            <a:endParaRPr lang="en-US"/>
          </a:p>
        </p:txBody>
      </p:sp>
      <p:sp>
        <p:nvSpPr>
          <p:cNvPr id="5672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67299"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57319"/>
            <a:ext cx="8915400" cy="877824"/>
          </a:xfrm>
        </p:spPr>
        <p:txBody>
          <a:bodyPr/>
          <a:lstStyle/>
          <a:p>
            <a:r>
              <a:rPr lang="en-US" smtClean="0"/>
              <a:t>Click to edit Master title style</a:t>
            </a:r>
            <a:endParaRPr/>
          </a:p>
        </p:txBody>
      </p:sp>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634D4-65BA-D348-A8E9-17702A94E3A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5487987" y="2048256"/>
            <a:ext cx="3427413"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914400" y="2039112"/>
            <a:ext cx="4572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US" smtClean="0"/>
              <a:t>Click to edit Master text styles</a:t>
            </a:r>
          </a:p>
        </p:txBody>
      </p:sp>
      <p:sp>
        <p:nvSpPr>
          <p:cNvPr id="5" name="Date Placeholder 4"/>
          <p:cNvSpPr>
            <a:spLocks noGrp="1"/>
          </p:cNvSpPr>
          <p:nvPr>
            <p:ph type="dt" sz="half" idx="10"/>
          </p:nvPr>
        </p:nvSpPr>
        <p:spPr>
          <a:xfrm>
            <a:off x="6580094" y="188259"/>
            <a:ext cx="2133600" cy="365125"/>
          </a:xfrm>
          <a:prstGeom prst="rect">
            <a:avLst/>
          </a:prstGeom>
        </p:spPr>
        <p:txBody>
          <a:bodyPr/>
          <a:lstStyle/>
          <a:p>
            <a:fld id="{15BAAE7D-7912-B445-AAA7-9E6395770C35}" type="datetimeFigureOut">
              <a:rPr lang="en-US" smtClean="0"/>
              <a:t>4/5/17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D634D4-65BA-D348-A8E9-17702A94E3A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6580094" y="188259"/>
            <a:ext cx="2133600" cy="365125"/>
          </a:xfrm>
          <a:prstGeom prst="rect">
            <a:avLst/>
          </a:prstGeom>
        </p:spPr>
        <p:txBody>
          <a:bodyPr/>
          <a:lstStyle/>
          <a:p>
            <a:fld id="{15BAAE7D-7912-B445-AAA7-9E6395770C35}" type="datetimeFigureOut">
              <a:rPr lang="en-US" smtClean="0"/>
              <a:t>4/5/17</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6580094" y="188259"/>
            <a:ext cx="2133600" cy="365125"/>
          </a:xfrm>
          <a:prstGeom prst="rect">
            <a:avLst/>
          </a:prstGeom>
        </p:spPr>
        <p:txBody>
          <a:bodyPr/>
          <a:lstStyle/>
          <a:p>
            <a:fld id="{15BAAE7D-7912-B445-AAA7-9E6395770C35}" type="datetimeFigureOut">
              <a:rPr lang="en-US" smtClean="0"/>
              <a:t>4/5/17</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3986784"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4928616" y="1129553"/>
            <a:ext cx="3986784"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80094" y="188259"/>
            <a:ext cx="2133600" cy="365125"/>
          </a:xfrm>
          <a:prstGeom prst="rect">
            <a:avLst/>
          </a:prstGeom>
        </p:spPr>
        <p:txBody>
          <a:bodyPr/>
          <a:lstStyle/>
          <a:p>
            <a:fld id="{15BAAE7D-7912-B445-AAA7-9E6395770C35}" type="datetimeFigureOut">
              <a:rPr lang="en-US" smtClean="0"/>
              <a:t>4/5/17</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6601968"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7543800" y="1129553"/>
            <a:ext cx="1371600" cy="1481328"/>
          </a:xfrm>
        </p:spPr>
        <p:txBody>
          <a:bodyPr>
            <a:normAutofit/>
          </a:bodyPr>
          <a:lstStyle>
            <a:lvl1pPr marL="0" indent="0">
              <a:buNone/>
              <a:defRPr sz="1800"/>
            </a:lvl1pPr>
          </a:lstStyle>
          <a:p>
            <a:r>
              <a:rPr lang="en-US" smtClean="0"/>
              <a:t>Drag picture to placeholder or click icon to add</a:t>
            </a:r>
            <a:endParaRPr/>
          </a:p>
        </p:txBody>
      </p:sp>
      <p:sp>
        <p:nvSpPr>
          <p:cNvPr id="8" name="Picture Placeholder 8"/>
          <p:cNvSpPr>
            <a:spLocks noGrp="1"/>
          </p:cNvSpPr>
          <p:nvPr>
            <p:ph type="pic" sz="quarter" idx="15"/>
          </p:nvPr>
        </p:nvSpPr>
        <p:spPr>
          <a:xfrm>
            <a:off x="7543800" y="2629169"/>
            <a:ext cx="1371600" cy="1481328"/>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a:xfrm>
            <a:off x="6580094" y="188259"/>
            <a:ext cx="2133600" cy="365125"/>
          </a:xfrm>
          <a:prstGeom prst="rect">
            <a:avLst/>
          </a:prstGeom>
        </p:spPr>
        <p:txBody>
          <a:bodyPr/>
          <a:lstStyle/>
          <a:p>
            <a:fld id="{15BAAE7D-7912-B445-AAA7-9E6395770C35}" type="datetimeFigureOut">
              <a:rPr lang="en-US" smtClean="0"/>
              <a:t>4/5/17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634D4-65BA-D348-A8E9-17702A94E3A3}"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1129554"/>
            <a:ext cx="914400" cy="5533278"/>
          </a:xfrm>
        </p:spPr>
        <p:txBody>
          <a:bodyPr vert="eaVert" lIns="274320" tIns="685800" bIns="685800"/>
          <a:lstStyle/>
          <a:p>
            <a:r>
              <a:rPr lang="en-US" smtClean="0"/>
              <a:t>Click to edit Master title style</a:t>
            </a:r>
            <a:endParaRPr/>
          </a:p>
        </p:txBody>
      </p:sp>
      <p:sp>
        <p:nvSpPr>
          <p:cNvPr id="3" name="Vertical Text Placeholder 2"/>
          <p:cNvSpPr>
            <a:spLocks noGrp="1"/>
          </p:cNvSpPr>
          <p:nvPr>
            <p:ph type="body" orient="vert" idx="1"/>
          </p:nvPr>
        </p:nvSpPr>
        <p:spPr>
          <a:xfrm>
            <a:off x="1117600" y="1734671"/>
            <a:ext cx="6426200" cy="4542304"/>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a:xfrm>
            <a:off x="6580094" y="188259"/>
            <a:ext cx="2133600" cy="365125"/>
          </a:xfrm>
          <a:prstGeom prst="rect">
            <a:avLst/>
          </a:prstGeom>
        </p:spPr>
        <p:txBody>
          <a:bodyPr/>
          <a:lstStyle/>
          <a:p>
            <a:fld id="{15BAAE7D-7912-B445-AAA7-9E6395770C35}" type="datetimeFigureOut">
              <a:rPr lang="en-US" smtClean="0"/>
              <a:t>4/5/17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634D4-65BA-D348-A8E9-17702A94E3A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lvl1pPr>
              <a:defRPr b="0">
                <a:solidFill>
                  <a:schemeClr val="tx1"/>
                </a:solidFill>
                <a:effectLst/>
              </a:defRPr>
            </a:lvl1pPr>
          </a:lstStyle>
          <a:p>
            <a:endParaRPr lang="en-US"/>
          </a:p>
        </p:txBody>
      </p:sp>
      <p:sp>
        <p:nvSpPr>
          <p:cNvPr id="6" name="Slide Number Placeholder 5"/>
          <p:cNvSpPr>
            <a:spLocks noGrp="1"/>
          </p:cNvSpPr>
          <p:nvPr>
            <p:ph type="sldNum" sz="quarter" idx="12"/>
          </p:nvPr>
        </p:nvSpPr>
        <p:spPr/>
        <p:txBody>
          <a:bodyPr/>
          <a:lstStyle/>
          <a:p>
            <a:fld id="{D1D634D4-65BA-D348-A8E9-17702A94E3A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8915400" cy="914400"/>
          </a:xfrm>
        </p:spPr>
        <p:txBody>
          <a:bodyPr/>
          <a:lstStyle/>
          <a:p>
            <a:r>
              <a:rPr lang="en-US" smtClean="0"/>
              <a:t>Click to edit Master title style</a:t>
            </a:r>
            <a:endParaRPr/>
          </a:p>
        </p:txBody>
      </p:sp>
      <p:sp>
        <p:nvSpPr>
          <p:cNvPr id="3" name="Subtitle 2"/>
          <p:cNvSpPr>
            <a:spLocks noGrp="1"/>
          </p:cNvSpPr>
          <p:nvPr>
            <p:ph type="subTitle" idx="1"/>
          </p:nvPr>
        </p:nvSpPr>
        <p:spPr>
          <a:xfrm>
            <a:off x="914400" y="5943600"/>
            <a:ext cx="8001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3886200"/>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89154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914400" y="5484607"/>
            <a:ext cx="8001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634D4-65BA-D348-A8E9-17702A94E3A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600"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5147534"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D634D4-65BA-D348-A8E9-17702A94E3A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0588"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588"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5147534"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47534"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8" name="Footer Placeholder 7"/>
          <p:cNvSpPr>
            <a:spLocks noGrp="1"/>
          </p:cNvSpPr>
          <p:nvPr>
            <p:ph type="ftr" sz="quarter" idx="11"/>
          </p:nvPr>
        </p:nvSpPr>
        <p:spPr>
          <a:xfrm>
            <a:off x="2708276" y="6580867"/>
            <a:ext cx="3691604" cy="365125"/>
          </a:xfrm>
        </p:spPr>
        <p:txBody>
          <a:bodyPr/>
          <a:lstStyle>
            <a:lvl1pPr algn="ctr">
              <a:defRPr/>
            </a:lvl1pPr>
          </a:lstStyle>
          <a:p>
            <a:endParaRPr lang="en-US"/>
          </a:p>
        </p:txBody>
      </p:sp>
      <p:sp>
        <p:nvSpPr>
          <p:cNvPr id="9" name="Slide Number Placeholder 8"/>
          <p:cNvSpPr>
            <a:spLocks noGrp="1"/>
          </p:cNvSpPr>
          <p:nvPr>
            <p:ph type="sldNum" sz="quarter" idx="12"/>
          </p:nvPr>
        </p:nvSpPr>
        <p:spPr/>
        <p:txBody>
          <a:bodyPr/>
          <a:lstStyle/>
          <a:p>
            <a:fld id="{D1D634D4-65BA-D348-A8E9-17702A94E3A3}" type="slidenum">
              <a:rPr lang="en-US" smtClean="0"/>
              <a:t>‹#›</a:t>
            </a:fld>
            <a:endParaRPr lang="en-US"/>
          </a:p>
        </p:txBody>
      </p:sp>
      <p:cxnSp>
        <p:nvCxnSpPr>
          <p:cNvPr id="11" name="Straight Connector 10"/>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a:xfrm>
            <a:off x="6580094" y="188259"/>
            <a:ext cx="2133600" cy="365125"/>
          </a:xfrm>
          <a:prstGeom prst="rect">
            <a:avLst/>
          </a:prstGeom>
        </p:spPr>
        <p:txBody>
          <a:bodyPr/>
          <a:lstStyle/>
          <a:p>
            <a:fld id="{15BAAE7D-7912-B445-AAA7-9E6395770C35}" type="datetimeFigureOut">
              <a:rPr lang="en-US" smtClean="0"/>
              <a:t>4/5/17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D634D4-65BA-D348-A8E9-17702A94E3A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580094" y="188259"/>
            <a:ext cx="2133600" cy="365125"/>
          </a:xfrm>
          <a:prstGeom prst="rect">
            <a:avLst/>
          </a:prstGeom>
        </p:spPr>
        <p:txBody>
          <a:bodyPr/>
          <a:lstStyle/>
          <a:p>
            <a:fld id="{15BAAE7D-7912-B445-AAA7-9E6395770C35}" type="datetimeFigureOut">
              <a:rPr lang="en-US" smtClean="0"/>
              <a:t>4/5/17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D634D4-65BA-D348-A8E9-17702A94E3A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5147534" y="2590800"/>
            <a:ext cx="3566160" cy="3686175"/>
          </a:xfrm>
        </p:spPr>
        <p:txBody>
          <a:bodyPr/>
          <a:lstStyle>
            <a:lvl1pPr>
              <a:defRPr sz="1800"/>
            </a:lvl1pPr>
            <a:lvl2pPr>
              <a:defRPr sz="1800"/>
            </a:lvl2pPr>
            <a:lvl3pPr>
              <a:defRPr sz="1800"/>
            </a:lvl3pPr>
            <a:lvl4pPr>
              <a:defRPr sz="1800"/>
            </a:lvl4pPr>
            <a:lvl5pPr>
              <a:defRPr sz="1800"/>
            </a:lvl5pPr>
            <a:lvl6pPr marL="2055813" indent="-344488">
              <a:defRPr sz="2000"/>
            </a:lvl6pPr>
            <a:lvl7pPr marL="2055813" indent="-344488">
              <a:defRPr sz="2000"/>
            </a:lvl7pPr>
            <a:lvl8pPr marL="2055813" indent="-344488">
              <a:defRPr sz="2000"/>
            </a:lvl8pPr>
            <a:lvl9pPr marL="205581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900952" y="2039111"/>
            <a:ext cx="356616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580094" y="188259"/>
            <a:ext cx="2133600" cy="365125"/>
          </a:xfrm>
          <a:prstGeom prst="rect">
            <a:avLst/>
          </a:prstGeom>
        </p:spPr>
        <p:txBody>
          <a:bodyPr/>
          <a:lstStyle/>
          <a:p>
            <a:fld id="{15BAAE7D-7912-B445-AAA7-9E6395770C35}" type="datetimeFigureOut">
              <a:rPr lang="en-US" smtClean="0"/>
              <a:t>4/5/17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D634D4-65BA-D348-A8E9-17702A94E3A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123856"/>
            <a:ext cx="8913813" cy="914400"/>
          </a:xfrm>
          <a:prstGeom prst="rect">
            <a:avLst/>
          </a:prstGeom>
          <a:solidFill>
            <a:schemeClr val="tx2"/>
          </a:solidFill>
        </p:spPr>
        <p:txBody>
          <a:bodyPr vert="horz" lIns="1188720" tIns="45720" rIns="274320" bIns="45720" rtlCol="0" anchor="ctr">
            <a:normAutofit/>
          </a:bodyPr>
          <a:lstStyle/>
          <a:p>
            <a:r>
              <a:rPr lang="en-US" smtClean="0"/>
              <a:t>Click to edit Master title style</a:t>
            </a:r>
            <a:endParaRPr/>
          </a:p>
        </p:txBody>
      </p:sp>
      <p:sp>
        <p:nvSpPr>
          <p:cNvPr id="3" name="Text Placeholder 2"/>
          <p:cNvSpPr>
            <a:spLocks noGrp="1"/>
          </p:cNvSpPr>
          <p:nvPr>
            <p:ph type="body" idx="1"/>
          </p:nvPr>
        </p:nvSpPr>
        <p:spPr>
          <a:xfrm>
            <a:off x="1114424" y="2595562"/>
            <a:ext cx="7610476" cy="367076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D1D634D4-65BA-D348-A8E9-17702A94E3A3}" type="slidenum">
              <a:rPr lang="en-US" smtClean="0"/>
              <a:t>‹#›</a:t>
            </a:fld>
            <a:endParaRPr lang="en-US"/>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Footer Placeholder 4"/>
          <p:cNvSpPr>
            <a:spLocks noGrp="1"/>
          </p:cNvSpPr>
          <p:nvPr>
            <p:ph type="ftr" sz="quarter" idx="3"/>
          </p:nvPr>
        </p:nvSpPr>
        <p:spPr>
          <a:xfrm>
            <a:off x="2769099" y="6572228"/>
            <a:ext cx="3367416" cy="365125"/>
          </a:xfrm>
          <a:prstGeom prst="rect">
            <a:avLst/>
          </a:prstGeom>
        </p:spPr>
        <p:txBody>
          <a:bodyPr vert="horz" lIns="91440" tIns="45720" rIns="91440" bIns="45720" rtlCol="0" anchor="ctr"/>
          <a:lstStyle>
            <a:lvl1pPr algn="l">
              <a:defRPr sz="1000" b="0" cap="none" spc="0">
                <a:ln>
                  <a:noFill/>
                </a:ln>
                <a:solidFill>
                  <a:schemeClr val="tx1"/>
                </a:solidFill>
                <a:effectLst/>
              </a:defRPr>
            </a:lvl1pPr>
          </a:lstStyle>
          <a:p>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marL="0" indent="0"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ts val="1000"/>
        </a:spcBef>
        <a:buClr>
          <a:schemeClr val="accent2"/>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3"/>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tx2"/>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2"/>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3"/>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11.png"/><Relationship Id="rId5" Type="http://schemas.openxmlformats.org/officeDocument/2006/relationships/oleObject" Target="../embeddings/oleObject2.bin"/><Relationship Id="rId6" Type="http://schemas.openxmlformats.org/officeDocument/2006/relationships/image" Target="../media/image10.wmf"/><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3.bin"/><Relationship Id="rId5" Type="http://schemas.openxmlformats.org/officeDocument/2006/relationships/image" Target="../media/image12.wmf"/><Relationship Id="rId6" Type="http://schemas.openxmlformats.org/officeDocument/2006/relationships/oleObject" Target="../embeddings/oleObject4.bin"/><Relationship Id="rId7" Type="http://schemas.openxmlformats.org/officeDocument/2006/relationships/image" Target="../media/image13.wmf"/><Relationship Id="rId8" Type="http://schemas.openxmlformats.org/officeDocument/2006/relationships/oleObject" Target="../embeddings/oleObject5.bin"/><Relationship Id="rId9" Type="http://schemas.openxmlformats.org/officeDocument/2006/relationships/image" Target="../media/image14.wmf"/><Relationship Id="rId1" Type="http://schemas.openxmlformats.org/officeDocument/2006/relationships/vmlDrawing" Target="../drawings/vmlDrawing3.vml"/><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6.bin"/><Relationship Id="rId5" Type="http://schemas.openxmlformats.org/officeDocument/2006/relationships/image" Target="../media/image15.wmf"/><Relationship Id="rId1" Type="http://schemas.openxmlformats.org/officeDocument/2006/relationships/vmlDrawing" Target="../drawings/vmlDrawing4.vml"/><Relationship Id="rId2"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7.jpeg"/><Relationship Id="rId4"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9.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0.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8.png"/><Relationship Id="rId5" Type="http://schemas.openxmlformats.org/officeDocument/2006/relationships/oleObject" Target="../embeddings/oleObject1.bin"/><Relationship Id="rId6" Type="http://schemas.openxmlformats.org/officeDocument/2006/relationships/image" Target="../media/image7.wmf"/><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title"/>
          </p:nvPr>
        </p:nvSpPr>
        <p:spPr>
          <a:xfrm>
            <a:off x="160774" y="1653008"/>
            <a:ext cx="8983226" cy="1836400"/>
          </a:xfrm>
          <a:noFill/>
        </p:spPr>
        <p:txBody>
          <a:bodyPr wrap="square" lIns="63500" tIns="25400" rIns="63500" bIns="25400" anchorCtr="1">
            <a:spAutoFit/>
          </a:bodyPr>
          <a:lstStyle/>
          <a:p>
            <a:pPr algn="ctr"/>
            <a:r>
              <a:rPr lang="en-US" sz="2800" dirty="0" smtClean="0">
                <a:solidFill>
                  <a:schemeClr val="tx1"/>
                </a:solidFill>
              </a:rPr>
              <a:t>CS 419: Production Rendering</a:t>
            </a:r>
            <a:br>
              <a:rPr lang="en-US" sz="2800" dirty="0" smtClean="0">
                <a:solidFill>
                  <a:schemeClr val="tx1"/>
                </a:solidFill>
              </a:rPr>
            </a:br>
            <a:r>
              <a:rPr lang="en-US" sz="2800" dirty="0">
                <a:solidFill>
                  <a:schemeClr val="tx1"/>
                </a:solidFill>
              </a:rPr>
              <a:t/>
            </a:r>
            <a:br>
              <a:rPr lang="en-US" sz="2800" dirty="0">
                <a:solidFill>
                  <a:schemeClr val="tx1"/>
                </a:solidFill>
              </a:rPr>
            </a:br>
            <a:r>
              <a:rPr lang="en-US" sz="2800" dirty="0" smtClean="0">
                <a:solidFill>
                  <a:schemeClr val="tx1"/>
                </a:solidFill>
              </a:rPr>
              <a:t/>
            </a:r>
            <a:br>
              <a:rPr lang="en-US" sz="2800" dirty="0" smtClean="0">
                <a:solidFill>
                  <a:schemeClr val="tx1"/>
                </a:solidFill>
              </a:rPr>
            </a:br>
            <a:r>
              <a:rPr lang="en-US" sz="2800" dirty="0" err="1" smtClean="0">
                <a:solidFill>
                  <a:schemeClr val="tx1"/>
                </a:solidFill>
              </a:rPr>
              <a:t>Radiosity</a:t>
            </a:r>
            <a:endParaRPr lang="en-US" sz="3200" dirty="0">
              <a:solidFill>
                <a:schemeClr val="tx1"/>
              </a:solidFill>
            </a:endParaRPr>
          </a:p>
        </p:txBody>
      </p:sp>
      <p:sp>
        <p:nvSpPr>
          <p:cNvPr id="15363" name="Rectangle 4"/>
          <p:cNvSpPr>
            <a:spLocks noChangeArrowheads="1"/>
          </p:cNvSpPr>
          <p:nvPr/>
        </p:nvSpPr>
        <p:spPr bwMode="auto">
          <a:xfrm>
            <a:off x="1600200" y="4332637"/>
            <a:ext cx="6248400" cy="736099"/>
          </a:xfrm>
          <a:prstGeom prst="rect">
            <a:avLst/>
          </a:prstGeom>
          <a:noFill/>
          <a:ln w="12700">
            <a:noFill/>
            <a:miter lim="800000"/>
            <a:headEnd/>
            <a:tailEnd/>
          </a:ln>
        </p:spPr>
        <p:txBody>
          <a:bodyPr wrap="square" lIns="90487" tIns="44450" rIns="90487" bIns="44450">
            <a:prstTxWarp prst="textNoShape">
              <a:avLst/>
            </a:prstTxWarp>
            <a:spAutoFit/>
          </a:bodyPr>
          <a:lstStyle/>
          <a:p>
            <a:pPr algn="ctr">
              <a:buClrTx/>
              <a:buSzTx/>
              <a:buFontTx/>
              <a:buNone/>
            </a:pPr>
            <a:r>
              <a:rPr lang="en-US" sz="2400" dirty="0" smtClean="0">
                <a:solidFill>
                  <a:schemeClr val="tx2"/>
                </a:solidFill>
                <a:latin typeface="+mn-lt"/>
              </a:rPr>
              <a:t>Eric Shaffer</a:t>
            </a:r>
          </a:p>
          <a:p>
            <a:pPr algn="ctr">
              <a:buClrTx/>
              <a:buSzTx/>
              <a:buFontTx/>
              <a:buNone/>
            </a:pPr>
            <a:r>
              <a:rPr lang="en-US" dirty="0" smtClean="0">
                <a:solidFill>
                  <a:schemeClr val="tx2"/>
                </a:solidFill>
              </a:rPr>
              <a:t> </a:t>
            </a:r>
            <a:endParaRPr lang="en-US" sz="300" dirty="0" smtClean="0">
              <a:solidFill>
                <a:schemeClr val="tx2"/>
              </a:solidFill>
              <a:latin typeface="+mn-lt"/>
            </a:endParaRPr>
          </a:p>
        </p:txBody>
      </p:sp>
      <p:cxnSp>
        <p:nvCxnSpPr>
          <p:cNvPr id="10" name="Straight Connector 9"/>
          <p:cNvCxnSpPr/>
          <p:nvPr/>
        </p:nvCxnSpPr>
        <p:spPr bwMode="auto">
          <a:xfrm>
            <a:off x="2667000" y="2438400"/>
            <a:ext cx="3908777" cy="1588"/>
          </a:xfrm>
          <a:prstGeom prst="line">
            <a:avLst/>
          </a:prstGeom>
          <a:noFill/>
          <a:ln w="38100" cap="flat" cmpd="sng" algn="ctr">
            <a:solidFill>
              <a:schemeClr val="accent1"/>
            </a:solidFill>
            <a:prstDash val="solid"/>
            <a:round/>
            <a:headEnd type="none" w="med" len="med"/>
            <a:tailEnd type="none" w="med" len="med"/>
          </a:ln>
          <a:effectLst/>
        </p:spPr>
      </p:cxnSp>
      <p:sp>
        <p:nvSpPr>
          <p:cNvPr id="3" name="TextBox 2"/>
          <p:cNvSpPr txBox="1"/>
          <p:nvPr/>
        </p:nvSpPr>
        <p:spPr>
          <a:xfrm>
            <a:off x="-1566333" y="1241778"/>
            <a:ext cx="337853" cy="374461"/>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759416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Form Factor</a:t>
            </a:r>
            <a:endParaRPr lang="en-US" dirty="0"/>
          </a:p>
        </p:txBody>
      </p:sp>
      <p:sp>
        <p:nvSpPr>
          <p:cNvPr id="4" name="Content Placeholder 3"/>
          <p:cNvSpPr>
            <a:spLocks noGrp="1"/>
          </p:cNvSpPr>
          <p:nvPr>
            <p:ph idx="1"/>
          </p:nvPr>
        </p:nvSpPr>
        <p:spPr>
          <a:xfrm>
            <a:off x="130174" y="2166937"/>
            <a:ext cx="6651626" cy="3670767"/>
          </a:xfrm>
        </p:spPr>
        <p:txBody>
          <a:bodyPr/>
          <a:lstStyle/>
          <a:p>
            <a:r>
              <a:rPr lang="en-US" dirty="0" err="1" smtClean="0"/>
              <a:t>F</a:t>
            </a:r>
            <a:r>
              <a:rPr lang="en-US" baseline="-25000" dirty="0" err="1" smtClean="0"/>
              <a:t>j</a:t>
            </a:r>
            <a:r>
              <a:rPr lang="en-US" baseline="-25000" dirty="0" err="1" smtClean="0">
                <a:sym typeface="Wingdings"/>
              </a:rPr>
              <a:t>i</a:t>
            </a:r>
            <a:r>
              <a:rPr lang="en-US" dirty="0" smtClean="0">
                <a:sym typeface="Wingdings"/>
              </a:rPr>
              <a:t>= fraction of power emitted by j received by I</a:t>
            </a:r>
          </a:p>
          <a:p>
            <a:r>
              <a:rPr lang="en-US" dirty="0" smtClean="0">
                <a:sym typeface="Wingdings"/>
              </a:rPr>
              <a:t>Elements of the Form Factor</a:t>
            </a:r>
          </a:p>
          <a:p>
            <a:pPr lvl="1"/>
            <a:r>
              <a:rPr lang="en-US" dirty="0" smtClean="0">
                <a:sym typeface="Wingdings"/>
              </a:rPr>
              <a:t>Area</a:t>
            </a:r>
          </a:p>
          <a:p>
            <a:pPr lvl="2"/>
            <a:r>
              <a:rPr lang="en-US" dirty="0" smtClean="0">
                <a:sym typeface="Wingdings"/>
              </a:rPr>
              <a:t>If </a:t>
            </a:r>
            <a:r>
              <a:rPr lang="en-US" dirty="0" err="1" smtClean="0">
                <a:sym typeface="Wingdings"/>
              </a:rPr>
              <a:t>i</a:t>
            </a:r>
            <a:r>
              <a:rPr lang="en-US" dirty="0" smtClean="0">
                <a:sym typeface="Wingdings"/>
              </a:rPr>
              <a:t> </a:t>
            </a:r>
            <a:r>
              <a:rPr lang="en-US" dirty="0">
                <a:sym typeface="Wingdings"/>
              </a:rPr>
              <a:t>i</a:t>
            </a:r>
            <a:r>
              <a:rPr lang="en-US" dirty="0" smtClean="0">
                <a:sym typeface="Wingdings"/>
              </a:rPr>
              <a:t>s smaller it receives </a:t>
            </a:r>
            <a:r>
              <a:rPr lang="en-US" dirty="0" smtClean="0">
                <a:sym typeface="Wingdings"/>
              </a:rPr>
              <a:t>less </a:t>
            </a:r>
            <a:r>
              <a:rPr lang="en-US" dirty="0" smtClean="0">
                <a:sym typeface="Wingdings"/>
              </a:rPr>
              <a:t>power</a:t>
            </a:r>
          </a:p>
          <a:p>
            <a:pPr lvl="1"/>
            <a:r>
              <a:rPr lang="en-US" dirty="0" smtClean="0">
                <a:sym typeface="Wingdings"/>
              </a:rPr>
              <a:t>Orientation</a:t>
            </a:r>
          </a:p>
          <a:p>
            <a:pPr lvl="2"/>
            <a:r>
              <a:rPr lang="en-US" dirty="0" smtClean="0">
                <a:sym typeface="Wingdings"/>
              </a:rPr>
              <a:t>If </a:t>
            </a:r>
            <a:r>
              <a:rPr lang="en-US" dirty="0" err="1" smtClean="0">
                <a:sym typeface="Wingdings"/>
              </a:rPr>
              <a:t>i</a:t>
            </a:r>
            <a:r>
              <a:rPr lang="en-US" dirty="0" smtClean="0">
                <a:sym typeface="Wingdings"/>
              </a:rPr>
              <a:t> faces j it receives more </a:t>
            </a:r>
          </a:p>
          <a:p>
            <a:pPr lvl="1"/>
            <a:r>
              <a:rPr lang="en-US" dirty="0" smtClean="0">
                <a:sym typeface="Wingdings"/>
              </a:rPr>
              <a:t>Distance</a:t>
            </a:r>
          </a:p>
          <a:p>
            <a:pPr lvl="2"/>
            <a:r>
              <a:rPr lang="en-US" dirty="0" smtClean="0">
                <a:sym typeface="Wingdings"/>
              </a:rPr>
              <a:t>if </a:t>
            </a:r>
            <a:r>
              <a:rPr lang="en-US" dirty="0" err="1" smtClean="0">
                <a:sym typeface="Wingdings"/>
              </a:rPr>
              <a:t>i</a:t>
            </a:r>
            <a:r>
              <a:rPr lang="en-US" dirty="0" smtClean="0">
                <a:sym typeface="Wingdings"/>
              </a:rPr>
              <a:t> is farther away it </a:t>
            </a:r>
            <a:r>
              <a:rPr lang="en-US" dirty="0" smtClean="0">
                <a:sym typeface="Wingdings"/>
              </a:rPr>
              <a:t>receives</a:t>
            </a:r>
            <a:br>
              <a:rPr lang="en-US" dirty="0" smtClean="0">
                <a:sym typeface="Wingdings"/>
              </a:rPr>
            </a:br>
            <a:r>
              <a:rPr lang="en-US" dirty="0" smtClean="0">
                <a:sym typeface="Wingdings"/>
              </a:rPr>
              <a:t>less </a:t>
            </a:r>
            <a:r>
              <a:rPr lang="en-US" dirty="0" smtClean="0">
                <a:sym typeface="Wingdings"/>
              </a:rPr>
              <a:t>power</a:t>
            </a:r>
            <a:endParaRPr lang="en-US" dirty="0"/>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5489" t="32893" b="14706"/>
          <a:stretch/>
        </p:blipFill>
        <p:spPr bwMode="auto">
          <a:xfrm>
            <a:off x="5073922" y="3111500"/>
            <a:ext cx="4070078" cy="3603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624899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9762"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2448" t="16790" r="1666" b="6670"/>
          <a:stretch/>
        </p:blipFill>
        <p:spPr bwMode="auto">
          <a:xfrm>
            <a:off x="223838" y="1150938"/>
            <a:ext cx="8767762" cy="52466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629764" name="Rectangle 4"/>
          <p:cNvSpPr>
            <a:spLocks noChangeArrowheads="1"/>
          </p:cNvSpPr>
          <p:nvPr/>
        </p:nvSpPr>
        <p:spPr bwMode="auto">
          <a:xfrm>
            <a:off x="1524000" y="1371600"/>
            <a:ext cx="6400800" cy="12192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629763" name="Object 3"/>
          <p:cNvGraphicFramePr>
            <a:graphicFrameLocks noChangeAspect="1"/>
          </p:cNvGraphicFramePr>
          <p:nvPr/>
        </p:nvGraphicFramePr>
        <p:xfrm>
          <a:off x="223838" y="1150938"/>
          <a:ext cx="8767762" cy="1592262"/>
        </p:xfrm>
        <a:graphic>
          <a:graphicData uri="http://schemas.openxmlformats.org/presentationml/2006/ole">
            <mc:AlternateContent xmlns:mc="http://schemas.openxmlformats.org/markup-compatibility/2006">
              <mc:Choice xmlns:v="urn:schemas-microsoft-com:vml" Requires="v">
                <p:oleObj spid="_x0000_s73737" name="Equation" r:id="rId5" imgW="2933640" imgH="533160" progId="Equation.3">
                  <p:embed/>
                </p:oleObj>
              </mc:Choice>
              <mc:Fallback>
                <p:oleObj name="Equation" r:id="rId5" imgW="2933640" imgH="5331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838" y="1150938"/>
                        <a:ext cx="8767762" cy="15922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 name="Title 1"/>
          <p:cNvSpPr>
            <a:spLocks noGrp="1"/>
          </p:cNvSpPr>
          <p:nvPr>
            <p:ph type="title"/>
          </p:nvPr>
        </p:nvSpPr>
        <p:spPr>
          <a:xfrm>
            <a:off x="0" y="236538"/>
            <a:ext cx="8913813" cy="914400"/>
          </a:xfrm>
        </p:spPr>
        <p:txBody>
          <a:bodyPr/>
          <a:lstStyle/>
          <a:p>
            <a:r>
              <a:rPr lang="en-US" dirty="0" smtClean="0"/>
              <a:t>Form Factors</a:t>
            </a:r>
            <a:endParaRPr lang="en-US" dirty="0"/>
          </a:p>
        </p:txBody>
      </p:sp>
    </p:spTree>
    <p:extLst>
      <p:ext uri="{BB962C8B-B14F-4D97-AF65-F5344CB8AC3E}">
        <p14:creationId xmlns:p14="http://schemas.microsoft.com/office/powerpoint/2010/main" val="5327114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0373" name="Object 5"/>
          <p:cNvGraphicFramePr>
            <a:graphicFrameLocks noChangeAspect="1"/>
          </p:cNvGraphicFramePr>
          <p:nvPr/>
        </p:nvGraphicFramePr>
        <p:xfrm>
          <a:off x="223838" y="1150938"/>
          <a:ext cx="8767762" cy="1592262"/>
        </p:xfrm>
        <a:graphic>
          <a:graphicData uri="http://schemas.openxmlformats.org/presentationml/2006/ole">
            <mc:AlternateContent xmlns:mc="http://schemas.openxmlformats.org/markup-compatibility/2006">
              <mc:Choice xmlns:v="urn:schemas-microsoft-com:vml" Requires="v">
                <p:oleObj spid="_x0000_s75796" name="Equation" r:id="rId4" imgW="2933640" imgH="533160" progId="Equation.3">
                  <p:embed/>
                </p:oleObj>
              </mc:Choice>
              <mc:Fallback>
                <p:oleObj name="Equation" r:id="rId4" imgW="2933640" imgH="5331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838" y="1150938"/>
                        <a:ext cx="8767762" cy="15922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570374" name="Object 6"/>
          <p:cNvGraphicFramePr>
            <a:graphicFrameLocks noChangeAspect="1"/>
          </p:cNvGraphicFramePr>
          <p:nvPr/>
        </p:nvGraphicFramePr>
        <p:xfrm>
          <a:off x="1981200" y="5181600"/>
          <a:ext cx="4783138" cy="720725"/>
        </p:xfrm>
        <a:graphic>
          <a:graphicData uri="http://schemas.openxmlformats.org/presentationml/2006/ole">
            <mc:AlternateContent xmlns:mc="http://schemas.openxmlformats.org/markup-compatibility/2006">
              <mc:Choice xmlns:v="urn:schemas-microsoft-com:vml" Requires="v">
                <p:oleObj spid="_x0000_s75797" name="Equation" r:id="rId6" imgW="1600200" imgH="241200" progId="Equation.3">
                  <p:embed/>
                </p:oleObj>
              </mc:Choice>
              <mc:Fallback>
                <p:oleObj name="Equation" r:id="rId6" imgW="1600200" imgH="241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5181600"/>
                        <a:ext cx="4783138" cy="7207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570375" name="Object 7"/>
          <p:cNvGraphicFramePr>
            <a:graphicFrameLocks noChangeAspect="1"/>
          </p:cNvGraphicFramePr>
          <p:nvPr/>
        </p:nvGraphicFramePr>
        <p:xfrm>
          <a:off x="261938" y="3055938"/>
          <a:ext cx="8691562" cy="1592262"/>
        </p:xfrm>
        <a:graphic>
          <a:graphicData uri="http://schemas.openxmlformats.org/presentationml/2006/ole">
            <mc:AlternateContent xmlns:mc="http://schemas.openxmlformats.org/markup-compatibility/2006">
              <mc:Choice xmlns:v="urn:schemas-microsoft-com:vml" Requires="v">
                <p:oleObj spid="_x0000_s75798" name="Equation" r:id="rId8" imgW="2908080" imgH="533160" progId="Equation.3">
                  <p:embed/>
                </p:oleObj>
              </mc:Choice>
              <mc:Fallback>
                <p:oleObj name="Equation" r:id="rId8" imgW="2908080" imgH="53316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1938" y="3055938"/>
                        <a:ext cx="8691562" cy="15922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 name="Title 1"/>
          <p:cNvSpPr>
            <a:spLocks noGrp="1"/>
          </p:cNvSpPr>
          <p:nvPr>
            <p:ph type="title"/>
          </p:nvPr>
        </p:nvSpPr>
        <p:spPr>
          <a:xfrm>
            <a:off x="0" y="236538"/>
            <a:ext cx="8913813" cy="914400"/>
          </a:xfrm>
        </p:spPr>
        <p:txBody>
          <a:bodyPr/>
          <a:lstStyle/>
          <a:p>
            <a:r>
              <a:rPr lang="en-US" dirty="0" smtClean="0"/>
              <a:t>Form Factors</a:t>
            </a:r>
            <a:endParaRPr lang="en-US" dirty="0"/>
          </a:p>
        </p:txBody>
      </p:sp>
    </p:spTree>
    <p:extLst>
      <p:ext uri="{BB962C8B-B14F-4D97-AF65-F5344CB8AC3E}">
        <p14:creationId xmlns:p14="http://schemas.microsoft.com/office/powerpoint/2010/main" val="25609428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80" name="Text Box 4"/>
          <p:cNvSpPr txBox="1">
            <a:spLocks noChangeArrowheads="1"/>
          </p:cNvSpPr>
          <p:nvPr/>
        </p:nvSpPr>
        <p:spPr bwMode="auto">
          <a:xfrm>
            <a:off x="223838" y="3295650"/>
            <a:ext cx="8554402" cy="3046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buFontTx/>
              <a:buChar char="•"/>
            </a:pPr>
            <a:r>
              <a:rPr lang="en-US" sz="2400" dirty="0"/>
              <a:t>Schroeder and Hanrahan derived an analytic </a:t>
            </a:r>
            <a:r>
              <a:rPr lang="en-US" sz="2400" dirty="0" smtClean="0"/>
              <a:t/>
            </a:r>
            <a:br>
              <a:rPr lang="en-US" sz="2400" dirty="0" smtClean="0"/>
            </a:br>
            <a:r>
              <a:rPr lang="en-US" sz="2400" dirty="0" smtClean="0"/>
              <a:t>  expression for </a:t>
            </a:r>
            <a:r>
              <a:rPr lang="en-US" sz="2400" dirty="0"/>
              <a:t>polygonal surfaces.</a:t>
            </a:r>
          </a:p>
          <a:p>
            <a:pPr>
              <a:buFontTx/>
              <a:buChar char="•"/>
            </a:pPr>
            <a:endParaRPr lang="en-US" sz="2400" dirty="0"/>
          </a:p>
          <a:p>
            <a:pPr>
              <a:buFontTx/>
              <a:buChar char="•"/>
            </a:pPr>
            <a:r>
              <a:rPr lang="en-US" sz="2400" dirty="0"/>
              <a:t>In general, computing double integral is hard. </a:t>
            </a:r>
          </a:p>
          <a:p>
            <a:pPr>
              <a:buFontTx/>
              <a:buChar char="•"/>
            </a:pPr>
            <a:endParaRPr lang="en-US" sz="2400" dirty="0"/>
          </a:p>
          <a:p>
            <a:pPr>
              <a:buFontTx/>
              <a:buChar char="•"/>
            </a:pPr>
            <a:r>
              <a:rPr lang="en-US" sz="2400" dirty="0"/>
              <a:t>Use Monte Carlo Integration</a:t>
            </a:r>
            <a:r>
              <a:rPr lang="en-US" sz="2400" dirty="0" smtClean="0"/>
              <a:t>.</a:t>
            </a:r>
          </a:p>
          <a:p>
            <a:pPr lvl="1">
              <a:buFontTx/>
              <a:buChar char="•"/>
            </a:pPr>
            <a:r>
              <a:rPr lang="en-US" sz="2400" b="1" dirty="0" smtClean="0">
                <a:solidFill>
                  <a:srgbClr val="FF0000"/>
                </a:solidFill>
              </a:rPr>
              <a:t>Most modern (21</a:t>
            </a:r>
            <a:r>
              <a:rPr lang="en-US" sz="2400" b="1" baseline="30000" dirty="0" smtClean="0">
                <a:solidFill>
                  <a:srgbClr val="FF0000"/>
                </a:solidFill>
              </a:rPr>
              <a:t>st</a:t>
            </a:r>
            <a:r>
              <a:rPr lang="en-US" sz="2400" b="1" dirty="0" smtClean="0">
                <a:solidFill>
                  <a:srgbClr val="FF0000"/>
                </a:solidFill>
              </a:rPr>
              <a:t> century) implementations use </a:t>
            </a:r>
            <a:br>
              <a:rPr lang="en-US" sz="2400" b="1" dirty="0" smtClean="0">
                <a:solidFill>
                  <a:srgbClr val="FF0000"/>
                </a:solidFill>
              </a:rPr>
            </a:br>
            <a:r>
              <a:rPr lang="en-US" sz="2400" b="1" dirty="0" smtClean="0">
                <a:solidFill>
                  <a:srgbClr val="FF0000"/>
                </a:solidFill>
              </a:rPr>
              <a:t>  sampling</a:t>
            </a:r>
            <a:endParaRPr lang="en-US" sz="2400" b="1" dirty="0">
              <a:solidFill>
                <a:srgbClr val="FF0000"/>
              </a:solidFill>
            </a:endParaRPr>
          </a:p>
        </p:txBody>
      </p:sp>
      <p:graphicFrame>
        <p:nvGraphicFramePr>
          <p:cNvPr id="613381" name="Object 5"/>
          <p:cNvGraphicFramePr>
            <a:graphicFrameLocks noChangeAspect="1"/>
          </p:cNvGraphicFramePr>
          <p:nvPr/>
        </p:nvGraphicFramePr>
        <p:xfrm>
          <a:off x="223838" y="1150938"/>
          <a:ext cx="8767762" cy="1592262"/>
        </p:xfrm>
        <a:graphic>
          <a:graphicData uri="http://schemas.openxmlformats.org/presentationml/2006/ole">
            <mc:AlternateContent xmlns:mc="http://schemas.openxmlformats.org/markup-compatibility/2006">
              <mc:Choice xmlns:v="urn:schemas-microsoft-com:vml" Requires="v">
                <p:oleObj spid="_x0000_s77834" name="Equation" r:id="rId4" imgW="2933640" imgH="533160" progId="Equation.3">
                  <p:embed/>
                </p:oleObj>
              </mc:Choice>
              <mc:Fallback>
                <p:oleObj name="Equation" r:id="rId4" imgW="2933640" imgH="5331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838" y="1150938"/>
                        <a:ext cx="8767762" cy="15922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 name="Title 1"/>
          <p:cNvSpPr>
            <a:spLocks noGrp="1"/>
          </p:cNvSpPr>
          <p:nvPr>
            <p:ph type="title"/>
          </p:nvPr>
        </p:nvSpPr>
        <p:spPr>
          <a:xfrm>
            <a:off x="0" y="280894"/>
            <a:ext cx="8913813" cy="914400"/>
          </a:xfrm>
        </p:spPr>
        <p:txBody>
          <a:bodyPr/>
          <a:lstStyle/>
          <a:p>
            <a:r>
              <a:rPr lang="en-US" dirty="0" smtClean="0"/>
              <a:t>Form Factor Computation</a:t>
            </a:r>
            <a:endParaRPr lang="en-US" dirty="0"/>
          </a:p>
        </p:txBody>
      </p:sp>
    </p:spTree>
    <p:extLst>
      <p:ext uri="{BB962C8B-B14F-4D97-AF65-F5344CB8AC3E}">
        <p14:creationId xmlns:p14="http://schemas.microsoft.com/office/powerpoint/2010/main" val="29812578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a:xfrm>
            <a:off x="261056" y="304800"/>
            <a:ext cx="8269111" cy="1143000"/>
          </a:xfrm>
        </p:spPr>
        <p:txBody>
          <a:bodyPr>
            <a:normAutofit/>
          </a:bodyPr>
          <a:lstStyle/>
          <a:p>
            <a:r>
              <a:rPr lang="en-US" dirty="0"/>
              <a:t>Form Factor – </a:t>
            </a:r>
            <a:r>
              <a:rPr lang="en-US" dirty="0" smtClean="0"/>
              <a:t>Computation</a:t>
            </a:r>
            <a:endParaRPr lang="en-US" dirty="0"/>
          </a:p>
        </p:txBody>
      </p:sp>
      <p:sp>
        <p:nvSpPr>
          <p:cNvPr id="536579" name="Rectangle 3"/>
          <p:cNvSpPr>
            <a:spLocks noGrp="1" noChangeArrowheads="1"/>
          </p:cNvSpPr>
          <p:nvPr>
            <p:ph type="body" idx="1"/>
          </p:nvPr>
        </p:nvSpPr>
        <p:spPr>
          <a:xfrm>
            <a:off x="304800" y="1612900"/>
            <a:ext cx="8566856" cy="3721100"/>
          </a:xfrm>
        </p:spPr>
        <p:txBody>
          <a:bodyPr/>
          <a:lstStyle/>
          <a:p>
            <a:pPr marL="342900" indent="-342900">
              <a:lnSpc>
                <a:spcPct val="90000"/>
              </a:lnSpc>
            </a:pPr>
            <a:r>
              <a:rPr lang="en-US" sz="2200" dirty="0"/>
              <a:t>Spherical projections to model form factor</a:t>
            </a:r>
          </a:p>
          <a:p>
            <a:pPr marL="742950" lvl="1" indent="-285750">
              <a:lnSpc>
                <a:spcPct val="90000"/>
              </a:lnSpc>
            </a:pPr>
            <a:r>
              <a:rPr lang="en-US" sz="2000" dirty="0" smtClean="0"/>
              <a:t>Project </a:t>
            </a:r>
            <a:r>
              <a:rPr lang="en-US" sz="2000" dirty="0"/>
              <a:t>polygon </a:t>
            </a:r>
            <a:r>
              <a:rPr lang="en-US" sz="2000" dirty="0" err="1"/>
              <a:t>A</a:t>
            </a:r>
            <a:r>
              <a:rPr lang="en-US" sz="2000" baseline="-25000" dirty="0" err="1"/>
              <a:t>j</a:t>
            </a:r>
            <a:r>
              <a:rPr lang="en-US" sz="2000" dirty="0"/>
              <a:t> on unit hemisphere centered at </a:t>
            </a:r>
            <a:r>
              <a:rPr lang="en-US" sz="2000" dirty="0" smtClean="0"/>
              <a:t>A</a:t>
            </a:r>
            <a:r>
              <a:rPr lang="en-US" sz="2000" baseline="-25000" dirty="0" smtClean="0"/>
              <a:t>i</a:t>
            </a:r>
            <a:endParaRPr lang="en-US" sz="2000" dirty="0"/>
          </a:p>
          <a:p>
            <a:pPr marL="742950" lvl="1" indent="-285750">
              <a:lnSpc>
                <a:spcPct val="90000"/>
              </a:lnSpc>
            </a:pPr>
            <a:r>
              <a:rPr lang="en-US" sz="2000" dirty="0"/>
              <a:t>Project this projection to </a:t>
            </a:r>
            <a:r>
              <a:rPr lang="en-US" sz="2000" dirty="0" smtClean="0"/>
              <a:t>base </a:t>
            </a:r>
            <a:r>
              <a:rPr lang="en-US" sz="2000" dirty="0"/>
              <a:t>of hemisphere</a:t>
            </a:r>
          </a:p>
          <a:p>
            <a:pPr marL="914400" lvl="2" indent="0">
              <a:lnSpc>
                <a:spcPct val="90000"/>
              </a:lnSpc>
              <a:buNone/>
            </a:pPr>
            <a:endParaRPr lang="en-US" sz="2000" dirty="0"/>
          </a:p>
        </p:txBody>
      </p:sp>
      <p:pic>
        <p:nvPicPr>
          <p:cNvPr id="536580" name="Picture 4" descr="Untitled-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8700" y="2805114"/>
            <a:ext cx="4191000" cy="38512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648978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a:xfrm>
            <a:off x="261056" y="304800"/>
            <a:ext cx="7392811" cy="1143000"/>
          </a:xfrm>
        </p:spPr>
        <p:txBody>
          <a:bodyPr>
            <a:normAutofit fontScale="90000"/>
          </a:bodyPr>
          <a:lstStyle/>
          <a:p>
            <a:r>
              <a:rPr lang="en-US" dirty="0"/>
              <a:t>Form Factor </a:t>
            </a:r>
            <a:r>
              <a:rPr lang="en-US" dirty="0" smtClean="0"/>
              <a:t>–Computation</a:t>
            </a:r>
            <a:endParaRPr lang="en-US" dirty="0"/>
          </a:p>
        </p:txBody>
      </p:sp>
      <p:sp>
        <p:nvSpPr>
          <p:cNvPr id="537603" name="Rectangle 3"/>
          <p:cNvSpPr>
            <a:spLocks noGrp="1" noChangeArrowheads="1"/>
          </p:cNvSpPr>
          <p:nvPr>
            <p:ph type="body" idx="1"/>
          </p:nvPr>
        </p:nvSpPr>
        <p:spPr>
          <a:xfrm>
            <a:off x="-1" y="1905000"/>
            <a:ext cx="9503833" cy="4361329"/>
          </a:xfrm>
        </p:spPr>
        <p:txBody>
          <a:bodyPr>
            <a:normAutofit/>
          </a:bodyPr>
          <a:lstStyle/>
          <a:p>
            <a:pPr marL="342900" indent="-342900"/>
            <a:r>
              <a:rPr lang="en-US" sz="2400" dirty="0" err="1"/>
              <a:t>Hemicube</a:t>
            </a:r>
            <a:r>
              <a:rPr lang="en-US" sz="2400" dirty="0"/>
              <a:t> allows faster computations</a:t>
            </a:r>
          </a:p>
          <a:p>
            <a:pPr marL="742950" lvl="1" indent="-285750"/>
            <a:r>
              <a:rPr lang="en-US" sz="2000" dirty="0"/>
              <a:t>Analytic solution of hemisphere is expensive</a:t>
            </a:r>
          </a:p>
          <a:p>
            <a:pPr marL="742950" lvl="1" indent="-285750"/>
            <a:r>
              <a:rPr lang="en-US" sz="2000" dirty="0"/>
              <a:t>Use rectangular approximation, </a:t>
            </a:r>
            <a:r>
              <a:rPr lang="en-US" sz="2000" dirty="0" err="1">
                <a:solidFill>
                  <a:schemeClr val="tx2"/>
                </a:solidFill>
              </a:rPr>
              <a:t>hemicube</a:t>
            </a:r>
            <a:endParaRPr lang="en-US" sz="2000" dirty="0">
              <a:solidFill>
                <a:schemeClr val="tx2"/>
              </a:solidFill>
            </a:endParaRPr>
          </a:p>
          <a:p>
            <a:pPr marL="742950" lvl="1" indent="-285750"/>
            <a:r>
              <a:rPr lang="en-US" sz="2000" dirty="0"/>
              <a:t>cosine terms for top and sides </a:t>
            </a:r>
            <a:r>
              <a:rPr lang="en-US" sz="2000" dirty="0" smtClean="0"/>
              <a:t>are </a:t>
            </a:r>
            <a:r>
              <a:rPr lang="en-US" sz="2000" dirty="0"/>
              <a:t>simplified</a:t>
            </a:r>
          </a:p>
          <a:p>
            <a:pPr marL="742950" lvl="1" indent="-285750"/>
            <a:r>
              <a:rPr lang="en-US" sz="2000" dirty="0"/>
              <a:t>Dimension of 50 – 200 squares </a:t>
            </a:r>
            <a:r>
              <a:rPr lang="en-US" sz="2000" dirty="0" smtClean="0"/>
              <a:t>is </a:t>
            </a:r>
            <a:r>
              <a:rPr lang="en-US" sz="2000" dirty="0"/>
              <a:t>good</a:t>
            </a:r>
          </a:p>
        </p:txBody>
      </p:sp>
      <p:pic>
        <p:nvPicPr>
          <p:cNvPr id="537604" name="Picture 4" descr="Untitled-4"/>
          <p:cNvPicPr>
            <a:picLocks noChangeAspect="1" noChangeArrowheads="1"/>
          </p:cNvPicPr>
          <p:nvPr/>
        </p:nvPicPr>
        <p:blipFill rotWithShape="1">
          <a:blip r:embed="rId2">
            <a:extLst>
              <a:ext uri="{28A0092B-C50C-407E-A947-70E740481C1C}">
                <a14:useLocalDpi xmlns:a14="http://schemas.microsoft.com/office/drawing/2010/main" val="0"/>
              </a:ext>
            </a:extLst>
          </a:blip>
          <a:srcRect t="9700"/>
          <a:stretch/>
        </p:blipFill>
        <p:spPr bwMode="auto">
          <a:xfrm>
            <a:off x="2692400" y="4021666"/>
            <a:ext cx="3352800" cy="240400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035608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93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9490" t="14198" r="14584" b="5555"/>
          <a:stretch/>
        </p:blipFill>
        <p:spPr bwMode="auto">
          <a:xfrm>
            <a:off x="867833" y="973667"/>
            <a:ext cx="6942668" cy="55033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2" name="Title 1"/>
          <p:cNvSpPr>
            <a:spLocks noGrp="1"/>
          </p:cNvSpPr>
          <p:nvPr>
            <p:ph type="title"/>
          </p:nvPr>
        </p:nvSpPr>
        <p:spPr>
          <a:xfrm>
            <a:off x="0" y="209456"/>
            <a:ext cx="8913813" cy="914400"/>
          </a:xfrm>
        </p:spPr>
        <p:txBody>
          <a:bodyPr/>
          <a:lstStyle/>
          <a:p>
            <a:r>
              <a:rPr lang="en-US" dirty="0" smtClean="0"/>
              <a:t>Computing </a:t>
            </a:r>
            <a:r>
              <a:rPr lang="en-US" dirty="0" err="1" smtClean="0"/>
              <a:t>Radiosity</a:t>
            </a:r>
            <a:endParaRPr lang="en-US" dirty="0"/>
          </a:p>
        </p:txBody>
      </p:sp>
    </p:spTree>
    <p:extLst>
      <p:ext uri="{BB962C8B-B14F-4D97-AF65-F5344CB8AC3E}">
        <p14:creationId xmlns:p14="http://schemas.microsoft.com/office/powerpoint/2010/main" val="3276060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23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960437"/>
            <a:ext cx="8382000" cy="34845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612358" name="Text Box 6"/>
          <p:cNvSpPr txBox="1">
            <a:spLocks noChangeArrowheads="1"/>
          </p:cNvSpPr>
          <p:nvPr/>
        </p:nvSpPr>
        <p:spPr bwMode="auto">
          <a:xfrm>
            <a:off x="2590800" y="5029200"/>
            <a:ext cx="11811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400"/>
              <a:t>Known</a:t>
            </a:r>
          </a:p>
        </p:txBody>
      </p:sp>
      <p:sp>
        <p:nvSpPr>
          <p:cNvPr id="612359" name="Text Box 7"/>
          <p:cNvSpPr txBox="1">
            <a:spLocks noChangeArrowheads="1"/>
          </p:cNvSpPr>
          <p:nvPr/>
        </p:nvSpPr>
        <p:spPr bwMode="auto">
          <a:xfrm>
            <a:off x="7772400" y="4800600"/>
            <a:ext cx="11811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400"/>
              <a:t>Known</a:t>
            </a:r>
          </a:p>
        </p:txBody>
      </p:sp>
      <p:sp>
        <p:nvSpPr>
          <p:cNvPr id="612360" name="Text Box 8"/>
          <p:cNvSpPr txBox="1">
            <a:spLocks noChangeArrowheads="1"/>
          </p:cNvSpPr>
          <p:nvPr/>
        </p:nvSpPr>
        <p:spPr bwMode="auto">
          <a:xfrm>
            <a:off x="5791200" y="5105400"/>
            <a:ext cx="154463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400"/>
              <a:t>Unknown</a:t>
            </a:r>
          </a:p>
        </p:txBody>
      </p:sp>
      <p:sp>
        <p:nvSpPr>
          <p:cNvPr id="612361" name="Line 9"/>
          <p:cNvSpPr>
            <a:spLocks noChangeShapeType="1"/>
          </p:cNvSpPr>
          <p:nvPr/>
        </p:nvSpPr>
        <p:spPr bwMode="auto">
          <a:xfrm flipH="1">
            <a:off x="3235325" y="4398963"/>
            <a:ext cx="193675" cy="630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12362" name="Line 10"/>
          <p:cNvSpPr>
            <a:spLocks noChangeShapeType="1"/>
          </p:cNvSpPr>
          <p:nvPr/>
        </p:nvSpPr>
        <p:spPr bwMode="auto">
          <a:xfrm flipH="1">
            <a:off x="6705600" y="4419600"/>
            <a:ext cx="304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12363" name="Line 11"/>
          <p:cNvSpPr>
            <a:spLocks noChangeShapeType="1"/>
          </p:cNvSpPr>
          <p:nvPr/>
        </p:nvSpPr>
        <p:spPr bwMode="auto">
          <a:xfrm>
            <a:off x="8305800" y="4398963"/>
            <a:ext cx="50800" cy="4016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 name="Title 1"/>
          <p:cNvSpPr>
            <a:spLocks noGrp="1"/>
          </p:cNvSpPr>
          <p:nvPr>
            <p:ph type="title"/>
          </p:nvPr>
        </p:nvSpPr>
        <p:spPr>
          <a:xfrm>
            <a:off x="0" y="209456"/>
            <a:ext cx="9144000" cy="914400"/>
          </a:xfrm>
        </p:spPr>
        <p:txBody>
          <a:bodyPr>
            <a:normAutofit fontScale="90000"/>
          </a:bodyPr>
          <a:lstStyle/>
          <a:p>
            <a:r>
              <a:rPr lang="en-US" dirty="0" smtClean="0"/>
              <a:t>Form Linear </a:t>
            </a:r>
            <a:r>
              <a:rPr lang="en-US" dirty="0"/>
              <a:t>System of </a:t>
            </a:r>
            <a:r>
              <a:rPr lang="en-US" dirty="0" err="1"/>
              <a:t>Radiosity</a:t>
            </a:r>
            <a:r>
              <a:rPr lang="en-US" dirty="0"/>
              <a:t> </a:t>
            </a:r>
            <a:r>
              <a:rPr lang="en-US" dirty="0" smtClean="0"/>
              <a:t>Equations</a:t>
            </a:r>
            <a:endParaRPr lang="en-US" dirty="0"/>
          </a:p>
        </p:txBody>
      </p:sp>
    </p:spTree>
    <p:extLst>
      <p:ext uri="{BB962C8B-B14F-4D97-AF65-F5344CB8AC3E}">
        <p14:creationId xmlns:p14="http://schemas.microsoft.com/office/powerpoint/2010/main" val="21930259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621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778" t="15998" r="7407" b="6784"/>
          <a:stretch/>
        </p:blipFill>
        <p:spPr bwMode="auto">
          <a:xfrm>
            <a:off x="254000" y="1100667"/>
            <a:ext cx="8212667" cy="53128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2" name="Title 1"/>
          <p:cNvSpPr>
            <a:spLocks noGrp="1"/>
          </p:cNvSpPr>
          <p:nvPr>
            <p:ph type="title"/>
          </p:nvPr>
        </p:nvSpPr>
        <p:spPr>
          <a:xfrm>
            <a:off x="0" y="251790"/>
            <a:ext cx="8913813" cy="914400"/>
          </a:xfrm>
        </p:spPr>
        <p:txBody>
          <a:bodyPr/>
          <a:lstStyle/>
          <a:p>
            <a:r>
              <a:rPr lang="en-US" dirty="0" smtClean="0"/>
              <a:t>Solving the System</a:t>
            </a:r>
            <a:endParaRPr lang="en-US" dirty="0"/>
          </a:p>
        </p:txBody>
      </p:sp>
    </p:spTree>
    <p:extLst>
      <p:ext uri="{BB962C8B-B14F-4D97-AF65-F5344CB8AC3E}">
        <p14:creationId xmlns:p14="http://schemas.microsoft.com/office/powerpoint/2010/main" val="910244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790"/>
            <a:ext cx="8913813" cy="914400"/>
          </a:xfrm>
        </p:spPr>
        <p:txBody>
          <a:bodyPr/>
          <a:lstStyle/>
          <a:p>
            <a:r>
              <a:rPr lang="en-US" dirty="0" smtClean="0"/>
              <a:t>Solving the System</a:t>
            </a:r>
            <a:endParaRPr lang="en-US" dirty="0"/>
          </a:p>
        </p:txBody>
      </p:sp>
      <p:sp>
        <p:nvSpPr>
          <p:cNvPr id="3" name="TextBox 2"/>
          <p:cNvSpPr txBox="1"/>
          <p:nvPr/>
        </p:nvSpPr>
        <p:spPr>
          <a:xfrm>
            <a:off x="167640" y="2026920"/>
            <a:ext cx="8229600" cy="3785652"/>
          </a:xfrm>
          <a:prstGeom prst="rect">
            <a:avLst/>
          </a:prstGeom>
          <a:noFill/>
        </p:spPr>
        <p:txBody>
          <a:bodyPr wrap="square" rtlCol="0">
            <a:spAutoFit/>
          </a:bodyPr>
          <a:lstStyle/>
          <a:p>
            <a:pPr marL="285750" indent="-285750">
              <a:buFont typeface="Arial" charset="0"/>
              <a:buChar char="•"/>
            </a:pPr>
            <a:r>
              <a:rPr lang="en-US" sz="2400" dirty="0" smtClean="0"/>
              <a:t>In general, Jacobi iteration is very slow to converge</a:t>
            </a:r>
          </a:p>
          <a:p>
            <a:endParaRPr lang="en-US" sz="2400" dirty="0"/>
          </a:p>
          <a:p>
            <a:r>
              <a:rPr lang="en-US" sz="2400" dirty="0" smtClean="0"/>
              <a:t>BUT</a:t>
            </a:r>
          </a:p>
          <a:p>
            <a:endParaRPr lang="en-US" sz="2400" dirty="0"/>
          </a:p>
          <a:p>
            <a:pPr marL="285750" indent="-285750">
              <a:buFont typeface="Arial" charset="0"/>
              <a:buChar char="•"/>
            </a:pPr>
            <a:r>
              <a:rPr lang="en-US" sz="2400" dirty="0" smtClean="0"/>
              <a:t>It is highly parallelizable (how?)</a:t>
            </a:r>
          </a:p>
          <a:p>
            <a:endParaRPr lang="en-US" sz="2400" dirty="0"/>
          </a:p>
          <a:p>
            <a:pPr marL="285750" indent="-285750">
              <a:buFont typeface="Arial" charset="0"/>
              <a:buChar char="•"/>
            </a:pPr>
            <a:r>
              <a:rPr lang="en-US" sz="2400" dirty="0" smtClean="0"/>
              <a:t>In the case of </a:t>
            </a:r>
            <a:r>
              <a:rPr lang="en-US" sz="2400" dirty="0" err="1" smtClean="0"/>
              <a:t>radiosity</a:t>
            </a:r>
            <a:r>
              <a:rPr lang="en-US" sz="2400" dirty="0" smtClean="0"/>
              <a:t>, the </a:t>
            </a:r>
            <a:r>
              <a:rPr lang="en-US" sz="2400" dirty="0" err="1" smtClean="0"/>
              <a:t>reflectivities</a:t>
            </a:r>
            <a:r>
              <a:rPr lang="en-US" sz="2400" dirty="0" smtClean="0"/>
              <a:t> are in [0,1] </a:t>
            </a:r>
          </a:p>
          <a:p>
            <a:r>
              <a:rPr lang="en-US" sz="2400" dirty="0" smtClean="0"/>
              <a:t>    ….which greatly speeds convergence</a:t>
            </a:r>
          </a:p>
          <a:p>
            <a:endParaRPr lang="en-US" sz="2400" dirty="0"/>
          </a:p>
          <a:p>
            <a:pPr marL="285750" indent="-285750">
              <a:buFont typeface="Arial" charset="0"/>
              <a:buChar char="•"/>
            </a:pPr>
            <a:r>
              <a:rPr lang="en-US" sz="2400" dirty="0" smtClean="0"/>
              <a:t>Should converge in only a few iterations</a:t>
            </a:r>
            <a:endParaRPr lang="en-US" sz="2400" dirty="0"/>
          </a:p>
        </p:txBody>
      </p:sp>
    </p:spTree>
    <p:extLst>
      <p:ext uri="{BB962C8B-B14F-4D97-AF65-F5344CB8AC3E}">
        <p14:creationId xmlns:p14="http://schemas.microsoft.com/office/powerpoint/2010/main" val="20933380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4" name="Rectangle 4"/>
          <p:cNvSpPr>
            <a:spLocks noGrp="1" noChangeArrowheads="1"/>
          </p:cNvSpPr>
          <p:nvPr>
            <p:ph type="title"/>
          </p:nvPr>
        </p:nvSpPr>
        <p:spPr/>
        <p:txBody>
          <a:bodyPr/>
          <a:lstStyle/>
          <a:p>
            <a:r>
              <a:rPr lang="en-US" dirty="0" err="1" smtClean="0"/>
              <a:t>Radiosity</a:t>
            </a:r>
            <a:r>
              <a:rPr lang="en-US" dirty="0" smtClean="0"/>
              <a:t> </a:t>
            </a:r>
            <a:endParaRPr lang="en-US" dirty="0"/>
          </a:p>
        </p:txBody>
      </p:sp>
      <p:sp>
        <p:nvSpPr>
          <p:cNvPr id="117765" name="Rectangle 5"/>
          <p:cNvSpPr>
            <a:spLocks noGrp="1" noChangeArrowheads="1"/>
          </p:cNvSpPr>
          <p:nvPr>
            <p:ph type="body" idx="1"/>
          </p:nvPr>
        </p:nvSpPr>
        <p:spPr>
          <a:xfrm>
            <a:off x="402167" y="2595562"/>
            <a:ext cx="8322733" cy="3670767"/>
          </a:xfrm>
        </p:spPr>
        <p:txBody>
          <a:bodyPr/>
          <a:lstStyle/>
          <a:p>
            <a:r>
              <a:rPr lang="en-US" dirty="0" err="1" smtClean="0"/>
              <a:t>Radiosity</a:t>
            </a:r>
            <a:r>
              <a:rPr lang="en-US" dirty="0" smtClean="0"/>
              <a:t> solves the rendering equation very efficiently</a:t>
            </a:r>
            <a:br>
              <a:rPr lang="en-US" dirty="0" smtClean="0"/>
            </a:br>
            <a:endParaRPr lang="en-US" dirty="0" smtClean="0"/>
          </a:p>
          <a:p>
            <a:r>
              <a:rPr lang="en-US" dirty="0" smtClean="0"/>
              <a:t>Can generate global illumination effects like color-bleeding</a:t>
            </a:r>
          </a:p>
          <a:p>
            <a:endParaRPr lang="en-US" dirty="0"/>
          </a:p>
          <a:p>
            <a:r>
              <a:rPr lang="en-US" dirty="0" smtClean="0"/>
              <a:t>Can render a reasonably realistic scene in real-time</a:t>
            </a:r>
            <a:br>
              <a:rPr lang="en-US" dirty="0" smtClean="0"/>
            </a:br>
            <a:endParaRPr lang="en-US" dirty="0" smtClean="0"/>
          </a:p>
          <a:p>
            <a:r>
              <a:rPr lang="en-US" dirty="0" smtClean="0"/>
              <a:t>But only for diffuse surfaces and diffuse lighting</a:t>
            </a:r>
            <a:br>
              <a:rPr lang="en-US" dirty="0" smtClean="0"/>
            </a:br>
            <a:endParaRPr lang="en-US" dirty="0"/>
          </a:p>
        </p:txBody>
      </p:sp>
    </p:spTree>
    <p:extLst>
      <p:ext uri="{BB962C8B-B14F-4D97-AF65-F5344CB8AC3E}">
        <p14:creationId xmlns:p14="http://schemas.microsoft.com/office/powerpoint/2010/main" val="39036605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03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 y="28575"/>
            <a:ext cx="6781800" cy="6781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610307" name="Text Box 3"/>
          <p:cNvSpPr txBox="1">
            <a:spLocks noChangeArrowheads="1"/>
          </p:cNvSpPr>
          <p:nvPr/>
        </p:nvSpPr>
        <p:spPr bwMode="auto">
          <a:xfrm>
            <a:off x="6934200" y="812800"/>
            <a:ext cx="16351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400"/>
              <a:t>Wireframe</a:t>
            </a:r>
          </a:p>
        </p:txBody>
      </p:sp>
    </p:spTree>
    <p:extLst>
      <p:ext uri="{BB962C8B-B14F-4D97-AF65-F5344CB8AC3E}">
        <p14:creationId xmlns:p14="http://schemas.microsoft.com/office/powerpoint/2010/main" val="24726257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51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 y="28575"/>
            <a:ext cx="6743700" cy="6753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1401334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7" name="Text Box 3"/>
          <p:cNvSpPr txBox="1">
            <a:spLocks noChangeArrowheads="1"/>
          </p:cNvSpPr>
          <p:nvPr/>
        </p:nvSpPr>
        <p:spPr bwMode="auto">
          <a:xfrm>
            <a:off x="6934200" y="812800"/>
            <a:ext cx="16351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400"/>
              <a:t>Wireframe</a:t>
            </a:r>
          </a:p>
        </p:txBody>
      </p:sp>
      <p:pic>
        <p:nvPicPr>
          <p:cNvPr id="6307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28575"/>
            <a:ext cx="6724650" cy="6724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40448503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5" name="Text Box 3"/>
          <p:cNvSpPr txBox="1">
            <a:spLocks noChangeArrowheads="1"/>
          </p:cNvSpPr>
          <p:nvPr/>
        </p:nvSpPr>
        <p:spPr bwMode="auto">
          <a:xfrm>
            <a:off x="6959600" y="749300"/>
            <a:ext cx="1547813" cy="1552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buFontTx/>
              <a:buChar char="•"/>
            </a:pPr>
            <a:r>
              <a:rPr lang="en-US" sz="2400"/>
              <a:t>Classical</a:t>
            </a:r>
          </a:p>
          <a:p>
            <a:r>
              <a:rPr lang="en-US" sz="2400"/>
              <a:t>Approach</a:t>
            </a:r>
          </a:p>
          <a:p>
            <a:pPr>
              <a:buFontTx/>
              <a:buChar char="•"/>
            </a:pPr>
            <a:endParaRPr lang="en-US" sz="2400"/>
          </a:p>
          <a:p>
            <a:pPr>
              <a:buFontTx/>
              <a:buChar char="•"/>
            </a:pPr>
            <a:r>
              <a:rPr lang="en-US" sz="2400"/>
              <a:t>Low Res</a:t>
            </a:r>
          </a:p>
        </p:txBody>
      </p:sp>
      <p:pic>
        <p:nvPicPr>
          <p:cNvPr id="6328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8" y="28575"/>
            <a:ext cx="6724650" cy="6724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0773425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92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3350"/>
            <a:ext cx="6734175" cy="6724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609283" name="Text Box 3"/>
          <p:cNvSpPr txBox="1">
            <a:spLocks noChangeArrowheads="1"/>
          </p:cNvSpPr>
          <p:nvPr/>
        </p:nvSpPr>
        <p:spPr bwMode="auto">
          <a:xfrm>
            <a:off x="6858000" y="749300"/>
            <a:ext cx="1778000" cy="26776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buFontTx/>
              <a:buChar char="•"/>
            </a:pPr>
            <a:r>
              <a:rPr lang="en-US" sz="2400" dirty="0"/>
              <a:t>Classical</a:t>
            </a:r>
          </a:p>
          <a:p>
            <a:r>
              <a:rPr lang="en-US" sz="2400" dirty="0"/>
              <a:t>Approach</a:t>
            </a:r>
          </a:p>
          <a:p>
            <a:pPr>
              <a:buFontTx/>
              <a:buChar char="•"/>
            </a:pPr>
            <a:endParaRPr lang="en-US" sz="2400" dirty="0"/>
          </a:p>
          <a:p>
            <a:pPr>
              <a:buFontTx/>
              <a:buChar char="•"/>
            </a:pPr>
            <a:r>
              <a:rPr lang="en-US" sz="2400" dirty="0"/>
              <a:t>High Res</a:t>
            </a:r>
          </a:p>
          <a:p>
            <a:pPr>
              <a:buFontTx/>
              <a:buChar char="•"/>
            </a:pPr>
            <a:endParaRPr lang="en-US" sz="2400" dirty="0"/>
          </a:p>
          <a:p>
            <a:pPr>
              <a:buFontTx/>
              <a:buChar char="•"/>
            </a:pPr>
            <a:r>
              <a:rPr lang="en-US" sz="2400" dirty="0"/>
              <a:t>More accurate</a:t>
            </a:r>
          </a:p>
        </p:txBody>
      </p:sp>
    </p:spTree>
    <p:extLst>
      <p:ext uri="{BB962C8B-B14F-4D97-AF65-F5344CB8AC3E}">
        <p14:creationId xmlns:p14="http://schemas.microsoft.com/office/powerpoint/2010/main" val="8250761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82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743700" cy="6724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608259" name="Text Box 3"/>
          <p:cNvSpPr txBox="1">
            <a:spLocks noChangeArrowheads="1"/>
          </p:cNvSpPr>
          <p:nvPr/>
        </p:nvSpPr>
        <p:spPr bwMode="auto">
          <a:xfrm>
            <a:off x="6858000" y="749300"/>
            <a:ext cx="2038350" cy="2282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buFontTx/>
              <a:buChar char="•"/>
            </a:pPr>
            <a:r>
              <a:rPr lang="en-US" sz="2400"/>
              <a:t>Classical</a:t>
            </a:r>
          </a:p>
          <a:p>
            <a:r>
              <a:rPr lang="en-US" sz="2400"/>
              <a:t>Approach</a:t>
            </a:r>
          </a:p>
          <a:p>
            <a:pPr>
              <a:buFontTx/>
              <a:buChar char="•"/>
            </a:pPr>
            <a:endParaRPr lang="en-US" sz="2400"/>
          </a:p>
          <a:p>
            <a:pPr>
              <a:buFontTx/>
              <a:buChar char="•"/>
            </a:pPr>
            <a:r>
              <a:rPr lang="en-US" sz="2400"/>
              <a:t>High Res</a:t>
            </a:r>
          </a:p>
          <a:p>
            <a:pPr>
              <a:buFontTx/>
              <a:buChar char="•"/>
            </a:pPr>
            <a:endParaRPr lang="en-US" sz="2400"/>
          </a:p>
          <a:p>
            <a:pPr>
              <a:buFontTx/>
              <a:buChar char="•"/>
            </a:pPr>
            <a:r>
              <a:rPr lang="en-US" sz="2400"/>
              <a:t>Interpolated</a:t>
            </a:r>
          </a:p>
        </p:txBody>
      </p:sp>
    </p:spTree>
    <p:extLst>
      <p:ext uri="{BB962C8B-B14F-4D97-AF65-F5344CB8AC3E}">
        <p14:creationId xmlns:p14="http://schemas.microsoft.com/office/powerpoint/2010/main" val="1677744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0" y="383023"/>
            <a:ext cx="8913813" cy="914400"/>
          </a:xfrm>
        </p:spPr>
        <p:txBody>
          <a:bodyPr/>
          <a:lstStyle/>
          <a:p>
            <a:r>
              <a:rPr lang="en-US" sz="3600" dirty="0">
                <a:latin typeface="+mn-lt"/>
              </a:rPr>
              <a:t>Sample Scenes</a:t>
            </a:r>
          </a:p>
        </p:txBody>
      </p:sp>
      <p:pic>
        <p:nvPicPr>
          <p:cNvPr id="588803" name="Picture 3" descr="museum"/>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371600" y="1295400"/>
            <a:ext cx="6172200" cy="4937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pic>
        <p:nvPicPr>
          <p:cNvPr id="58880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6324600"/>
            <a:ext cx="5114925" cy="352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7214780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a:xfrm>
            <a:off x="533400" y="228600"/>
            <a:ext cx="8229600" cy="1143000"/>
          </a:xfrm>
          <a:noFill/>
          <a:ln/>
        </p:spPr>
        <p:txBody>
          <a:bodyPr/>
          <a:lstStyle/>
          <a:p>
            <a:r>
              <a:rPr lang="en-US" sz="3600">
                <a:latin typeface="Palatino Linotype" charset="0"/>
              </a:rPr>
              <a:t>Sample Scenes</a:t>
            </a:r>
          </a:p>
        </p:txBody>
      </p:sp>
      <p:pic>
        <p:nvPicPr>
          <p:cNvPr id="589827" name="Picture 3" descr="radiosity_ca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143000" y="1447800"/>
            <a:ext cx="6286500" cy="471487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spTree>
    <p:extLst>
      <p:ext uri="{BB962C8B-B14F-4D97-AF65-F5344CB8AC3E}">
        <p14:creationId xmlns:p14="http://schemas.microsoft.com/office/powerpoint/2010/main" val="6200540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p:nvPr>
        </p:nvSpPr>
        <p:spPr>
          <a:xfrm>
            <a:off x="533400" y="228600"/>
            <a:ext cx="8229600" cy="1143000"/>
          </a:xfrm>
          <a:noFill/>
          <a:ln/>
        </p:spPr>
        <p:txBody>
          <a:bodyPr/>
          <a:lstStyle/>
          <a:p>
            <a:r>
              <a:rPr lang="en-US" sz="3600">
                <a:latin typeface="Palatino Linotype" charset="0"/>
              </a:rPr>
              <a:t>Sample Scenes</a:t>
            </a:r>
          </a:p>
        </p:txBody>
      </p:sp>
      <p:pic>
        <p:nvPicPr>
          <p:cNvPr id="592901" name="Picture 5" descr="fact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066800"/>
            <a:ext cx="6934200" cy="5551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6021476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a:xfrm>
            <a:off x="533400" y="228600"/>
            <a:ext cx="8229600" cy="1143000"/>
          </a:xfrm>
          <a:noFill/>
          <a:ln/>
        </p:spPr>
        <p:txBody>
          <a:bodyPr/>
          <a:lstStyle/>
          <a:p>
            <a:r>
              <a:rPr lang="en-US" sz="3600">
                <a:latin typeface="Palatino Linotype" charset="0"/>
              </a:rPr>
              <a:t>Sample Scenes</a:t>
            </a:r>
          </a:p>
        </p:txBody>
      </p:sp>
      <p:pic>
        <p:nvPicPr>
          <p:cNvPr id="6144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066800"/>
            <a:ext cx="7315200" cy="5532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42456112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a:xfrm>
            <a:off x="0" y="292100"/>
            <a:ext cx="8229600" cy="1143000"/>
          </a:xfrm>
        </p:spPr>
        <p:txBody>
          <a:bodyPr/>
          <a:lstStyle/>
          <a:p>
            <a:r>
              <a:rPr lang="en-US" sz="3200">
                <a:latin typeface="Palatino Linotype" charset="0"/>
              </a:rPr>
              <a:t>Cornell Box</a:t>
            </a:r>
          </a:p>
        </p:txBody>
      </p:sp>
      <p:pic>
        <p:nvPicPr>
          <p:cNvPr id="580611" name="Picture 3" descr="CornellScene"/>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995390" y="1926166"/>
            <a:ext cx="4578448" cy="4615921"/>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sp>
        <p:nvSpPr>
          <p:cNvPr id="580612" name="Line 4"/>
          <p:cNvSpPr>
            <a:spLocks noChangeShapeType="1"/>
          </p:cNvSpPr>
          <p:nvPr/>
        </p:nvSpPr>
        <p:spPr bwMode="auto">
          <a:xfrm>
            <a:off x="5521853" y="2250280"/>
            <a:ext cx="1524000" cy="9906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580613" name="Text Box 5"/>
          <p:cNvSpPr txBox="1">
            <a:spLocks noChangeArrowheads="1"/>
          </p:cNvSpPr>
          <p:nvPr/>
        </p:nvSpPr>
        <p:spPr bwMode="auto">
          <a:xfrm>
            <a:off x="7045853" y="2983705"/>
            <a:ext cx="1547813"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800" dirty="0"/>
              <a:t>blue hue</a:t>
            </a:r>
          </a:p>
        </p:txBody>
      </p:sp>
      <p:sp>
        <p:nvSpPr>
          <p:cNvPr id="580614" name="Line 6"/>
          <p:cNvSpPr>
            <a:spLocks noChangeShapeType="1"/>
          </p:cNvSpPr>
          <p:nvPr/>
        </p:nvSpPr>
        <p:spPr bwMode="auto">
          <a:xfrm flipV="1">
            <a:off x="1733550" y="2147887"/>
            <a:ext cx="129540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580615" name="Line 7"/>
          <p:cNvSpPr>
            <a:spLocks noChangeShapeType="1"/>
          </p:cNvSpPr>
          <p:nvPr/>
        </p:nvSpPr>
        <p:spPr bwMode="auto">
          <a:xfrm flipH="1">
            <a:off x="5598053" y="3317080"/>
            <a:ext cx="1447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580616" name="Text Box 8"/>
          <p:cNvSpPr txBox="1">
            <a:spLocks noChangeArrowheads="1"/>
          </p:cNvSpPr>
          <p:nvPr/>
        </p:nvSpPr>
        <p:spPr bwMode="auto">
          <a:xfrm>
            <a:off x="285750" y="2986087"/>
            <a:ext cx="13906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800"/>
              <a:t>red hue</a:t>
            </a:r>
          </a:p>
        </p:txBody>
      </p:sp>
      <p:sp>
        <p:nvSpPr>
          <p:cNvPr id="580617" name="Line 9"/>
          <p:cNvSpPr>
            <a:spLocks noChangeShapeType="1"/>
          </p:cNvSpPr>
          <p:nvPr/>
        </p:nvSpPr>
        <p:spPr bwMode="auto">
          <a:xfrm flipH="1" flipV="1">
            <a:off x="1733550" y="3290887"/>
            <a:ext cx="1676400" cy="9906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5334860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Radiosity</a:t>
            </a:r>
            <a:r>
              <a:rPr lang="en-US" dirty="0" smtClean="0"/>
              <a:t>: Summary</a:t>
            </a:r>
            <a:endParaRPr lang="en-US" dirty="0"/>
          </a:p>
        </p:txBody>
      </p:sp>
      <p:sp>
        <p:nvSpPr>
          <p:cNvPr id="3" name="Content Placeholder 2"/>
          <p:cNvSpPr>
            <a:spLocks noGrp="1"/>
          </p:cNvSpPr>
          <p:nvPr>
            <p:ph idx="1"/>
          </p:nvPr>
        </p:nvSpPr>
        <p:spPr>
          <a:xfrm>
            <a:off x="444500" y="2328334"/>
            <a:ext cx="8280400" cy="3937996"/>
          </a:xfrm>
        </p:spPr>
        <p:txBody>
          <a:bodyPr/>
          <a:lstStyle/>
          <a:p>
            <a:r>
              <a:rPr lang="en-US" dirty="0" smtClean="0"/>
              <a:t>Classic </a:t>
            </a:r>
            <a:r>
              <a:rPr lang="en-US" dirty="0" err="1" smtClean="0"/>
              <a:t>Radiosity</a:t>
            </a:r>
            <a:r>
              <a:rPr lang="en-US" dirty="0" smtClean="0"/>
              <a:t> = finite element method</a:t>
            </a:r>
          </a:p>
          <a:p>
            <a:r>
              <a:rPr lang="en-US" dirty="0" smtClean="0"/>
              <a:t>Assumes</a:t>
            </a:r>
          </a:p>
          <a:p>
            <a:pPr lvl="1"/>
            <a:r>
              <a:rPr lang="en-US" dirty="0" smtClean="0"/>
              <a:t>Diffuse reflectance</a:t>
            </a:r>
          </a:p>
          <a:p>
            <a:pPr lvl="1"/>
            <a:r>
              <a:rPr lang="en-US" dirty="0" smtClean="0"/>
              <a:t>Polygonal surfaces</a:t>
            </a:r>
          </a:p>
          <a:p>
            <a:r>
              <a:rPr lang="en-US" dirty="0" smtClean="0"/>
              <a:t>Advantages</a:t>
            </a:r>
          </a:p>
          <a:p>
            <a:pPr lvl="1"/>
            <a:r>
              <a:rPr lang="en-US" dirty="0" smtClean="0"/>
              <a:t>View independent solution</a:t>
            </a:r>
          </a:p>
          <a:p>
            <a:pPr lvl="1"/>
            <a:r>
              <a:rPr lang="en-US" dirty="0" smtClean="0"/>
              <a:t>Can pre-compute for a set of light sources</a:t>
            </a:r>
          </a:p>
          <a:p>
            <a:pPr lvl="1"/>
            <a:r>
              <a:rPr lang="en-US" dirty="0" smtClean="0"/>
              <a:t>Excellent for walkthroughs</a:t>
            </a:r>
            <a:endParaRPr lang="en-US" dirty="0"/>
          </a:p>
        </p:txBody>
      </p:sp>
    </p:spTree>
    <p:extLst>
      <p:ext uri="{BB962C8B-B14F-4D97-AF65-F5344CB8AC3E}">
        <p14:creationId xmlns:p14="http://schemas.microsoft.com/office/powerpoint/2010/main" val="36675954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20" name="Text Box 4"/>
          <p:cNvSpPr txBox="1">
            <a:spLocks noChangeArrowheads="1"/>
          </p:cNvSpPr>
          <p:nvPr/>
        </p:nvSpPr>
        <p:spPr bwMode="auto">
          <a:xfrm>
            <a:off x="728663" y="1711325"/>
            <a:ext cx="8185150" cy="38472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buFontTx/>
              <a:buChar char="•"/>
            </a:pPr>
            <a:r>
              <a:rPr lang="en-US" sz="2400" dirty="0"/>
              <a:t>  </a:t>
            </a:r>
            <a:r>
              <a:rPr lang="en-US" sz="2000" dirty="0"/>
              <a:t>First Pass: Diffuse </a:t>
            </a:r>
            <a:r>
              <a:rPr lang="en-US" sz="2000" dirty="0" smtClean="0"/>
              <a:t>Inter-reflections</a:t>
            </a:r>
            <a:endParaRPr lang="en-US" sz="2000" dirty="0"/>
          </a:p>
          <a:p>
            <a:endParaRPr lang="en-US" sz="2000" dirty="0"/>
          </a:p>
          <a:p>
            <a:r>
              <a:rPr lang="en-US" sz="2000" dirty="0"/>
              <a:t>	View independent, global diffuse illumination</a:t>
            </a:r>
          </a:p>
          <a:p>
            <a:r>
              <a:rPr lang="en-US" sz="2000" dirty="0"/>
              <a:t>	computed with </a:t>
            </a:r>
            <a:r>
              <a:rPr lang="en-US" sz="2000" dirty="0" err="1"/>
              <a:t>radiosity</a:t>
            </a:r>
            <a:r>
              <a:rPr lang="en-US" sz="2000" dirty="0"/>
              <a:t>.</a:t>
            </a:r>
          </a:p>
          <a:p>
            <a:endParaRPr lang="en-US" sz="2000" dirty="0"/>
          </a:p>
          <a:p>
            <a:pPr>
              <a:buFontTx/>
              <a:buChar char="•"/>
            </a:pPr>
            <a:r>
              <a:rPr lang="en-US" sz="2000" dirty="0"/>
              <a:t>  Second Pass: Specular </a:t>
            </a:r>
            <a:r>
              <a:rPr lang="en-US" sz="2000" dirty="0" smtClean="0"/>
              <a:t>Inter-reflections</a:t>
            </a:r>
            <a:endParaRPr lang="en-US" sz="2000" dirty="0"/>
          </a:p>
          <a:p>
            <a:endParaRPr lang="en-US" sz="2000" dirty="0"/>
          </a:p>
          <a:p>
            <a:r>
              <a:rPr lang="en-US" sz="2000" dirty="0"/>
              <a:t>	View dependent, global specular illumination</a:t>
            </a:r>
          </a:p>
          <a:p>
            <a:r>
              <a:rPr lang="en-US" sz="2000" dirty="0"/>
              <a:t>	computed with ray-tracing.</a:t>
            </a:r>
          </a:p>
          <a:p>
            <a:endParaRPr lang="en-US" sz="2000" dirty="0"/>
          </a:p>
          <a:p>
            <a:endParaRPr lang="en-US" sz="2000" dirty="0"/>
          </a:p>
          <a:p>
            <a:pPr>
              <a:buFontTx/>
              <a:buChar char="•"/>
            </a:pPr>
            <a:r>
              <a:rPr lang="en-US" sz="2000" dirty="0"/>
              <a:t>  Combine strengths of </a:t>
            </a:r>
            <a:r>
              <a:rPr lang="en-US" sz="2000" dirty="0" err="1"/>
              <a:t>radiosity</a:t>
            </a:r>
            <a:r>
              <a:rPr lang="en-US" sz="2000" dirty="0"/>
              <a:t> and ray-tracing.</a:t>
            </a:r>
          </a:p>
        </p:txBody>
      </p:sp>
      <p:sp>
        <p:nvSpPr>
          <p:cNvPr id="2" name="Title 1"/>
          <p:cNvSpPr>
            <a:spLocks noGrp="1"/>
          </p:cNvSpPr>
          <p:nvPr>
            <p:ph type="title"/>
          </p:nvPr>
        </p:nvSpPr>
        <p:spPr>
          <a:xfrm>
            <a:off x="0" y="479425"/>
            <a:ext cx="8913813" cy="914400"/>
          </a:xfrm>
        </p:spPr>
        <p:txBody>
          <a:bodyPr>
            <a:normAutofit fontScale="90000"/>
          </a:bodyPr>
          <a:lstStyle/>
          <a:p>
            <a:r>
              <a:rPr lang="en-US" dirty="0" smtClean="0"/>
              <a:t>Combining Ray-Tracing and </a:t>
            </a:r>
            <a:r>
              <a:rPr lang="en-US" dirty="0" err="1" smtClean="0"/>
              <a:t>Radiosity</a:t>
            </a:r>
            <a:endParaRPr lang="en-US" dirty="0"/>
          </a:p>
        </p:txBody>
      </p:sp>
    </p:spTree>
    <p:extLst>
      <p:ext uri="{BB962C8B-B14F-4D97-AF65-F5344CB8AC3E}">
        <p14:creationId xmlns:p14="http://schemas.microsoft.com/office/powerpoint/2010/main" val="25762447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5" name="Picture 4"/>
          <p:cNvPicPr>
            <a:picLocks noChangeAspect="1"/>
          </p:cNvPicPr>
          <p:nvPr/>
        </p:nvPicPr>
        <p:blipFill>
          <a:blip r:embed="rId2"/>
          <a:stretch>
            <a:fillRect/>
          </a:stretch>
        </p:blipFill>
        <p:spPr>
          <a:xfrm>
            <a:off x="275167" y="2288117"/>
            <a:ext cx="8428566" cy="4214283"/>
          </a:xfrm>
          <a:prstGeom prst="rect">
            <a:avLst/>
          </a:prstGeom>
        </p:spPr>
      </p:pic>
    </p:spTree>
    <p:extLst>
      <p:ext uri="{BB962C8B-B14F-4D97-AF65-F5344CB8AC3E}">
        <p14:creationId xmlns:p14="http://schemas.microsoft.com/office/powerpoint/2010/main" val="3174995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04189"/>
            <a:ext cx="8913813" cy="914400"/>
          </a:xfrm>
        </p:spPr>
        <p:txBody>
          <a:bodyPr/>
          <a:lstStyle/>
          <a:p>
            <a:r>
              <a:rPr lang="en-US" dirty="0" smtClean="0"/>
              <a:t>Diffuse </a:t>
            </a:r>
            <a:r>
              <a:rPr lang="en-US" dirty="0" err="1" smtClean="0"/>
              <a:t>Interreflections</a:t>
            </a:r>
            <a:endParaRPr lang="en-US" dirty="0"/>
          </a:p>
        </p:txBody>
      </p:sp>
      <p:sp>
        <p:nvSpPr>
          <p:cNvPr id="3" name="Content Placeholder 2"/>
          <p:cNvSpPr>
            <a:spLocks noGrp="1"/>
          </p:cNvSpPr>
          <p:nvPr>
            <p:ph idx="1"/>
          </p:nvPr>
        </p:nvSpPr>
        <p:spPr>
          <a:xfrm>
            <a:off x="352423" y="1331818"/>
            <a:ext cx="8561389" cy="4827682"/>
          </a:xfrm>
        </p:spPr>
        <p:txBody>
          <a:bodyPr>
            <a:normAutofit/>
          </a:bodyPr>
          <a:lstStyle/>
          <a:p>
            <a:pPr marL="0" indent="0">
              <a:buNone/>
            </a:pPr>
            <a:endParaRPr lang="en-US" sz="2600" dirty="0" smtClean="0"/>
          </a:p>
          <a:p>
            <a:r>
              <a:rPr lang="en-US" sz="2600" dirty="0" smtClean="0"/>
              <a:t>Use only </a:t>
            </a:r>
            <a:r>
              <a:rPr lang="en-US" sz="2600" dirty="0" err="1" smtClean="0"/>
              <a:t>Lambertian</a:t>
            </a:r>
            <a:r>
              <a:rPr lang="en-US" sz="2600" dirty="0" smtClean="0"/>
              <a:t> </a:t>
            </a:r>
            <a:r>
              <a:rPr lang="en-US" sz="2600" dirty="0"/>
              <a:t>surfaces and </a:t>
            </a:r>
            <a:r>
              <a:rPr lang="en-US" sz="2600" dirty="0" smtClean="0"/>
              <a:t>emitters</a:t>
            </a:r>
          </a:p>
          <a:p>
            <a:pPr lvl="1"/>
            <a:r>
              <a:rPr lang="en-US" sz="2200" dirty="0" smtClean="0"/>
              <a:t>Radiance </a:t>
            </a:r>
            <a:r>
              <a:rPr lang="en-US" sz="2200" dirty="0"/>
              <a:t>independent of viewing </a:t>
            </a:r>
            <a:r>
              <a:rPr lang="en-US" sz="2200" dirty="0" smtClean="0"/>
              <a:t>direction</a:t>
            </a:r>
          </a:p>
          <a:p>
            <a:pPr lvl="1"/>
            <a:r>
              <a:rPr lang="en-US" sz="2200" dirty="0" smtClean="0"/>
              <a:t>Consider </a:t>
            </a:r>
            <a:r>
              <a:rPr lang="en-US" sz="2200" dirty="0"/>
              <a:t>total power leaving per unit area of a </a:t>
            </a:r>
            <a:r>
              <a:rPr lang="en-US" sz="2200" dirty="0" smtClean="0"/>
              <a:t>surface</a:t>
            </a:r>
            <a:br>
              <a:rPr lang="en-US" sz="2200" dirty="0" smtClean="0"/>
            </a:br>
            <a:endParaRPr lang="en-US" sz="2200" dirty="0" smtClean="0"/>
          </a:p>
          <a:p>
            <a:r>
              <a:rPr lang="en-US" sz="2400" dirty="0" smtClean="0"/>
              <a:t>Can </a:t>
            </a:r>
            <a:r>
              <a:rPr lang="en-US" sz="2400" dirty="0" smtClean="0"/>
              <a:t>generate</a:t>
            </a:r>
            <a:r>
              <a:rPr lang="en-US" sz="2400" dirty="0" smtClean="0"/>
              <a:t> </a:t>
            </a:r>
            <a:r>
              <a:rPr lang="en-US" sz="2400" dirty="0"/>
              <a:t>soft </a:t>
            </a:r>
            <a:r>
              <a:rPr lang="en-US" sz="2400" dirty="0" smtClean="0"/>
              <a:t>shadows</a:t>
            </a:r>
            <a:br>
              <a:rPr lang="en-US" sz="2400" dirty="0" smtClean="0"/>
            </a:br>
            <a:endParaRPr lang="en-US" sz="2400" dirty="0" smtClean="0"/>
          </a:p>
          <a:p>
            <a:r>
              <a:rPr lang="en-US" sz="2400" dirty="0" smtClean="0"/>
              <a:t>Initially u</a:t>
            </a:r>
            <a:r>
              <a:rPr lang="en-US" sz="2400" dirty="0" smtClean="0"/>
              <a:t>sed </a:t>
            </a:r>
            <a:r>
              <a:rPr lang="en-US" sz="2400" dirty="0" smtClean="0"/>
              <a:t>methods from </a:t>
            </a:r>
            <a:r>
              <a:rPr lang="en-US" sz="2400" dirty="0"/>
              <a:t>heat transfer </a:t>
            </a:r>
            <a:r>
              <a:rPr lang="en-US" sz="2400" dirty="0" smtClean="0"/>
              <a:t>literature</a:t>
            </a:r>
            <a:endParaRPr lang="en-US" sz="2400" dirty="0"/>
          </a:p>
        </p:txBody>
      </p:sp>
    </p:spTree>
    <p:extLst>
      <p:ext uri="{BB962C8B-B14F-4D97-AF65-F5344CB8AC3E}">
        <p14:creationId xmlns:p14="http://schemas.microsoft.com/office/powerpoint/2010/main" val="10121307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04189"/>
            <a:ext cx="8913813" cy="914400"/>
          </a:xfrm>
        </p:spPr>
        <p:txBody>
          <a:bodyPr/>
          <a:lstStyle/>
          <a:p>
            <a:r>
              <a:rPr lang="en-US" dirty="0" smtClean="0"/>
              <a:t>Thermal Transfer Literature</a:t>
            </a:r>
            <a:endParaRPr lang="en-US" dirty="0"/>
          </a:p>
        </p:txBody>
      </p:sp>
      <p:sp>
        <p:nvSpPr>
          <p:cNvPr id="3" name="Content Placeholder 2"/>
          <p:cNvSpPr>
            <a:spLocks noGrp="1"/>
          </p:cNvSpPr>
          <p:nvPr>
            <p:ph idx="1"/>
          </p:nvPr>
        </p:nvSpPr>
        <p:spPr>
          <a:xfrm>
            <a:off x="204257" y="1473729"/>
            <a:ext cx="5722409" cy="5151438"/>
          </a:xfrm>
          <a:ln>
            <a:solidFill>
              <a:schemeClr val="tx1"/>
            </a:solidFill>
          </a:ln>
        </p:spPr>
        <p:txBody>
          <a:bodyPr>
            <a:normAutofit fontScale="85000" lnSpcReduction="10000"/>
          </a:bodyPr>
          <a:lstStyle/>
          <a:p>
            <a:pPr marL="0" indent="0">
              <a:buNone/>
            </a:pPr>
            <a:r>
              <a:rPr lang="en-US" sz="2100" b="1" dirty="0"/>
              <a:t>Perry, R.L., and Speck, E.P., 1962, "Geometric factors for thermal radiation exchange between cows and their surroundings," Trans. Am. Soc. Ag. </a:t>
            </a:r>
            <a:r>
              <a:rPr lang="en-US" sz="2100" b="1" dirty="0" err="1"/>
              <a:t>Engnrs</a:t>
            </a:r>
            <a:r>
              <a:rPr lang="en-US" sz="2100" b="1" dirty="0"/>
              <a:t>., General Ed., vol. 5, no. 1, pp. 31-37. </a:t>
            </a:r>
          </a:p>
          <a:p>
            <a:pPr marL="0" indent="0">
              <a:buNone/>
            </a:pPr>
            <a:r>
              <a:rPr lang="en-US" dirty="0"/>
              <a:t> </a:t>
            </a:r>
          </a:p>
          <a:p>
            <a:pPr marL="0" indent="0">
              <a:buNone/>
            </a:pPr>
            <a:r>
              <a:rPr lang="en-US" dirty="0"/>
              <a:t>Used mechanical integrator to measure factors from various wall elements to a cow, and presents some results for size of equivalent sphere that gives same factor as cow. It is found that the sphere origin should be placed at one-fourth of the withers to pin-bone distance behind the withers, at a height above the floor of two-thirds of the height at the withers, and that the equivalent sphere radius should be 1.8, 2.08, or 1.78 times the heart girth for exchange with the floor and ceiling, sidewalls, or front and back walls, respectively. Also discusses exchange between cows and entire bounding walls, floor and ceiling, and between parallel cows. </a:t>
            </a:r>
          </a:p>
        </p:txBody>
      </p:sp>
      <p:pic>
        <p:nvPicPr>
          <p:cNvPr id="4" name="Picture 3"/>
          <p:cNvPicPr>
            <a:picLocks noChangeAspect="1"/>
          </p:cNvPicPr>
          <p:nvPr/>
        </p:nvPicPr>
        <p:blipFill>
          <a:blip r:embed="rId2"/>
          <a:stretch>
            <a:fillRect/>
          </a:stretch>
        </p:blipFill>
        <p:spPr>
          <a:xfrm>
            <a:off x="6146272" y="1473729"/>
            <a:ext cx="2767541" cy="2214033"/>
          </a:xfrm>
          <a:prstGeom prst="rect">
            <a:avLst/>
          </a:prstGeom>
        </p:spPr>
      </p:pic>
    </p:spTree>
    <p:extLst>
      <p:ext uri="{BB962C8B-B14F-4D97-AF65-F5344CB8AC3E}">
        <p14:creationId xmlns:p14="http://schemas.microsoft.com/office/powerpoint/2010/main" val="1329755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2"/>
          <p:cNvSpPr>
            <a:spLocks noGrp="1" noChangeArrowheads="1"/>
          </p:cNvSpPr>
          <p:nvPr>
            <p:ph type="title"/>
          </p:nvPr>
        </p:nvSpPr>
        <p:spPr>
          <a:xfrm>
            <a:off x="0" y="274979"/>
            <a:ext cx="8913813" cy="914400"/>
          </a:xfrm>
        </p:spPr>
        <p:txBody>
          <a:bodyPr>
            <a:normAutofit fontScale="90000"/>
          </a:bodyPr>
          <a:lstStyle/>
          <a:p>
            <a:r>
              <a:rPr lang="en-US" sz="3600" dirty="0" smtClean="0">
                <a:latin typeface="+mn-lt"/>
              </a:rPr>
              <a:t>Physics Review: Irradiance</a:t>
            </a:r>
            <a:r>
              <a:rPr lang="en-US" dirty="0" smtClean="0">
                <a:latin typeface="+mn-lt"/>
              </a:rPr>
              <a:t> &amp;</a:t>
            </a:r>
            <a:r>
              <a:rPr lang="en-US" sz="3600" dirty="0" smtClean="0">
                <a:latin typeface="+mn-lt"/>
              </a:rPr>
              <a:t> </a:t>
            </a:r>
            <a:r>
              <a:rPr lang="en-US" sz="3600" dirty="0" err="1">
                <a:latin typeface="+mn-lt"/>
              </a:rPr>
              <a:t>Radiosity</a:t>
            </a:r>
            <a:endParaRPr lang="en-US" sz="3600" dirty="0">
              <a:latin typeface="+mn-lt"/>
            </a:endParaRPr>
          </a:p>
        </p:txBody>
      </p:sp>
      <p:sp>
        <p:nvSpPr>
          <p:cNvPr id="626691" name="Rectangle 3"/>
          <p:cNvSpPr>
            <a:spLocks noGrp="1" noChangeArrowheads="1"/>
          </p:cNvSpPr>
          <p:nvPr>
            <p:ph type="body" idx="1"/>
          </p:nvPr>
        </p:nvSpPr>
        <p:spPr>
          <a:xfrm>
            <a:off x="381000" y="1600200"/>
            <a:ext cx="4724400" cy="5105400"/>
          </a:xfrm>
        </p:spPr>
        <p:txBody>
          <a:bodyPr/>
          <a:lstStyle/>
          <a:p>
            <a:r>
              <a:rPr lang="en-US" sz="2800" dirty="0"/>
              <a:t>Irradiance E </a:t>
            </a:r>
            <a:endParaRPr lang="en-US" sz="2800" dirty="0" smtClean="0"/>
          </a:p>
          <a:p>
            <a:pPr lvl="1"/>
            <a:r>
              <a:rPr lang="en-US" sz="2600" dirty="0" smtClean="0"/>
              <a:t>is </a:t>
            </a:r>
            <a:r>
              <a:rPr lang="en-US" sz="2600" dirty="0"/>
              <a:t>the power </a:t>
            </a:r>
            <a:r>
              <a:rPr lang="en-US" sz="2600" b="1" dirty="0"/>
              <a:t>received</a:t>
            </a:r>
            <a:r>
              <a:rPr lang="en-US" sz="2600" dirty="0"/>
              <a:t> </a:t>
            </a:r>
            <a:r>
              <a:rPr lang="en-US" sz="2600" dirty="0" smtClean="0"/>
              <a:t/>
            </a:r>
            <a:br>
              <a:rPr lang="en-US" sz="2600" dirty="0" smtClean="0"/>
            </a:br>
            <a:r>
              <a:rPr lang="en-US" sz="2600" dirty="0" smtClean="0"/>
              <a:t>per </a:t>
            </a:r>
            <a:r>
              <a:rPr lang="en-US" sz="2600" dirty="0"/>
              <a:t>unit surface area</a:t>
            </a:r>
          </a:p>
          <a:p>
            <a:pPr lvl="1"/>
            <a:r>
              <a:rPr lang="en-US" sz="2400" dirty="0">
                <a:cs typeface="Times New Roman" charset="0"/>
              </a:rPr>
              <a:t>Units: W/</a:t>
            </a:r>
            <a:r>
              <a:rPr lang="en-US" sz="2400" dirty="0"/>
              <a:t>m</a:t>
            </a:r>
            <a:r>
              <a:rPr lang="en-US" sz="2400" baseline="30000" dirty="0"/>
              <a:t>2</a:t>
            </a:r>
          </a:p>
          <a:p>
            <a:pPr lvl="1"/>
            <a:endParaRPr lang="en-US" sz="2400" baseline="30000" dirty="0"/>
          </a:p>
          <a:p>
            <a:pPr lvl="1"/>
            <a:endParaRPr lang="en-US" sz="2400" baseline="30000" dirty="0"/>
          </a:p>
          <a:p>
            <a:r>
              <a:rPr lang="en-US" sz="2800" dirty="0" err="1"/>
              <a:t>Radiosity</a:t>
            </a:r>
            <a:r>
              <a:rPr lang="en-US" sz="2800" dirty="0"/>
              <a:t> </a:t>
            </a:r>
          </a:p>
          <a:p>
            <a:pPr lvl="1"/>
            <a:r>
              <a:rPr lang="en-US" sz="2400" dirty="0"/>
              <a:t>Power per unit area </a:t>
            </a:r>
            <a:r>
              <a:rPr lang="en-US" sz="2400" b="1" dirty="0" smtClean="0"/>
              <a:t>leaving</a:t>
            </a:r>
            <a:r>
              <a:rPr lang="en-US" sz="2400" dirty="0" smtClean="0"/>
              <a:t> the surface</a:t>
            </a:r>
          </a:p>
          <a:p>
            <a:pPr lvl="1"/>
            <a:r>
              <a:rPr lang="en-US" sz="2400" dirty="0" smtClean="0"/>
              <a:t>Like irradiance</a:t>
            </a:r>
            <a:endParaRPr lang="en-US" sz="2400" dirty="0"/>
          </a:p>
        </p:txBody>
      </p:sp>
      <p:pic>
        <p:nvPicPr>
          <p:cNvPr id="626692" name="Picture 4" descr="scan10"/>
          <p:cNvPicPr>
            <a:picLocks noChangeAspect="1" noChangeArrowheads="1"/>
          </p:cNvPicPr>
          <p:nvPr/>
        </p:nvPicPr>
        <p:blipFill rotWithShape="1">
          <a:blip r:embed="rId3">
            <a:extLst>
              <a:ext uri="{28A0092B-C50C-407E-A947-70E740481C1C}">
                <a14:useLocalDpi xmlns:a14="http://schemas.microsoft.com/office/drawing/2010/main" val="0"/>
              </a:ext>
            </a:extLst>
          </a:blip>
          <a:srcRect b="13955"/>
          <a:stretch/>
        </p:blipFill>
        <p:spPr bwMode="auto">
          <a:xfrm>
            <a:off x="4872567" y="2667000"/>
            <a:ext cx="3713163" cy="243416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783411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143000"/>
            <a:ext cx="4267200" cy="1682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5939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895600"/>
            <a:ext cx="5867400" cy="3727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2" name="Title 1"/>
          <p:cNvSpPr>
            <a:spLocks noGrp="1"/>
          </p:cNvSpPr>
          <p:nvPr>
            <p:ph type="title"/>
          </p:nvPr>
        </p:nvSpPr>
        <p:spPr>
          <a:xfrm>
            <a:off x="38893" y="188290"/>
            <a:ext cx="8913813" cy="914400"/>
          </a:xfrm>
        </p:spPr>
        <p:txBody>
          <a:bodyPr>
            <a:normAutofit/>
          </a:bodyPr>
          <a:lstStyle/>
          <a:p>
            <a:r>
              <a:rPr lang="en-US" dirty="0" smtClean="0"/>
              <a:t>Planar Piecewise Constancy </a:t>
            </a:r>
            <a:endParaRPr lang="en-US" dirty="0"/>
          </a:p>
        </p:txBody>
      </p:sp>
      <p:sp>
        <p:nvSpPr>
          <p:cNvPr id="3" name="Content Placeholder 2"/>
          <p:cNvSpPr>
            <a:spLocks noGrp="1"/>
          </p:cNvSpPr>
          <p:nvPr>
            <p:ph idx="1"/>
          </p:nvPr>
        </p:nvSpPr>
        <p:spPr>
          <a:xfrm>
            <a:off x="0" y="1473729"/>
            <a:ext cx="4495800" cy="3670767"/>
          </a:xfrm>
        </p:spPr>
        <p:txBody>
          <a:bodyPr/>
          <a:lstStyle/>
          <a:p>
            <a:pPr marL="349250" lvl="1" indent="0">
              <a:buNone/>
            </a:pPr>
            <a:r>
              <a:rPr lang="en-US" sz="2400" dirty="0"/>
              <a:t>Subdivide scene </a:t>
            </a:r>
            <a:r>
              <a:rPr lang="en-US" sz="2400" dirty="0" smtClean="0"/>
              <a:t>into small uniform </a:t>
            </a:r>
            <a:r>
              <a:rPr lang="en-US" sz="2400" dirty="0"/>
              <a:t>polygons</a:t>
            </a:r>
          </a:p>
          <a:p>
            <a:endParaRPr lang="en-US" dirty="0"/>
          </a:p>
        </p:txBody>
      </p:sp>
    </p:spTree>
    <p:extLst>
      <p:ext uri="{BB962C8B-B14F-4D97-AF65-F5344CB8AC3E}">
        <p14:creationId xmlns:p14="http://schemas.microsoft.com/office/powerpoint/2010/main" val="16533783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5490" name="Picture 2"/>
          <p:cNvPicPr>
            <a:picLocks noChangeAspect="1" noChangeArrowheads="1"/>
          </p:cNvPicPr>
          <p:nvPr/>
        </p:nvPicPr>
        <p:blipFill>
          <a:blip r:embed="rId4">
            <a:extLst>
              <a:ext uri="{28A0092B-C50C-407E-A947-70E740481C1C}">
                <a14:useLocalDpi xmlns:a14="http://schemas.microsoft.com/office/drawing/2010/main" val="0"/>
              </a:ext>
            </a:extLst>
          </a:blip>
          <a:srcRect l="7895" t="48708" r="22807" b="25780"/>
          <a:stretch>
            <a:fillRect/>
          </a:stretch>
        </p:blipFill>
        <p:spPr bwMode="auto">
          <a:xfrm>
            <a:off x="1447800" y="4191000"/>
            <a:ext cx="6019800" cy="167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aphicFrame>
        <p:nvGraphicFramePr>
          <p:cNvPr id="575491" name="Object 3"/>
          <p:cNvGraphicFramePr>
            <a:graphicFrameLocks noChangeAspect="1"/>
          </p:cNvGraphicFramePr>
          <p:nvPr>
            <p:extLst>
              <p:ext uri="{D42A27DB-BD31-4B8C-83A1-F6EECF244321}">
                <p14:modId xmlns:p14="http://schemas.microsoft.com/office/powerpoint/2010/main" val="1726374049"/>
              </p:ext>
            </p:extLst>
          </p:nvPr>
        </p:nvGraphicFramePr>
        <p:xfrm>
          <a:off x="566738" y="1878657"/>
          <a:ext cx="6400800" cy="1374775"/>
        </p:xfrm>
        <a:graphic>
          <a:graphicData uri="http://schemas.openxmlformats.org/presentationml/2006/ole">
            <mc:AlternateContent xmlns:mc="http://schemas.openxmlformats.org/markup-compatibility/2006">
              <mc:Choice xmlns:v="urn:schemas-microsoft-com:vml" Requires="v">
                <p:oleObj spid="_x0000_s69641" name="Equation" r:id="rId5" imgW="2070000" imgH="444240" progId="Equation.3">
                  <p:embed/>
                </p:oleObj>
              </mc:Choice>
              <mc:Fallback>
                <p:oleObj name="Equation" r:id="rId5" imgW="2070000" imgH="4442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6738" y="1878657"/>
                        <a:ext cx="6400800" cy="13747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575494" name="Text Box 6"/>
          <p:cNvSpPr txBox="1">
            <a:spLocks noChangeArrowheads="1"/>
          </p:cNvSpPr>
          <p:nvPr/>
        </p:nvSpPr>
        <p:spPr bwMode="auto">
          <a:xfrm>
            <a:off x="566738" y="1190625"/>
            <a:ext cx="432682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400" dirty="0" smtClean="0"/>
              <a:t>Power </a:t>
            </a:r>
            <a:r>
              <a:rPr lang="en-US" sz="2400" dirty="0"/>
              <a:t>from each polygon:</a:t>
            </a:r>
          </a:p>
        </p:txBody>
      </p:sp>
      <p:sp>
        <p:nvSpPr>
          <p:cNvPr id="575495" name="Text Box 7"/>
          <p:cNvSpPr txBox="1">
            <a:spLocks noChangeArrowheads="1"/>
          </p:cNvSpPr>
          <p:nvPr/>
        </p:nvSpPr>
        <p:spPr bwMode="auto">
          <a:xfrm>
            <a:off x="533400" y="3479800"/>
            <a:ext cx="4195680" cy="12003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400" dirty="0"/>
              <a:t>Linear System of Equations:</a:t>
            </a:r>
          </a:p>
          <a:p>
            <a:pPr lvl="1">
              <a:buFontTx/>
              <a:buChar char="•"/>
            </a:pPr>
            <a:endParaRPr lang="en-US" sz="2400" dirty="0"/>
          </a:p>
          <a:p>
            <a:pPr lvl="2"/>
            <a:endParaRPr lang="en-US" sz="2400" dirty="0"/>
          </a:p>
        </p:txBody>
      </p:sp>
      <p:sp>
        <p:nvSpPr>
          <p:cNvPr id="2" name="Title 1"/>
          <p:cNvSpPr>
            <a:spLocks noGrp="1"/>
          </p:cNvSpPr>
          <p:nvPr>
            <p:ph type="title"/>
          </p:nvPr>
        </p:nvSpPr>
        <p:spPr>
          <a:xfrm>
            <a:off x="0" y="276225"/>
            <a:ext cx="8913813" cy="914400"/>
          </a:xfrm>
        </p:spPr>
        <p:txBody>
          <a:bodyPr>
            <a:normAutofit/>
          </a:bodyPr>
          <a:lstStyle/>
          <a:p>
            <a:r>
              <a:rPr lang="en-US" dirty="0"/>
              <a:t>Power </a:t>
            </a:r>
            <a:r>
              <a:rPr lang="en-US" dirty="0" smtClean="0"/>
              <a:t>Equation</a:t>
            </a:r>
            <a:endParaRPr lang="en-US" dirty="0"/>
          </a:p>
        </p:txBody>
      </p:sp>
      <p:sp>
        <p:nvSpPr>
          <p:cNvPr id="3" name="TextBox 2"/>
          <p:cNvSpPr txBox="1"/>
          <p:nvPr/>
        </p:nvSpPr>
        <p:spPr>
          <a:xfrm>
            <a:off x="6827520" y="1411882"/>
            <a:ext cx="1629093" cy="923330"/>
          </a:xfrm>
          <a:prstGeom prst="rect">
            <a:avLst/>
          </a:prstGeom>
          <a:noFill/>
        </p:spPr>
        <p:txBody>
          <a:bodyPr wrap="square" rtlCol="0">
            <a:spAutoFit/>
          </a:bodyPr>
          <a:lstStyle/>
          <a:p>
            <a:r>
              <a:rPr lang="en-US" b="1" dirty="0" smtClean="0">
                <a:solidFill>
                  <a:srgbClr val="FF0000"/>
                </a:solidFill>
              </a:rPr>
              <a:t>What is the typo in the equation?</a:t>
            </a:r>
            <a:endParaRPr lang="en-US" b="1" dirty="0">
              <a:solidFill>
                <a:srgbClr val="FF0000"/>
              </a:solidFill>
            </a:endParaRPr>
          </a:p>
        </p:txBody>
      </p:sp>
    </p:spTree>
    <p:extLst>
      <p:ext uri="{BB962C8B-B14F-4D97-AF65-F5344CB8AC3E}">
        <p14:creationId xmlns:p14="http://schemas.microsoft.com/office/powerpoint/2010/main" val="637871127"/>
      </p:ext>
    </p:extLst>
  </p:cSld>
  <p:clrMapOvr>
    <a:masterClrMapping/>
  </p:clrMapOvr>
  <p:timing>
    <p:tnLst>
      <p:par>
        <p:cTn id="1" dur="indefinite" restart="never" nodeType="tmRoot"/>
      </p:par>
    </p:tnLst>
  </p:timing>
</p:sld>
</file>

<file path=ppt/theme/theme1.xml><?xml version="1.0" encoding="utf-8"?>
<a:theme xmlns:a="http://schemas.openxmlformats.org/drawingml/2006/main" name="DAK1">
  <a:themeElements>
    <a:clrScheme name="Perception">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ception">
      <a:majorFont>
        <a:latin typeface="Century Gothic"/>
        <a:ea typeface=""/>
        <a:cs typeface=""/>
        <a:font script="Jpan" typeface="メイリオ"/>
      </a:majorFont>
      <a:minorFont>
        <a:latin typeface="Century Gothic"/>
        <a:ea typeface=""/>
        <a:cs typeface=""/>
        <a:font script="Jpan" typeface="メイリオ"/>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DAK1.thmx</Template>
  <TotalTime>79842</TotalTime>
  <Words>530</Words>
  <Application>Microsoft Macintosh PowerPoint</Application>
  <PresentationFormat>On-screen Show (4:3)</PresentationFormat>
  <Paragraphs>152</Paragraphs>
  <Slides>31</Slides>
  <Notes>25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40" baseType="lpstr">
      <vt:lpstr>Calibri</vt:lpstr>
      <vt:lpstr>Century Gothic</vt:lpstr>
      <vt:lpstr>Palatino Linotype</vt:lpstr>
      <vt:lpstr>Times New Roman</vt:lpstr>
      <vt:lpstr>Wingdings</vt:lpstr>
      <vt:lpstr>Wingdings 2</vt:lpstr>
      <vt:lpstr>Arial</vt:lpstr>
      <vt:lpstr>DAK1</vt:lpstr>
      <vt:lpstr>Equation</vt:lpstr>
      <vt:lpstr>CS 419: Production Rendering   Radiosity</vt:lpstr>
      <vt:lpstr>Radiosity </vt:lpstr>
      <vt:lpstr>Cornell Box</vt:lpstr>
      <vt:lpstr>Example</vt:lpstr>
      <vt:lpstr>Diffuse Interreflections</vt:lpstr>
      <vt:lpstr>Thermal Transfer Literature</vt:lpstr>
      <vt:lpstr>Physics Review: Irradiance &amp; Radiosity</vt:lpstr>
      <vt:lpstr>Planar Piecewise Constancy </vt:lpstr>
      <vt:lpstr>Power Equation</vt:lpstr>
      <vt:lpstr>Form Factor</vt:lpstr>
      <vt:lpstr>Form Factors</vt:lpstr>
      <vt:lpstr>Form Factors</vt:lpstr>
      <vt:lpstr>Form Factor Computation</vt:lpstr>
      <vt:lpstr>Form Factor – Computation</vt:lpstr>
      <vt:lpstr>Form Factor –Computation</vt:lpstr>
      <vt:lpstr>Computing Radiosity</vt:lpstr>
      <vt:lpstr>Form Linear System of Radiosity Equations</vt:lpstr>
      <vt:lpstr>Solving the System</vt:lpstr>
      <vt:lpstr>Solving the System</vt:lpstr>
      <vt:lpstr>PowerPoint Presentation</vt:lpstr>
      <vt:lpstr>PowerPoint Presentation</vt:lpstr>
      <vt:lpstr>PowerPoint Presentation</vt:lpstr>
      <vt:lpstr>PowerPoint Presentation</vt:lpstr>
      <vt:lpstr>PowerPoint Presentation</vt:lpstr>
      <vt:lpstr>PowerPoint Presentation</vt:lpstr>
      <vt:lpstr>Sample Scenes</vt:lpstr>
      <vt:lpstr>Sample Scenes</vt:lpstr>
      <vt:lpstr>Sample Scenes</vt:lpstr>
      <vt:lpstr>Sample Scenes</vt:lpstr>
      <vt:lpstr>Radiosity: Summary</vt:lpstr>
      <vt:lpstr>Combining Ray-Tracing and Radiosity</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a visualization and analysis tool for reservoir modeling and fluid-flow simulation</dc:title>
  <dc:creator>Don Keefer</dc:creator>
  <cp:lastModifiedBy>Shaffer, Eric Gene</cp:lastModifiedBy>
  <cp:revision>423</cp:revision>
  <cp:lastPrinted>2017-04-06T03:48:18Z</cp:lastPrinted>
  <dcterms:created xsi:type="dcterms:W3CDTF">2012-04-01T22:10:48Z</dcterms:created>
  <dcterms:modified xsi:type="dcterms:W3CDTF">2017-04-06T03:55:17Z</dcterms:modified>
</cp:coreProperties>
</file>