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tx/raytracing/dxr/DX12-Raytracing-tutorial-Part-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nvidia.com/rtx/raytracing/dxr/DX12-Raytracing-tutorial-Part-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14153" y="2479431"/>
            <a:ext cx="10407534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 Very Brief Introduction to Real-Time Ray Tracing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419: Production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D415-B038-4C6E-8005-371F6870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ECBE-B141-4F77-855C-84E34566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6" y="3538329"/>
            <a:ext cx="12296375" cy="3314165"/>
          </a:xfrm>
        </p:spPr>
        <p:txBody>
          <a:bodyPr>
            <a:normAutofit/>
          </a:bodyPr>
          <a:lstStyle/>
          <a:p>
            <a:r>
              <a:rPr lang="en-US" sz="2400" dirty="0"/>
              <a:t>All geometry in a scene is represented by two levels of acceleration structures. </a:t>
            </a:r>
          </a:p>
          <a:p>
            <a:r>
              <a:rPr lang="en-US" sz="2400" i="1" dirty="0"/>
              <a:t>Bottom-level</a:t>
            </a:r>
            <a:r>
              <a:rPr lang="en-US" sz="2400" dirty="0"/>
              <a:t> acceleration structures are built from geometric primitives (e.g. triangles)</a:t>
            </a:r>
          </a:p>
          <a:p>
            <a:r>
              <a:rPr lang="en-US" sz="2400" i="1" dirty="0"/>
              <a:t>Top-level</a:t>
            </a:r>
            <a:r>
              <a:rPr lang="en-US" sz="2400" dirty="0"/>
              <a:t> acceleration structures are built from references to bottom-level structures.</a:t>
            </a:r>
          </a:p>
          <a:p>
            <a:r>
              <a:rPr lang="en-US" sz="2400" dirty="0"/>
              <a:t> We call these references </a:t>
            </a:r>
            <a:r>
              <a:rPr lang="en-US" sz="2400" i="1" dirty="0"/>
              <a:t>instance descriptors.</a:t>
            </a:r>
            <a:r>
              <a:rPr lang="en-US" sz="2400" dirty="0"/>
              <a:t> </a:t>
            </a:r>
          </a:p>
          <a:p>
            <a:r>
              <a:rPr lang="en-US" sz="2400" dirty="0"/>
              <a:t>Each instance descriptor includes </a:t>
            </a:r>
          </a:p>
          <a:p>
            <a:pPr lvl="1"/>
            <a:r>
              <a:rPr lang="en-US" sz="2000" dirty="0"/>
              <a:t>a transformation matrix to position it in the scene, </a:t>
            </a:r>
          </a:p>
          <a:p>
            <a:pPr lvl="1"/>
            <a:r>
              <a:rPr lang="en-US" sz="2000" dirty="0"/>
              <a:t>and an offset into the </a:t>
            </a:r>
            <a:r>
              <a:rPr lang="en-US" sz="2000" i="1" dirty="0"/>
              <a:t>shader table </a:t>
            </a:r>
            <a:r>
              <a:rPr lang="en-US" sz="2000" dirty="0"/>
              <a:t>to locate material information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99A3B-8BD0-4424-A125-0EC76A73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6" y="415939"/>
            <a:ext cx="4738466" cy="29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2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6ABC-0B3F-4041-BB6A-09026456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A89D-8654-4B20-B628-35124CC1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2549550"/>
            <a:ext cx="12230280" cy="50650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i="1" dirty="0"/>
              <a:t>shader table </a:t>
            </a:r>
            <a:r>
              <a:rPr lang="en-US" dirty="0"/>
              <a:t>ties together shaders and acceleration structures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Defines which shader is associated with which object in the scene.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Holds information about the resources accessed by each shader, </a:t>
            </a:r>
            <a:br>
              <a:rPr lang="en-US" dirty="0"/>
            </a:br>
            <a:r>
              <a:rPr lang="en-US" dirty="0"/>
              <a:t>such as textures, buffers, and constants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EB49B-3F37-403D-8C6E-26D40172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32" y="100085"/>
            <a:ext cx="3792868" cy="241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2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6ABC-0B3F-4041-BB6A-09026456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A89D-8654-4B20-B628-35124CC1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516167"/>
            <a:ext cx="10654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shader table is an array of equal-sized </a:t>
            </a:r>
            <a:r>
              <a:rPr lang="en-US" i="1" dirty="0"/>
              <a:t>records.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Each record associates a with a set of resources.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Usually there exists one record per geometry object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Shader tables often have thousands of entries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EB49B-3F37-403D-8C6E-26D40172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211" y="46038"/>
            <a:ext cx="43077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F97B-1F75-48E7-8F4E-9B3106D7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Further…..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D5842-5B5E-4B8E-B9F6-F8636FAE6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355" y="1388303"/>
            <a:ext cx="10090178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C3E335-F6DF-479F-AB83-E8B457C0F4FC}"/>
              </a:ext>
            </a:extLst>
          </p:cNvPr>
          <p:cNvSpPr/>
          <p:nvPr/>
        </p:nvSpPr>
        <p:spPr>
          <a:xfrm>
            <a:off x="706355" y="5846542"/>
            <a:ext cx="10647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https://developer.nvidia.com/rtx/raytracing/dxr/DX12-Raytracing-tutorial-Part-1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74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F97B-1F75-48E7-8F4E-9B3106D7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Further…..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3E335-F6DF-479F-AB83-E8B457C0F4FC}"/>
              </a:ext>
            </a:extLst>
          </p:cNvPr>
          <p:cNvSpPr/>
          <p:nvPr/>
        </p:nvSpPr>
        <p:spPr>
          <a:xfrm>
            <a:off x="706355" y="5846542"/>
            <a:ext cx="10647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https://developer.nvidia.com/rtx/raytracing/dxr/DX12-Raytracing-tutorial-Part-2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73169-18B2-4885-AEEB-918D14B2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786" y="1495204"/>
            <a:ext cx="10100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2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A2CB-5BE4-4678-859B-9D4AC84E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RTX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AF1A-249E-48CA-90A2-775EAC98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825625"/>
            <a:ext cx="115380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RTX is a set of APIs and SDKs to access the capabilities of Turing GPUs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9774E-3295-4A3E-93C1-8C6ACD9F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07" y="2885077"/>
            <a:ext cx="8151040" cy="34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4051-1F71-48D7-A8C9-985BD2C1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DirectX Ray Tracing (DXR)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D881-6792-430E-9D52-43F94FB2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2059478" cy="4351338"/>
          </a:xfrm>
        </p:spPr>
        <p:txBody>
          <a:bodyPr>
            <a:normAutofit/>
          </a:bodyPr>
          <a:lstStyle/>
          <a:p>
            <a:r>
              <a:rPr lang="en-US" dirty="0"/>
              <a:t>Extension of DirectX 12</a:t>
            </a:r>
          </a:p>
          <a:p>
            <a:r>
              <a:rPr lang="en-US" sz="2000" dirty="0"/>
              <a:t>Ray tracing GPU work is dispatched via command lists and queues that the application schedules. </a:t>
            </a:r>
          </a:p>
          <a:p>
            <a:r>
              <a:rPr lang="en-US" sz="2000" dirty="0"/>
              <a:t>Ray tracing shaders are dispatched as grids of work items, similar to compute shaders. </a:t>
            </a:r>
          </a:p>
          <a:p>
            <a:r>
              <a:rPr lang="en-US" sz="2000" dirty="0"/>
              <a:t>The application synchronizes GPU work and resources, as it does with rasterization and compute.</a:t>
            </a:r>
          </a:p>
          <a:p>
            <a:r>
              <a:rPr lang="en-US" sz="2000" dirty="0"/>
              <a:t> Ray tracing and other dispatch types share all resources such as textures, buffers, and constants. </a:t>
            </a:r>
          </a:p>
          <a:p>
            <a:r>
              <a:rPr lang="en-US" sz="2000" dirty="0"/>
              <a:t>Shader compilation is explicit and therefore under full application control. </a:t>
            </a:r>
          </a:p>
        </p:txBody>
      </p:sp>
    </p:spTree>
    <p:extLst>
      <p:ext uri="{BB962C8B-B14F-4D97-AF65-F5344CB8AC3E}">
        <p14:creationId xmlns:p14="http://schemas.microsoft.com/office/powerpoint/2010/main" val="316837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478A-660C-4CC0-B5CF-1E2D1CCC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DXR Concepts for DirectX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AF54-FFD3-4A0E-9617-54235853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86322" cy="4351338"/>
          </a:xfrm>
        </p:spPr>
        <p:txBody>
          <a:bodyPr/>
          <a:lstStyle/>
          <a:p>
            <a:r>
              <a:rPr lang="en-US" i="1" dirty="0"/>
              <a:t>Ray Tracing Pipeline State Objects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dirty="0"/>
              <a:t>compiled shader code executed during a ray tracing dispatch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Acceleration Structures</a:t>
            </a:r>
            <a:br>
              <a:rPr lang="en-US" i="1" dirty="0"/>
            </a:br>
            <a:r>
              <a:rPr lang="en-US" dirty="0"/>
              <a:t>data structures used to accelerate ray tracing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Shader Tables</a:t>
            </a:r>
            <a:br>
              <a:rPr lang="en-US" i="1" dirty="0"/>
            </a:br>
            <a:r>
              <a:rPr lang="en-US" dirty="0"/>
              <a:t>define the relationship between ray tracing shaders, their resources (textures, constants, </a:t>
            </a:r>
            <a:r>
              <a:rPr lang="en-US" dirty="0" err="1"/>
              <a:t>etc</a:t>
            </a:r>
            <a:r>
              <a:rPr lang="en-US" dirty="0"/>
              <a:t>), and scene geometry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8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7012-56B2-42C3-9C58-7B00D621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Ray-Tracing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27E6-F5F0-4215-9568-CFF1F27F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4"/>
            <a:ext cx="6302326" cy="5032375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Ray Generation Shader</a:t>
            </a:r>
            <a:br>
              <a:rPr lang="en-US" dirty="0"/>
            </a:br>
            <a:r>
              <a:rPr lang="en-US" dirty="0"/>
              <a:t>HLSL code that can call </a:t>
            </a:r>
            <a:r>
              <a:rPr lang="en-US" dirty="0" err="1"/>
              <a:t>TraceRay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Intersection</a:t>
            </a:r>
            <a:r>
              <a:rPr lang="en-US" dirty="0"/>
              <a:t> and </a:t>
            </a:r>
            <a:r>
              <a:rPr lang="en-US" b="1" dirty="0"/>
              <a:t>any hit </a:t>
            </a:r>
            <a:r>
              <a:rPr lang="en-US" dirty="0"/>
              <a:t>shaders</a:t>
            </a:r>
            <a:br>
              <a:rPr lang="en-US" dirty="0"/>
            </a:br>
            <a:r>
              <a:rPr lang="en-US" dirty="0"/>
              <a:t>invoked by </a:t>
            </a:r>
            <a:r>
              <a:rPr lang="en-US" dirty="0" err="1"/>
              <a:t>TraceRay</a:t>
            </a:r>
            <a:r>
              <a:rPr lang="en-US" dirty="0"/>
              <a:t>() for potential intersections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Optimized Triangle-Ray Intersection in the API already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Once </a:t>
            </a:r>
            <a:r>
              <a:rPr lang="en-US" b="1" dirty="0" err="1"/>
              <a:t>TraceRay</a:t>
            </a:r>
            <a:r>
              <a:rPr lang="en-US" b="1" dirty="0"/>
              <a:t>()</a:t>
            </a:r>
            <a:r>
              <a:rPr lang="en-US" dirty="0"/>
              <a:t> has completed the</a:t>
            </a:r>
            <a:br>
              <a:rPr lang="en-US" dirty="0"/>
            </a:br>
            <a:r>
              <a:rPr lang="en-US" dirty="0"/>
              <a:t>search for ray-scene intersections, either a </a:t>
            </a:r>
            <a:r>
              <a:rPr lang="en-US" b="1" i="1" dirty="0"/>
              <a:t>closest hit</a:t>
            </a:r>
            <a:r>
              <a:rPr lang="en-US" dirty="0"/>
              <a:t> or a </a:t>
            </a:r>
            <a:r>
              <a:rPr lang="en-US" b="1" i="1" dirty="0"/>
              <a:t>miss </a:t>
            </a:r>
            <a:r>
              <a:rPr lang="en-US" dirty="0"/>
              <a:t>shader is invoked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730DB-FC1D-4A41-98F0-3A4B9D37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492123"/>
            <a:ext cx="59531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7012-56B2-42C3-9C58-7B00D621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Ray-Tracing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27E6-F5F0-4215-9568-CFF1F27F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825624"/>
            <a:ext cx="8272008" cy="5032375"/>
          </a:xfrm>
        </p:spPr>
        <p:txBody>
          <a:bodyPr>
            <a:normAutofit/>
          </a:bodyPr>
          <a:lstStyle/>
          <a:p>
            <a:r>
              <a:rPr lang="en-US" sz="2200" dirty="0"/>
              <a:t>These shaders defines a single-ray programming model. </a:t>
            </a:r>
          </a:p>
          <a:p>
            <a:r>
              <a:rPr lang="en-US" sz="2200" dirty="0"/>
              <a:t>Each GPU thread handles one ray at a time and cannot communicate with other threads or see other rays currently being processed. </a:t>
            </a:r>
          </a:p>
          <a:p>
            <a:r>
              <a:rPr lang="en-US" sz="2200" dirty="0"/>
              <a:t>The main way for the different shader types to communicate with each other is the </a:t>
            </a:r>
            <a:r>
              <a:rPr lang="en-US" sz="2200" i="1" dirty="0"/>
              <a:t>ray payload</a:t>
            </a:r>
            <a:r>
              <a:rPr lang="en-US" sz="2200" dirty="0"/>
              <a:t>. </a:t>
            </a:r>
          </a:p>
          <a:p>
            <a:r>
              <a:rPr lang="en-US" sz="2200" dirty="0"/>
              <a:t> The payload is simply a user-defined struct that’s passed as an </a:t>
            </a:r>
            <a:r>
              <a:rPr lang="en-US" sz="2200" i="1" dirty="0" err="1"/>
              <a:t>inout</a:t>
            </a:r>
            <a:r>
              <a:rPr lang="en-US" sz="2200" dirty="0"/>
              <a:t> parameter to </a:t>
            </a:r>
            <a:r>
              <a:rPr lang="en-US" sz="2200" i="1" dirty="0" err="1"/>
              <a:t>TraceRay</a:t>
            </a:r>
            <a:r>
              <a:rPr lang="en-US" sz="2200" i="1" dirty="0"/>
              <a:t>()</a:t>
            </a:r>
            <a:r>
              <a:rPr lang="en-US" sz="2200" dirty="0"/>
              <a:t>. Any hit, closest hit, and miss shaders can read and write the payload, and therefore pass back the result of their computations to the caller of </a:t>
            </a:r>
            <a:r>
              <a:rPr lang="en-US" sz="2200" i="1" dirty="0" err="1"/>
              <a:t>TraceRay</a:t>
            </a:r>
            <a:r>
              <a:rPr lang="en-US" sz="2200" i="1" dirty="0"/>
              <a:t>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730DB-FC1D-4A41-98F0-3A4B9D37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13" y="1690690"/>
            <a:ext cx="4066187" cy="40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1B28F-B5F3-489F-9B66-C49E655B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92766"/>
            <a:ext cx="11953460" cy="676523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// An example payload struct. We can define and use as many different ones as we like.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en-US" sz="1400" dirty="0"/>
              <a:t> Payload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float4 color;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float </a:t>
            </a:r>
            <a:r>
              <a:rPr lang="en-US" sz="1400" dirty="0"/>
              <a:t> </a:t>
            </a:r>
            <a:r>
              <a:rPr lang="en-US" sz="1400" dirty="0" err="1"/>
              <a:t>hitDistance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// The acceleration structure we'll trace against. This represents the geometry of our scene.</a:t>
            </a:r>
          </a:p>
          <a:p>
            <a:pPr marL="0" indent="0">
              <a:buNone/>
            </a:pPr>
            <a:r>
              <a:rPr lang="en-US" sz="1400" dirty="0" err="1"/>
              <a:t>RaytracingAccelerationStructure</a:t>
            </a:r>
            <a:r>
              <a:rPr lang="en-US" sz="1400" dirty="0"/>
              <a:t> scene :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register</a:t>
            </a:r>
            <a:r>
              <a:rPr lang="en-US" sz="1400" dirty="0"/>
              <a:t>(t5);</a:t>
            </a:r>
          </a:p>
          <a:p>
            <a:pPr marL="0" indent="0">
              <a:buNone/>
            </a:pPr>
            <a:r>
              <a:rPr lang="en-US" sz="1400" dirty="0"/>
              <a:t>[shader("</a:t>
            </a:r>
            <a:r>
              <a:rPr lang="en-US" sz="1400" dirty="0" err="1"/>
              <a:t>raygeneration</a:t>
            </a:r>
            <a:r>
              <a:rPr lang="en-US" sz="1400" dirty="0"/>
              <a:t>")]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sz="1400" dirty="0"/>
              <a:t> </a:t>
            </a:r>
            <a:r>
              <a:rPr lang="en-US" sz="1400" dirty="0" err="1"/>
              <a:t>RayGenMain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   // Get the location within the dispatched 2D grid of work items  (often maps to pixels, so this could represent a pixel coordinate).</a:t>
            </a:r>
          </a:p>
          <a:p>
            <a:pPr marL="0" indent="0">
              <a:buNone/>
            </a:pPr>
            <a:r>
              <a:rPr lang="en-US" sz="1400" dirty="0"/>
              <a:t>    uint2 </a:t>
            </a:r>
            <a:r>
              <a:rPr lang="en-US" sz="1400" dirty="0" err="1"/>
              <a:t>launchIndex</a:t>
            </a:r>
            <a:r>
              <a:rPr lang="en-US" sz="1400" dirty="0"/>
              <a:t> = </a:t>
            </a:r>
            <a:r>
              <a:rPr lang="en-US" sz="1400" dirty="0" err="1"/>
              <a:t>DispatchRaysIndex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C00000"/>
                </a:solidFill>
              </a:rPr>
              <a:t>// Define a ray, consisting of origin, direction, and the t-interval we're interested in.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RayDesc</a:t>
            </a:r>
            <a:r>
              <a:rPr lang="en-US" sz="1400" dirty="0"/>
              <a:t> ray;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ray.Origin</a:t>
            </a:r>
            <a:r>
              <a:rPr lang="en-US" sz="1400" dirty="0"/>
              <a:t> = </a:t>
            </a:r>
            <a:r>
              <a:rPr lang="en-US" sz="1400" dirty="0" err="1"/>
              <a:t>SceneConstants.cameraPosition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ray.Direction</a:t>
            </a:r>
            <a:r>
              <a:rPr lang="en-US" sz="1400" dirty="0"/>
              <a:t> = </a:t>
            </a:r>
            <a:r>
              <a:rPr lang="en-US" sz="1400" dirty="0" err="1"/>
              <a:t>computeRayDirection</a:t>
            </a:r>
            <a:r>
              <a:rPr lang="en-US" sz="1400" dirty="0"/>
              <a:t>( </a:t>
            </a:r>
            <a:r>
              <a:rPr lang="en-US" sz="1400" dirty="0" err="1"/>
              <a:t>launchIndex</a:t>
            </a:r>
            <a:r>
              <a:rPr lang="en-US" sz="1400" dirty="0"/>
              <a:t> ); // assume this function exists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ray.TMin</a:t>
            </a:r>
            <a:r>
              <a:rPr lang="en-US" sz="1400" dirty="0"/>
              <a:t> = 0;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ray.TMax</a:t>
            </a:r>
            <a:r>
              <a:rPr lang="en-US" sz="1400" dirty="0"/>
              <a:t> = 100000;</a:t>
            </a:r>
          </a:p>
          <a:p>
            <a:pPr marL="0" indent="0">
              <a:buNone/>
            </a:pPr>
            <a:r>
              <a:rPr lang="en-US" sz="1400" dirty="0"/>
              <a:t>    Payload </a:t>
            </a:r>
            <a:r>
              <a:rPr lang="en-US" sz="1400" dirty="0" err="1"/>
              <a:t>payload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C00000"/>
                </a:solidFill>
              </a:rPr>
              <a:t>// Trace the ray using the payload type we've defined. Shaders that are triggered by this must operate on the same payload type.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TraceRay</a:t>
            </a:r>
            <a:r>
              <a:rPr lang="en-US" sz="1400" dirty="0"/>
              <a:t>( scene, 0 </a:t>
            </a:r>
            <a:r>
              <a:rPr lang="en-US" sz="1400" dirty="0">
                <a:solidFill>
                  <a:srgbClr val="C00000"/>
                </a:solidFill>
              </a:rPr>
              <a:t>/*flags*/, </a:t>
            </a:r>
            <a:r>
              <a:rPr lang="en-US" sz="1400" dirty="0"/>
              <a:t>0xFF </a:t>
            </a:r>
            <a:r>
              <a:rPr lang="en-US" sz="1400" dirty="0">
                <a:solidFill>
                  <a:srgbClr val="C00000"/>
                </a:solidFill>
              </a:rPr>
              <a:t>/*mask*/, </a:t>
            </a:r>
            <a:r>
              <a:rPr lang="en-US" sz="1400" dirty="0"/>
              <a:t>0 </a:t>
            </a:r>
            <a:r>
              <a:rPr lang="en-US" sz="1400" dirty="0">
                <a:solidFill>
                  <a:srgbClr val="C00000"/>
                </a:solidFill>
              </a:rPr>
              <a:t>/*hit group offset*/</a:t>
            </a:r>
            <a:r>
              <a:rPr lang="en-US" sz="1400" dirty="0"/>
              <a:t>, 1 </a:t>
            </a:r>
            <a:r>
              <a:rPr lang="en-US" sz="1400" dirty="0">
                <a:solidFill>
                  <a:srgbClr val="C00000"/>
                </a:solidFill>
              </a:rPr>
              <a:t>/*hit group index multiplier*/</a:t>
            </a:r>
            <a:r>
              <a:rPr lang="en-US" sz="1400" dirty="0"/>
              <a:t>, 0 </a:t>
            </a:r>
            <a:r>
              <a:rPr lang="en-US" sz="1400" dirty="0">
                <a:solidFill>
                  <a:srgbClr val="C00000"/>
                </a:solidFill>
              </a:rPr>
              <a:t>/*miss shader index*/, </a:t>
            </a:r>
            <a:r>
              <a:rPr lang="en-US" sz="1400" dirty="0"/>
              <a:t>ray, payload 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outputTexture</a:t>
            </a:r>
            <a:r>
              <a:rPr lang="en-US" sz="1400" dirty="0"/>
              <a:t>[</a:t>
            </a:r>
            <a:r>
              <a:rPr lang="en-US" sz="1400" dirty="0" err="1"/>
              <a:t>launchIndex.xy</a:t>
            </a:r>
            <a:r>
              <a:rPr lang="en-US" sz="1400" dirty="0"/>
              <a:t>] = </a:t>
            </a:r>
            <a:r>
              <a:rPr lang="en-US" sz="1400" dirty="0" err="1"/>
              <a:t>payload.color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A5A8F-D931-4377-BB0D-3DB55ED9A999}"/>
              </a:ext>
            </a:extLst>
          </p:cNvPr>
          <p:cNvSpPr txBox="1"/>
          <p:nvPr/>
        </p:nvSpPr>
        <p:spPr>
          <a:xfrm>
            <a:off x="8752764" y="450054"/>
            <a:ext cx="24865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An Example </a:t>
            </a:r>
            <a:br>
              <a:rPr lang="en-US" sz="2800" b="1" dirty="0"/>
            </a:br>
            <a:r>
              <a:rPr lang="en-US" sz="2800" b="1" dirty="0"/>
              <a:t>Ray Generation</a:t>
            </a:r>
            <a:br>
              <a:rPr lang="en-US" sz="2800" b="1" dirty="0"/>
            </a:br>
            <a:r>
              <a:rPr lang="en-US" sz="2800" b="1" dirty="0"/>
              <a:t>Shader in HLSL</a:t>
            </a:r>
          </a:p>
        </p:txBody>
      </p:sp>
    </p:spTree>
    <p:extLst>
      <p:ext uri="{BB962C8B-B14F-4D97-AF65-F5344CB8AC3E}">
        <p14:creationId xmlns:p14="http://schemas.microsoft.com/office/powerpoint/2010/main" val="106858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8A5A8F-D931-4377-BB0D-3DB55ED9A999}"/>
              </a:ext>
            </a:extLst>
          </p:cNvPr>
          <p:cNvSpPr txBox="1"/>
          <p:nvPr/>
        </p:nvSpPr>
        <p:spPr>
          <a:xfrm>
            <a:off x="8752764" y="450054"/>
            <a:ext cx="237116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An Example </a:t>
            </a:r>
            <a:br>
              <a:rPr lang="en-US" sz="2800" b="1" dirty="0"/>
            </a:br>
            <a:r>
              <a:rPr lang="en-US" sz="2800" b="1" dirty="0"/>
              <a:t>Closest Hit</a:t>
            </a:r>
            <a:br>
              <a:rPr lang="en-US" sz="2800" b="1" dirty="0"/>
            </a:br>
            <a:r>
              <a:rPr lang="en-US" sz="2800" b="1" dirty="0"/>
              <a:t>Shader in HLSL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C49FF-C904-43C0-8251-C13074F1B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075" y="2090043"/>
            <a:ext cx="12003286" cy="326497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Attributes contain hit information and are filled in by the intersection shader.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For the built-in triangle intersection shader, the attributes always consist 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the barycentric coordinates of the hit point.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Attributes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closesthit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ClosestHitMain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Payload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payload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Attributes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	// Read the intersection attributes and write a result into the payload.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payload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barys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barys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barys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barys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Demonstrate one of the new HLSL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intrinsics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: query distance along current 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payload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hitDistance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RayTCurrent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5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D415-B038-4C6E-8005-371F6870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ECBE-B141-4F77-855C-84E34566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" y="2180775"/>
            <a:ext cx="8696325" cy="4671720"/>
          </a:xfrm>
        </p:spPr>
        <p:txBody>
          <a:bodyPr>
            <a:normAutofit/>
          </a:bodyPr>
          <a:lstStyle/>
          <a:p>
            <a:r>
              <a:rPr lang="en-US" sz="2400" dirty="0"/>
              <a:t>Application builds these data structures explicitly </a:t>
            </a:r>
            <a:br>
              <a:rPr lang="en-US" sz="2400" dirty="0"/>
            </a:br>
            <a:r>
              <a:rPr lang="en-US" sz="2400" dirty="0"/>
              <a:t>using the new command list method </a:t>
            </a:r>
            <a:br>
              <a:rPr lang="en-US" sz="2400" dirty="0"/>
            </a:br>
            <a:r>
              <a:rPr lang="en-US" sz="2400" i="1" dirty="0" err="1"/>
              <a:t>BuildRaytracingAccelerationStructure</a:t>
            </a:r>
            <a:r>
              <a:rPr lang="en-US" sz="2400" i="1" dirty="0"/>
              <a:t>()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NVIDIA RTX contains optimized construction</a:t>
            </a:r>
            <a:br>
              <a:rPr lang="en-US" sz="2400" dirty="0"/>
            </a:br>
            <a:r>
              <a:rPr lang="en-US" sz="2400" dirty="0"/>
              <a:t>algorithms that produce high quality results 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Very fast…can build and update these structures in real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99A3B-8BD0-4424-A125-0EC76A73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58" y="1612903"/>
            <a:ext cx="4738466" cy="29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2340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22395</TotalTime>
  <Words>329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Lato</vt:lpstr>
      <vt:lpstr>Lato Medium</vt:lpstr>
      <vt:lpstr>SampleSlides</vt:lpstr>
      <vt:lpstr>PowerPoint Presentation</vt:lpstr>
      <vt:lpstr>NVIDIA RTX platform</vt:lpstr>
      <vt:lpstr>DirectX Ray Tracing (DXR)</vt:lpstr>
      <vt:lpstr>New DXR Concepts for DirectX</vt:lpstr>
      <vt:lpstr>Ray-Tracing Pipeline</vt:lpstr>
      <vt:lpstr>Ray-Tracing Pipeline</vt:lpstr>
      <vt:lpstr>PowerPoint Presentation</vt:lpstr>
      <vt:lpstr>PowerPoint Presentation</vt:lpstr>
      <vt:lpstr>Acceleration Structures</vt:lpstr>
      <vt:lpstr>Acceleration Structures</vt:lpstr>
      <vt:lpstr>Shader Tables</vt:lpstr>
      <vt:lpstr>Shader Tables</vt:lpstr>
      <vt:lpstr>Going Further…..</vt:lpstr>
      <vt:lpstr>Going Further…..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216</cp:revision>
  <dcterms:created xsi:type="dcterms:W3CDTF">2017-05-11T14:02:37Z</dcterms:created>
  <dcterms:modified xsi:type="dcterms:W3CDTF">2018-12-10T20:10:44Z</dcterms:modified>
</cp:coreProperties>
</file>