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embeddings/Microsoft_Equation8.bin" ContentType="application/vnd.openxmlformats-officedocument.oleObject"/>
  <Override PartName="/ppt/embeddings/Microsoft_Equation9.bin" ContentType="application/vnd.openxmlformats-officedocument.oleObject"/>
  <Override PartName="/ppt/embeddings/Microsoft_Equation10.bin" ContentType="application/vnd.openxmlformats-officedocument.oleObject"/>
  <Override PartName="/ppt/embeddings/Microsoft_Equation11.bin" ContentType="application/vnd.openxmlformats-officedocument.oleObject"/>
  <Override PartName="/ppt/embeddings/Microsoft_Equation12.bin" ContentType="application/vnd.openxmlformats-officedocument.oleObject"/>
  <Override PartName="/ppt/notesSlides/notesSlide3.xml" ContentType="application/vnd.openxmlformats-officedocument.presentationml.notesSlide+xml"/>
  <Override PartName="/ppt/embeddings/Microsoft_Equation1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85" r:id="rId2"/>
    <p:sldId id="374" r:id="rId3"/>
    <p:sldId id="375" r:id="rId4"/>
    <p:sldId id="376" r:id="rId5"/>
    <p:sldId id="388" r:id="rId6"/>
    <p:sldId id="414" r:id="rId7"/>
    <p:sldId id="412" r:id="rId8"/>
    <p:sldId id="389" r:id="rId9"/>
    <p:sldId id="390" r:id="rId10"/>
    <p:sldId id="394" r:id="rId11"/>
    <p:sldId id="392" r:id="rId12"/>
    <p:sldId id="391" r:id="rId13"/>
    <p:sldId id="393" r:id="rId14"/>
    <p:sldId id="395" r:id="rId15"/>
    <p:sldId id="396" r:id="rId16"/>
    <p:sldId id="416" r:id="rId17"/>
    <p:sldId id="415" r:id="rId18"/>
    <p:sldId id="398" r:id="rId19"/>
    <p:sldId id="417" r:id="rId20"/>
    <p:sldId id="399" r:id="rId21"/>
    <p:sldId id="400" r:id="rId22"/>
    <p:sldId id="401" r:id="rId23"/>
    <p:sldId id="40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59" autoAdjust="0"/>
    <p:restoredTop sz="68769" autoAdjust="0"/>
  </p:normalViewPr>
  <p:slideViewPr>
    <p:cSldViewPr snapToGrid="0" snapToObjects="1">
      <p:cViewPr varScale="1">
        <p:scale>
          <a:sx n="74" d="100"/>
          <a:sy n="74" d="100"/>
        </p:scale>
        <p:origin x="-8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6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32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oleObject" Target="../embeddings/Microsoft_Equation10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oleObject" Target="../embeddings/Microsoft_Equation11.bin"/><Relationship Id="rId5" Type="http://schemas.openxmlformats.org/officeDocument/2006/relationships/image" Target="../media/image2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2.bin"/><Relationship Id="rId4" Type="http://schemas.openxmlformats.org/officeDocument/2006/relationships/image" Target="../media/image24.emf"/><Relationship Id="rId5" Type="http://schemas.openxmlformats.org/officeDocument/2006/relationships/image" Target="../media/image25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3.bin"/><Relationship Id="rId4" Type="http://schemas.openxmlformats.org/officeDocument/2006/relationships/image" Target="../media/image30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3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quation4.bin"/><Relationship Id="rId6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9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5.bin"/><Relationship Id="rId4" Type="http://schemas.openxmlformats.org/officeDocument/2006/relationships/image" Target="../media/image10.emf"/><Relationship Id="rId5" Type="http://schemas.openxmlformats.org/officeDocument/2006/relationships/oleObject" Target="../embeddings/Microsoft_Equation6.bin"/><Relationship Id="rId6" Type="http://schemas.openxmlformats.org/officeDocument/2006/relationships/image" Target="../media/image11.emf"/><Relationship Id="rId7" Type="http://schemas.openxmlformats.org/officeDocument/2006/relationships/oleObject" Target="../embeddings/Microsoft_Equation7.bin"/><Relationship Id="rId8" Type="http://schemas.openxmlformats.org/officeDocument/2006/relationships/image" Target="../media/image12.emf"/><Relationship Id="rId9" Type="http://schemas.openxmlformats.org/officeDocument/2006/relationships/oleObject" Target="../embeddings/Microsoft_Equation8.bin"/><Relationship Id="rId10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298378"/>
            <a:ext cx="8983226" cy="1836400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CS 419: Production Rendering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Introduction to BRDFs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 smtClean="0">
                <a:solidFill>
                  <a:schemeClr val="tx2"/>
                </a:solidFill>
              </a:rPr>
              <a:t> </a:t>
            </a:r>
            <a:endParaRPr lang="en-US" sz="300" dirty="0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67000" y="2438400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the Type of Reflection</a:t>
            </a:r>
            <a:endParaRPr lang="en-US" dirty="0"/>
          </a:p>
        </p:txBody>
      </p:sp>
      <p:pic>
        <p:nvPicPr>
          <p:cNvPr id="4" name="Picture 3" descr="Figure14.0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9" y="2557002"/>
            <a:ext cx="7875600" cy="28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3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48" y="2595562"/>
            <a:ext cx="8415952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We will start with non-physical lights</a:t>
            </a:r>
          </a:p>
          <a:p>
            <a:pPr lvl="1"/>
            <a:r>
              <a:rPr lang="en-US" dirty="0" smtClean="0"/>
              <a:t>Ambient</a:t>
            </a:r>
          </a:p>
          <a:p>
            <a:pPr lvl="1"/>
            <a:r>
              <a:rPr lang="en-US" dirty="0" smtClean="0"/>
              <a:t>Directional</a:t>
            </a:r>
          </a:p>
          <a:p>
            <a:pPr lvl="1"/>
            <a:r>
              <a:rPr lang="en-US" dirty="0" smtClean="0"/>
              <a:t>Point</a:t>
            </a:r>
          </a:p>
          <a:p>
            <a:r>
              <a:rPr lang="en-US" dirty="0" smtClean="0"/>
              <a:t>All have:</a:t>
            </a:r>
          </a:p>
          <a:p>
            <a:pPr lvl="1"/>
            <a:r>
              <a:rPr lang="en-US" dirty="0" smtClean="0"/>
              <a:t>a color </a:t>
            </a:r>
            <a:r>
              <a:rPr lang="en-US" i="1" dirty="0" smtClean="0"/>
              <a:t>c</a:t>
            </a:r>
            <a:r>
              <a:rPr lang="en-US" i="1" baseline="-25000" dirty="0" smtClean="0"/>
              <a:t>l</a:t>
            </a:r>
            <a:r>
              <a:rPr lang="en-US" i="1" dirty="0" smtClean="0"/>
              <a:t> </a:t>
            </a:r>
          </a:p>
          <a:p>
            <a:pPr lvl="1"/>
            <a:r>
              <a:rPr lang="en-US" dirty="0" smtClean="0"/>
              <a:t>radiance scaling factor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s</a:t>
            </a:r>
            <a:endParaRPr lang="en-US" i="1" baseline="-25000" dirty="0" smtClean="0"/>
          </a:p>
          <a:p>
            <a:r>
              <a:rPr lang="en-US" dirty="0" smtClean="0"/>
              <a:t>What do directional and point have that ambient doesn’t?</a:t>
            </a:r>
          </a:p>
          <a:p>
            <a:r>
              <a:rPr lang="en-US" dirty="0" smtClean="0"/>
              <a:t>What does point have that the other two don’t?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Figure18.06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44" y="2398639"/>
            <a:ext cx="2454036" cy="24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Ambient Light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0734" y="4744654"/>
            <a:ext cx="3524165" cy="209618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“A good candidate for most boring image in the book”</a:t>
            </a:r>
            <a:endParaRPr lang="en-US" dirty="0"/>
          </a:p>
        </p:txBody>
      </p:sp>
      <p:pic>
        <p:nvPicPr>
          <p:cNvPr id="4" name="Picture 3" descr="Figure14.0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735" y="2038256"/>
            <a:ext cx="3713078" cy="247538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8343" y="2417456"/>
            <a:ext cx="5032392" cy="2877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Models indirect diffuse illumination</a:t>
            </a:r>
          </a:p>
          <a:p>
            <a:r>
              <a:rPr lang="en-US" dirty="0" smtClean="0"/>
              <a:t>Not even close to physically correct</a:t>
            </a:r>
          </a:p>
          <a:p>
            <a:r>
              <a:rPr lang="en-US" dirty="0" smtClean="0"/>
              <a:t>Isotropic 3D radiance field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Incident Radiance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Reflected Radiance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9977"/>
              </p:ext>
            </p:extLst>
          </p:nvPr>
        </p:nvGraphicFramePr>
        <p:xfrm>
          <a:off x="168343" y="4297383"/>
          <a:ext cx="3240087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Equation" r:id="rId4" imgW="1308100" imgH="685800" progId="Equation.3">
                  <p:embed/>
                </p:oleObj>
              </mc:Choice>
              <mc:Fallback>
                <p:oleObj name="Equation" r:id="rId4" imgW="13081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343" y="4297383"/>
                        <a:ext cx="3240087" cy="169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828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83696"/>
            <a:ext cx="7610476" cy="3670767"/>
          </a:xfrm>
        </p:spPr>
        <p:txBody>
          <a:bodyPr/>
          <a:lstStyle/>
          <a:p>
            <a:r>
              <a:rPr lang="en-US" dirty="0" smtClean="0"/>
              <a:t>Light rays are parallel</a:t>
            </a:r>
          </a:p>
          <a:p>
            <a:pPr lvl="1"/>
            <a:r>
              <a:rPr lang="en-US" dirty="0" smtClean="0"/>
              <a:t>Approximation to Sun’s rays hitting the Earth</a:t>
            </a:r>
          </a:p>
          <a:p>
            <a:r>
              <a:rPr lang="en-US" dirty="0" smtClean="0"/>
              <a:t>Incident radiance does not vary with position</a:t>
            </a:r>
          </a:p>
          <a:p>
            <a:r>
              <a:rPr lang="en-US" dirty="0" smtClean="0"/>
              <a:t>Reflected radiance:</a:t>
            </a:r>
          </a:p>
          <a:p>
            <a:endParaRPr lang="en-US" dirty="0"/>
          </a:p>
        </p:txBody>
      </p:sp>
      <p:pic>
        <p:nvPicPr>
          <p:cNvPr id="4" name="Picture 3" descr="Figure14.0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61" y="4058535"/>
            <a:ext cx="5765800" cy="23749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587628"/>
              </p:ext>
            </p:extLst>
          </p:nvPr>
        </p:nvGraphicFramePr>
        <p:xfrm>
          <a:off x="3088781" y="3475279"/>
          <a:ext cx="4074335" cy="467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4" imgW="1879600" imgH="215900" progId="Equation.3">
                  <p:embed/>
                </p:oleObj>
              </mc:Choice>
              <mc:Fallback>
                <p:oleObj name="Equation" r:id="rId4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8781" y="3475279"/>
                        <a:ext cx="4074335" cy="467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13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037" y="2338145"/>
            <a:ext cx="7610476" cy="3670767"/>
          </a:xfrm>
        </p:spPr>
        <p:txBody>
          <a:bodyPr/>
          <a:lstStyle/>
          <a:p>
            <a:r>
              <a:rPr lang="en-US" dirty="0" smtClean="0"/>
              <a:t>Have a position</a:t>
            </a:r>
          </a:p>
          <a:p>
            <a:r>
              <a:rPr lang="en-US" dirty="0" smtClean="0"/>
              <a:t>Have no surface area</a:t>
            </a:r>
          </a:p>
          <a:p>
            <a:r>
              <a:rPr lang="en-US" dirty="0" smtClean="0"/>
              <a:t>Allow us to model distance attenuation</a:t>
            </a:r>
          </a:p>
          <a:p>
            <a:pPr lvl="1"/>
            <a:r>
              <a:rPr lang="en-US" dirty="0" smtClean="0"/>
              <a:t>What does (b) below show?</a:t>
            </a:r>
            <a:endParaRPr lang="en-US" dirty="0"/>
          </a:p>
        </p:txBody>
      </p:sp>
      <p:pic>
        <p:nvPicPr>
          <p:cNvPr id="4" name="Picture 3" descr="Figure14.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10" y="4178864"/>
            <a:ext cx="57658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5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416" y="2458274"/>
            <a:ext cx="7610476" cy="3670767"/>
          </a:xfrm>
        </p:spPr>
        <p:txBody>
          <a:bodyPr/>
          <a:lstStyle/>
          <a:p>
            <a:r>
              <a:rPr lang="en-US" dirty="0" smtClean="0"/>
              <a:t>Reflected radiance:</a:t>
            </a:r>
          </a:p>
          <a:p>
            <a:pPr lvl="1"/>
            <a:r>
              <a:rPr lang="en-US" dirty="0" smtClean="0"/>
              <a:t>r is distance from p to the light</a:t>
            </a:r>
          </a:p>
          <a:p>
            <a:r>
              <a:rPr lang="en-US" dirty="0" smtClean="0"/>
              <a:t>You can choose not to attenuate</a:t>
            </a:r>
          </a:p>
          <a:p>
            <a:pPr lvl="1"/>
            <a:r>
              <a:rPr lang="en-US" dirty="0" smtClean="0"/>
              <a:t>Can sometimes cause artifacts like overflow</a:t>
            </a:r>
          </a:p>
          <a:p>
            <a:pPr lvl="1"/>
            <a:r>
              <a:rPr lang="en-US" dirty="0" smtClean="0"/>
              <a:t>Fall-off may look unrealistically sharp</a:t>
            </a:r>
          </a:p>
          <a:p>
            <a:pPr lvl="1"/>
            <a:endParaRPr lang="en-US" dirty="0" smtClean="0"/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473112"/>
              </p:ext>
            </p:extLst>
          </p:nvPr>
        </p:nvGraphicFramePr>
        <p:xfrm>
          <a:off x="3315263" y="2225189"/>
          <a:ext cx="46513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3" imgW="2146300" imgH="393700" progId="Equation.3">
                  <p:embed/>
                </p:oleObj>
              </mc:Choice>
              <mc:Fallback>
                <p:oleObj name="Equation" r:id="rId3" imgW="2146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5263" y="2225189"/>
                        <a:ext cx="4651375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Figure14.09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58" y="4307554"/>
            <a:ext cx="5765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5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980" y="5715931"/>
            <a:ext cx="7610476" cy="80910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is attenuated? Why do both decrease with distance?</a:t>
            </a:r>
            <a:endParaRPr lang="en-US" dirty="0"/>
          </a:p>
        </p:txBody>
      </p:sp>
      <p:pic>
        <p:nvPicPr>
          <p:cNvPr id="4" name="Picture 3" descr="Figure14.11(a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9451"/>
            <a:ext cx="4421663" cy="2947775"/>
          </a:xfrm>
          <a:prstGeom prst="rect">
            <a:avLst/>
          </a:prstGeom>
        </p:spPr>
      </p:pic>
      <p:pic>
        <p:nvPicPr>
          <p:cNvPr id="5" name="Picture 4" descr="Figure14.11(b)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18" y="2509451"/>
            <a:ext cx="4423595" cy="29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pic>
        <p:nvPicPr>
          <p:cNvPr id="4" name="Picture 3" descr="Figure14.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2680"/>
            <a:ext cx="4550372" cy="3033581"/>
          </a:xfrm>
          <a:prstGeom prst="rect">
            <a:avLst/>
          </a:prstGeom>
        </p:spPr>
      </p:pic>
      <p:pic>
        <p:nvPicPr>
          <p:cNvPr id="5" name="Picture 4" descr="Figure14.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372" y="2522680"/>
            <a:ext cx="4550372" cy="3033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3541" y="5838876"/>
            <a:ext cx="6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Which is point and which is directional?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4" y="2595562"/>
            <a:ext cx="8433116" cy="922461"/>
          </a:xfrm>
        </p:spPr>
        <p:txBody>
          <a:bodyPr/>
          <a:lstStyle/>
          <a:p>
            <a:r>
              <a:rPr lang="en-US" dirty="0" smtClean="0"/>
              <a:t>Multiple lights are handled by summing up the illumination</a:t>
            </a:r>
          </a:p>
          <a:p>
            <a:pPr lvl="1"/>
            <a:r>
              <a:rPr lang="en-US" dirty="0" smtClean="0"/>
              <a:t>Note: cosine can be implemented as </a:t>
            </a:r>
            <a:r>
              <a:rPr lang="en-US" b="1" dirty="0" err="1" smtClean="0"/>
              <a:t>n</a:t>
            </a:r>
            <a:r>
              <a:rPr lang="en-US" b="1" dirty="0" err="1" smtClean="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b="1" dirty="0" err="1" smtClean="0">
                <a:sym typeface="Wingdings"/>
              </a:rPr>
              <a:t>l</a:t>
            </a:r>
            <a:r>
              <a:rPr lang="en-US" b="1" baseline="-25000" dirty="0" err="1" smtClean="0">
                <a:sym typeface="Wingdings"/>
              </a:rPr>
              <a:t>j</a:t>
            </a:r>
            <a:endParaRPr lang="en-US" b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713358"/>
              </p:ext>
            </p:extLst>
          </p:nvPr>
        </p:nvGraphicFramePr>
        <p:xfrm>
          <a:off x="653859" y="3809762"/>
          <a:ext cx="7579607" cy="1297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3" imgW="2819400" imgH="482600" progId="Equation.3">
                  <p:embed/>
                </p:oleObj>
              </mc:Choice>
              <mc:Fallback>
                <p:oleObj name="Equation" r:id="rId3" imgW="2819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859" y="3809762"/>
                        <a:ext cx="7579607" cy="1297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5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4" y="5354260"/>
            <a:ext cx="7610476" cy="912069"/>
          </a:xfrm>
        </p:spPr>
        <p:txBody>
          <a:bodyPr/>
          <a:lstStyle/>
          <a:p>
            <a:r>
              <a:rPr lang="en-US" dirty="0" smtClean="0"/>
              <a:t>Do we need to check if a point is visible to a light?</a:t>
            </a:r>
            <a:endParaRPr lang="en-US" dirty="0"/>
          </a:p>
        </p:txBody>
      </p:sp>
      <p:pic>
        <p:nvPicPr>
          <p:cNvPr id="4" name="Picture 3" descr="Figure14.1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2408177"/>
            <a:ext cx="5765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Radiance Distribution Functions (BRDFs)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31" y="2235180"/>
            <a:ext cx="7610476" cy="39942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Precise description of surface reflectance at a point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600" i="1" dirty="0" err="1" smtClean="0"/>
              <a:t>d</a:t>
            </a:r>
            <a:r>
              <a:rPr lang="en-US" sz="1600" dirty="0" err="1" smtClean="0"/>
              <a:t>E</a:t>
            </a:r>
            <a:r>
              <a:rPr lang="en-US" sz="1400" baseline="-25000" dirty="0" err="1" smtClean="0"/>
              <a:t>i</a:t>
            </a:r>
            <a:r>
              <a:rPr lang="en-US" sz="1600" dirty="0" smtClean="0"/>
              <a:t>(</a:t>
            </a:r>
            <a:r>
              <a:rPr lang="en-US" sz="1600" dirty="0" err="1" smtClean="0"/>
              <a:t>p,ω</a:t>
            </a:r>
            <a:r>
              <a:rPr lang="en-US" sz="1600" baseline="-25000" dirty="0" err="1" smtClean="0"/>
              <a:t>i</a:t>
            </a:r>
            <a:r>
              <a:rPr lang="en-US" sz="1600" dirty="0" smtClean="0"/>
              <a:t>) differential amount of irradiance arriving from a solid angle</a:t>
            </a:r>
          </a:p>
          <a:p>
            <a:r>
              <a:rPr lang="en-US" sz="1600" i="1" dirty="0" err="1" smtClean="0"/>
              <a:t>d</a:t>
            </a:r>
            <a:r>
              <a:rPr lang="en-US" sz="1600" dirty="0" err="1" smtClean="0"/>
              <a:t>L</a:t>
            </a:r>
            <a:r>
              <a:rPr lang="en-US" sz="1400" baseline="-25000" dirty="0" err="1"/>
              <a:t>o</a:t>
            </a:r>
            <a:r>
              <a:rPr lang="en-US" sz="1600" dirty="0" smtClean="0"/>
              <a:t>(</a:t>
            </a:r>
            <a:r>
              <a:rPr lang="en-US" sz="1600" dirty="0" err="1"/>
              <a:t>p,</a:t>
            </a:r>
            <a:r>
              <a:rPr lang="en-US" sz="1600" dirty="0" err="1" smtClean="0"/>
              <a:t>ω</a:t>
            </a:r>
            <a:r>
              <a:rPr lang="en-US" sz="1600" baseline="-25000" dirty="0" err="1" smtClean="0"/>
              <a:t>o</a:t>
            </a:r>
            <a:r>
              <a:rPr lang="en-US" sz="1600" dirty="0" smtClean="0"/>
              <a:t>) reflected radiance in the direction </a:t>
            </a:r>
            <a:r>
              <a:rPr lang="en-US" sz="1600" dirty="0" err="1" smtClean="0"/>
              <a:t>ω</a:t>
            </a:r>
            <a:r>
              <a:rPr lang="en-US" sz="1600" baseline="-25000" dirty="0" err="1" smtClean="0"/>
              <a:t>o</a:t>
            </a:r>
            <a:endParaRPr lang="en-US" sz="1600" baseline="-25000" dirty="0" smtClean="0"/>
          </a:p>
          <a:p>
            <a:r>
              <a:rPr lang="en-US" sz="1600" dirty="0" smtClean="0"/>
              <a:t>BRDF specifies relationship between the two quantities</a:t>
            </a:r>
          </a:p>
          <a:p>
            <a:endParaRPr lang="en-US" sz="1600" baseline="-25000" dirty="0" smtClean="0"/>
          </a:p>
          <a:p>
            <a:endParaRPr lang="en-US" dirty="0"/>
          </a:p>
        </p:txBody>
      </p:sp>
      <p:pic>
        <p:nvPicPr>
          <p:cNvPr id="4" name="Picture 3" descr="Figure13.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52" y="2804851"/>
            <a:ext cx="5765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01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Two-Sided Shading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18" y="2423951"/>
            <a:ext cx="8256995" cy="3670767"/>
          </a:xfrm>
        </p:spPr>
        <p:txBody>
          <a:bodyPr/>
          <a:lstStyle/>
          <a:p>
            <a:r>
              <a:rPr lang="en-US" dirty="0" smtClean="0"/>
              <a:t>Rendering shell-like surfaces requires two-sided lighting</a:t>
            </a:r>
          </a:p>
          <a:p>
            <a:pPr lvl="1"/>
            <a:r>
              <a:rPr lang="en-US" dirty="0" smtClean="0"/>
              <a:t>If a hit point is on the inside of the surface, normal must be flipped</a:t>
            </a:r>
          </a:p>
          <a:p>
            <a:pPr lvl="2"/>
            <a:r>
              <a:rPr lang="en-US" dirty="0" smtClean="0"/>
              <a:t>How can you detect this?</a:t>
            </a:r>
          </a:p>
          <a:p>
            <a:pPr lvl="1"/>
            <a:r>
              <a:rPr lang="en-US" dirty="0" smtClean="0"/>
              <a:t>Transparent objects must be handled differently	</a:t>
            </a:r>
            <a:endParaRPr lang="en-US" dirty="0"/>
          </a:p>
        </p:txBody>
      </p:sp>
      <p:pic>
        <p:nvPicPr>
          <p:cNvPr id="4" name="Picture 3" descr="Figure14.1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5" y="4026677"/>
            <a:ext cx="4134020" cy="2540510"/>
          </a:xfrm>
          <a:prstGeom prst="rect">
            <a:avLst/>
          </a:prstGeom>
        </p:spPr>
      </p:pic>
      <p:pic>
        <p:nvPicPr>
          <p:cNvPr id="5" name="Picture 4" descr="Figure14.1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049" y="4026677"/>
            <a:ext cx="2450323" cy="245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93" y="2595562"/>
            <a:ext cx="8484607" cy="3670767"/>
          </a:xfrm>
        </p:spPr>
        <p:txBody>
          <a:bodyPr/>
          <a:lstStyle/>
          <a:p>
            <a:r>
              <a:rPr lang="en-US" i="1" dirty="0" smtClean="0"/>
              <a:t>Ray Tracing from the Ground Up </a:t>
            </a:r>
            <a:r>
              <a:rPr lang="en-US" dirty="0" smtClean="0"/>
              <a:t>models materials using BRDFs</a:t>
            </a:r>
          </a:p>
          <a:p>
            <a:pPr lvl="1"/>
            <a:r>
              <a:rPr lang="en-US" dirty="0" smtClean="0"/>
              <a:t>Each material has multiple BRDFs</a:t>
            </a:r>
          </a:p>
          <a:p>
            <a:pPr lvl="2"/>
            <a:r>
              <a:rPr lang="en-US" dirty="0" smtClean="0"/>
              <a:t>Ambient</a:t>
            </a:r>
          </a:p>
          <a:p>
            <a:pPr lvl="2"/>
            <a:r>
              <a:rPr lang="en-US" dirty="0" err="1" smtClean="0"/>
              <a:t>Lambertian</a:t>
            </a:r>
            <a:endParaRPr lang="en-US" dirty="0" smtClean="0"/>
          </a:p>
          <a:p>
            <a:pPr lvl="2"/>
            <a:r>
              <a:rPr lang="en-US" dirty="0" smtClean="0"/>
              <a:t>Specular</a:t>
            </a:r>
          </a:p>
          <a:p>
            <a:pPr lvl="1"/>
            <a:r>
              <a:rPr lang="en-US" dirty="0" smtClean="0"/>
              <a:t>Don’t feel constrained to implement everything the same way</a:t>
            </a:r>
          </a:p>
          <a:p>
            <a:r>
              <a:rPr lang="en-US" dirty="0" smtClean="0"/>
              <a:t>We’ll discuss more complicated BRDFs later in the semester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4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Out-of-Gamut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values we can display are in [0,1]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…but it’s possible for values to exceed 1</a:t>
            </a:r>
          </a:p>
          <a:p>
            <a:pPr lvl="1"/>
            <a:r>
              <a:rPr lang="en-US" dirty="0" smtClean="0"/>
              <a:t>these are out of gamut colors</a:t>
            </a:r>
          </a:p>
          <a:p>
            <a:r>
              <a:rPr lang="en-US" dirty="0" smtClean="0"/>
              <a:t>You can render in HDR and apply local tone-mapping</a:t>
            </a:r>
          </a:p>
          <a:p>
            <a:pPr lvl="1"/>
            <a:r>
              <a:rPr lang="en-US" dirty="0" smtClean="0"/>
              <a:t>HDR=High Dynamic Range</a:t>
            </a:r>
          </a:p>
          <a:p>
            <a:r>
              <a:rPr lang="en-US" dirty="0" smtClean="0"/>
              <a:t>Or you can clamp</a:t>
            </a:r>
          </a:p>
          <a:p>
            <a:pPr lvl="1"/>
            <a:r>
              <a:rPr lang="en-US" dirty="0" smtClean="0"/>
              <a:t>Take largest value exceeding 1 and divide all channels by it</a:t>
            </a:r>
          </a:p>
          <a:p>
            <a:pPr lvl="1"/>
            <a:r>
              <a:rPr lang="en-US" dirty="0" smtClean="0"/>
              <a:t>Maintains the hue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Out-of-Gamut Colors</a:t>
            </a:r>
            <a:endParaRPr lang="en-US" dirty="0"/>
          </a:p>
        </p:txBody>
      </p:sp>
      <p:pic>
        <p:nvPicPr>
          <p:cNvPr id="4" name="Picture 3" descr="Figure14.23(a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16" y="2357457"/>
            <a:ext cx="3103543" cy="3103543"/>
          </a:xfrm>
          <a:prstGeom prst="rect">
            <a:avLst/>
          </a:prstGeom>
        </p:spPr>
      </p:pic>
      <p:pic>
        <p:nvPicPr>
          <p:cNvPr id="5" name="Picture 4" descr="Figure14.23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8" y="2357457"/>
            <a:ext cx="3103543" cy="31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Radiance Distribution Functions (BRDFs)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31" y="2235180"/>
            <a:ext cx="7610476" cy="39942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aseline="-25000" dirty="0" smtClean="0"/>
          </a:p>
          <a:p>
            <a:endParaRPr lang="en-US" dirty="0"/>
          </a:p>
        </p:txBody>
      </p:sp>
      <p:pic>
        <p:nvPicPr>
          <p:cNvPr id="4" name="Picture 3" descr="Figure13.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6" y="2235180"/>
            <a:ext cx="4715810" cy="1859317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17138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352469"/>
              </p:ext>
            </p:extLst>
          </p:nvPr>
        </p:nvGraphicFramePr>
        <p:xfrm>
          <a:off x="585153" y="4530357"/>
          <a:ext cx="4951715" cy="1699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6" imgW="2590800" imgH="889000" progId="Equation.3">
                  <p:embed/>
                </p:oleObj>
              </mc:Choice>
              <mc:Fallback>
                <p:oleObj name="Equation" r:id="rId6" imgW="25908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5153" y="4530357"/>
                        <a:ext cx="4951715" cy="1699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13489" y="2222033"/>
            <a:ext cx="410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smtClean="0"/>
              <a:t>of p and 2 </a:t>
            </a:r>
            <a:r>
              <a:rPr lang="en-US" dirty="0" smtClean="0"/>
              <a:t>directions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4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Reflected Radiance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the irradiance over the whole hemisphere</a:t>
            </a:r>
          </a:p>
          <a:p>
            <a:r>
              <a:rPr lang="en-US" dirty="0" smtClean="0"/>
              <a:t>Yields total reflected radiance in the </a:t>
            </a:r>
            <a:r>
              <a:rPr lang="en-US" dirty="0" err="1" smtClean="0"/>
              <a:t>ω</a:t>
            </a:r>
            <a:r>
              <a:rPr lang="en-US" baseline="-25000" dirty="0" err="1" smtClean="0"/>
              <a:t>o</a:t>
            </a:r>
            <a:r>
              <a:rPr lang="en-US" dirty="0" smtClean="0"/>
              <a:t> direction</a:t>
            </a:r>
          </a:p>
          <a:p>
            <a:endParaRPr lang="en-US" dirty="0"/>
          </a:p>
          <a:p>
            <a:r>
              <a:rPr lang="en-US" dirty="0" smtClean="0"/>
              <a:t>This gives us the </a:t>
            </a:r>
            <a:r>
              <a:rPr lang="en-US" i="1" dirty="0" smtClean="0"/>
              <a:t>reflection equation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543790"/>
              </p:ext>
            </p:extLst>
          </p:nvPr>
        </p:nvGraphicFramePr>
        <p:xfrm>
          <a:off x="1508924" y="4286251"/>
          <a:ext cx="5194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Equation" r:id="rId3" imgW="2717800" imgH="381000" progId="Equation.3">
                  <p:embed/>
                </p:oleObj>
              </mc:Choice>
              <mc:Fallback>
                <p:oleObj name="Equation" r:id="rId3" imgW="27178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8924" y="4286251"/>
                        <a:ext cx="51943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34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412"/>
            <a:ext cx="8913813" cy="914400"/>
          </a:xfrm>
        </p:spPr>
        <p:txBody>
          <a:bodyPr/>
          <a:lstStyle/>
          <a:p>
            <a:r>
              <a:rPr lang="en-US" dirty="0" smtClean="0"/>
              <a:t>A Perfect Diffuse BRDF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7254"/>
            <a:ext cx="7610476" cy="6822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Perfect diffuse reflection is called </a:t>
            </a:r>
            <a:r>
              <a:rPr lang="en-US" dirty="0" err="1" smtClean="0"/>
              <a:t>Lambertion</a:t>
            </a:r>
            <a:r>
              <a:rPr lang="en-US" dirty="0" smtClean="0"/>
              <a:t> reflection</a:t>
            </a:r>
          </a:p>
          <a:p>
            <a:r>
              <a:rPr lang="en-US" dirty="0" smtClean="0"/>
              <a:t>Reflected radiance is independent of the outgoing direction</a:t>
            </a:r>
            <a:endParaRPr lang="en-US" dirty="0"/>
          </a:p>
        </p:txBody>
      </p:sp>
      <p:pic>
        <p:nvPicPr>
          <p:cNvPr id="4" name="Picture 3" descr="Figure13.0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5" y="4835125"/>
            <a:ext cx="5765800" cy="175260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67877"/>
              </p:ext>
            </p:extLst>
          </p:nvPr>
        </p:nvGraphicFramePr>
        <p:xfrm>
          <a:off x="566738" y="2374780"/>
          <a:ext cx="64341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4" imgW="3073400" imgH="1066800" progId="Equation.3">
                  <p:embed/>
                </p:oleObj>
              </mc:Choice>
              <mc:Fallback>
                <p:oleObj name="Equation" r:id="rId4" imgW="3073400" imgH="1066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6738" y="2374780"/>
                        <a:ext cx="6434137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8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Diffuse BRDF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784" y="2595562"/>
            <a:ext cx="8433116" cy="3670767"/>
          </a:xfrm>
        </p:spPr>
        <p:txBody>
          <a:bodyPr/>
          <a:lstStyle/>
          <a:p>
            <a:r>
              <a:rPr lang="en-US" dirty="0" smtClean="0"/>
              <a:t>Perfect diffuse reflectance</a:t>
            </a:r>
          </a:p>
          <a:p>
            <a:pPr lvl="1"/>
            <a:r>
              <a:rPr lang="en-US" dirty="0" smtClean="0"/>
              <a:t>Fraction of total incident flux reflected into hemisphere above a surface element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985662"/>
              </p:ext>
            </p:extLst>
          </p:nvPr>
        </p:nvGraphicFramePr>
        <p:xfrm>
          <a:off x="4153633" y="2595562"/>
          <a:ext cx="487022" cy="397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3" imgW="190500" imgH="215900" progId="Equation.3">
                  <p:embed/>
                </p:oleObj>
              </mc:Choice>
              <mc:Fallback>
                <p:oleObj name="Equation" r:id="rId3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3633" y="2595562"/>
                        <a:ext cx="487022" cy="3979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258456"/>
              </p:ext>
            </p:extLst>
          </p:nvPr>
        </p:nvGraphicFramePr>
        <p:xfrm>
          <a:off x="450746" y="3842670"/>
          <a:ext cx="5201095" cy="2081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5" imgW="1714500" imgH="787400" progId="Equation.3">
                  <p:embed/>
                </p:oleObj>
              </mc:Choice>
              <mc:Fallback>
                <p:oleObj name="Equation" r:id="rId5" imgW="17145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746" y="3842670"/>
                        <a:ext cx="5201095" cy="2081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45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Perfect Diffuse BRDF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53" y="2254460"/>
            <a:ext cx="7610476" cy="68220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274712"/>
              </p:ext>
            </p:extLst>
          </p:nvPr>
        </p:nvGraphicFramePr>
        <p:xfrm>
          <a:off x="635983" y="3709370"/>
          <a:ext cx="500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9" name="Equation" r:id="rId3" imgW="165100" imgH="215900" progId="Equation.3">
                  <p:embed/>
                </p:oleObj>
              </mc:Choice>
              <mc:Fallback>
                <p:oleObj name="Equation" r:id="rId3" imgW="165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983" y="3709370"/>
                        <a:ext cx="500062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36488" y="3407787"/>
            <a:ext cx="843311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   is an </a:t>
            </a:r>
            <a:r>
              <a:rPr lang="en-US" dirty="0" err="1" smtClean="0"/>
              <a:t>rgb</a:t>
            </a:r>
            <a:r>
              <a:rPr lang="en-US" dirty="0" smtClean="0"/>
              <a:t> color</a:t>
            </a:r>
          </a:p>
          <a:p>
            <a:r>
              <a:rPr lang="en-US" dirty="0" smtClean="0"/>
              <a:t>         is the diffuse reflectance coefficient</a:t>
            </a:r>
          </a:p>
          <a:p>
            <a:r>
              <a:rPr lang="en-US" dirty="0"/>
              <a:t> </a:t>
            </a:r>
            <a:r>
              <a:rPr lang="en-US" dirty="0" smtClean="0"/>
              <a:t>        is the diffuse color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901312"/>
              </p:ext>
            </p:extLst>
          </p:nvPr>
        </p:nvGraphicFramePr>
        <p:xfrm>
          <a:off x="635983" y="3137870"/>
          <a:ext cx="5778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5" imgW="190500" imgH="215900" progId="Equation.3">
                  <p:embed/>
                </p:oleObj>
              </mc:Choice>
              <mc:Fallback>
                <p:oleObj name="Equation" r:id="rId5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83" y="3137870"/>
                        <a:ext cx="5778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22999"/>
              </p:ext>
            </p:extLst>
          </p:nvPr>
        </p:nvGraphicFramePr>
        <p:xfrm>
          <a:off x="702469" y="2502525"/>
          <a:ext cx="180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1" name="Equation" r:id="rId7" imgW="596900" imgH="215900" progId="Equation.3">
                  <p:embed/>
                </p:oleObj>
              </mc:Choice>
              <mc:Fallback>
                <p:oleObj name="Equation" r:id="rId7" imgW="596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2469" y="2502525"/>
                        <a:ext cx="18097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32736"/>
              </p:ext>
            </p:extLst>
          </p:nvPr>
        </p:nvGraphicFramePr>
        <p:xfrm>
          <a:off x="596295" y="4280870"/>
          <a:ext cx="539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9" imgW="177800" imgH="215900" progId="Equation.3">
                  <p:embed/>
                </p:oleObj>
              </mc:Choice>
              <mc:Fallback>
                <p:oleObj name="Equation" r:id="rId9" imgW="177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295" y="4280870"/>
                        <a:ext cx="5397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50144"/>
              </p:ext>
            </p:extLst>
          </p:nvPr>
        </p:nvGraphicFramePr>
        <p:xfrm>
          <a:off x="674688" y="5254625"/>
          <a:ext cx="23495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11" imgW="774700" imgH="330200" progId="Equation.3">
                  <p:embed/>
                </p:oleObj>
              </mc:Choice>
              <mc:Fallback>
                <p:oleObj name="Equation" r:id="rId11" imgW="774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4688" y="5254625"/>
                        <a:ext cx="23495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06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and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21" y="5255532"/>
            <a:ext cx="8176992" cy="14029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Illumination: light that arrives at object surfaces</a:t>
            </a:r>
          </a:p>
          <a:p>
            <a:pPr lvl="1"/>
            <a:r>
              <a:rPr lang="en-US" dirty="0" smtClean="0"/>
              <a:t>Direct: Light arrives uninterrupted from a light (local)</a:t>
            </a:r>
          </a:p>
          <a:p>
            <a:pPr lvl="1"/>
            <a:r>
              <a:rPr lang="en-US" dirty="0" smtClean="0"/>
              <a:t>Indirect: Light arrives after reflecting off other surfaces (global)</a:t>
            </a:r>
          </a:p>
          <a:p>
            <a:pPr marL="34925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Figure14.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53" y="2181930"/>
            <a:ext cx="5765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9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493" y="2235179"/>
            <a:ext cx="7610476" cy="2243865"/>
          </a:xfrm>
        </p:spPr>
        <p:txBody>
          <a:bodyPr/>
          <a:lstStyle/>
          <a:p>
            <a:r>
              <a:rPr lang="en-US" dirty="0" smtClean="0"/>
              <a:t>Perfect specular reflection</a:t>
            </a:r>
          </a:p>
          <a:p>
            <a:pPr lvl="1"/>
            <a:r>
              <a:rPr lang="en-US" dirty="0" smtClean="0"/>
              <a:t>Light is reflected in the single direction r</a:t>
            </a:r>
          </a:p>
          <a:p>
            <a:pPr lvl="1"/>
            <a:r>
              <a:rPr lang="en-US" dirty="0" smtClean="0"/>
              <a:t>…the mirror reflection direction</a:t>
            </a:r>
          </a:p>
          <a:p>
            <a:r>
              <a:rPr lang="en-US" dirty="0" smtClean="0"/>
              <a:t>Glossy specular reflection</a:t>
            </a:r>
          </a:p>
          <a:p>
            <a:pPr lvl="1"/>
            <a:r>
              <a:rPr lang="en-US" dirty="0" smtClean="0"/>
              <a:t>Scattering clustered around mirror reflection direction</a:t>
            </a:r>
            <a:endParaRPr lang="en-US" dirty="0"/>
          </a:p>
        </p:txBody>
      </p:sp>
      <p:pic>
        <p:nvPicPr>
          <p:cNvPr id="4" name="Picture 3" descr="Figure14.0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5" y="4167945"/>
            <a:ext cx="7030097" cy="24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4821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70064</TotalTime>
  <Words>578</Words>
  <Application>Microsoft Macintosh PowerPoint</Application>
  <PresentationFormat>On-screen Show (4:3)</PresentationFormat>
  <Paragraphs>122</Paragraphs>
  <Slides>23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DAK1</vt:lpstr>
      <vt:lpstr>Equation</vt:lpstr>
      <vt:lpstr>Microsoft Equation</vt:lpstr>
      <vt:lpstr>CS 419: Production Rendering   Introduction to BRDFs</vt:lpstr>
      <vt:lpstr>Bidirectional Radiance Distribution Functions (BRDFs)</vt:lpstr>
      <vt:lpstr>Bidirectional Radiance Distribution Functions (BRDFs)</vt:lpstr>
      <vt:lpstr>Reflected Radiance</vt:lpstr>
      <vt:lpstr>A Perfect Diffuse BRDF</vt:lpstr>
      <vt:lpstr>Perfect Diffuse BRDF</vt:lpstr>
      <vt:lpstr>Implementing a Perfect Diffuse BRDF</vt:lpstr>
      <vt:lpstr>Illumination and Reflection</vt:lpstr>
      <vt:lpstr>Specular Reflection</vt:lpstr>
      <vt:lpstr>Name the Type of Reflection</vt:lpstr>
      <vt:lpstr>Lights</vt:lpstr>
      <vt:lpstr>Ambient Light</vt:lpstr>
      <vt:lpstr>Directional Lights </vt:lpstr>
      <vt:lpstr>Point Lights</vt:lpstr>
      <vt:lpstr>Point Lights</vt:lpstr>
      <vt:lpstr>Point Lights</vt:lpstr>
      <vt:lpstr>Comparison</vt:lpstr>
      <vt:lpstr>Diffuse Shading</vt:lpstr>
      <vt:lpstr>Diffuse Shading</vt:lpstr>
      <vt:lpstr>Two-Sided Shading</vt:lpstr>
      <vt:lpstr>Materials</vt:lpstr>
      <vt:lpstr>Out-of-Gamut Colors</vt:lpstr>
      <vt:lpstr>Out-of-Gamut Colors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313</cp:revision>
  <dcterms:created xsi:type="dcterms:W3CDTF">2012-04-01T22:10:48Z</dcterms:created>
  <dcterms:modified xsi:type="dcterms:W3CDTF">2016-02-26T22:36:17Z</dcterms:modified>
</cp:coreProperties>
</file>