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85" r:id="rId2"/>
    <p:sldId id="379" r:id="rId3"/>
    <p:sldId id="350" r:id="rId4"/>
    <p:sldId id="380" r:id="rId5"/>
    <p:sldId id="351" r:id="rId6"/>
    <p:sldId id="381" r:id="rId7"/>
    <p:sldId id="352" r:id="rId8"/>
    <p:sldId id="382" r:id="rId9"/>
    <p:sldId id="389" r:id="rId10"/>
    <p:sldId id="383" r:id="rId11"/>
    <p:sldId id="384" r:id="rId12"/>
    <p:sldId id="388" r:id="rId13"/>
    <p:sldId id="385" r:id="rId14"/>
    <p:sldId id="386" r:id="rId15"/>
    <p:sldId id="38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59" autoAdjust="0"/>
    <p:restoredTop sz="68769" autoAdjust="0"/>
  </p:normalViewPr>
  <p:slideViewPr>
    <p:cSldViewPr snapToGrid="0" snapToObjects="1">
      <p:cViewPr varScale="1">
        <p:scale>
          <a:sx n="73" d="100"/>
          <a:sy n="73" d="100"/>
        </p:scale>
        <p:origin x="-5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65300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CS 419: Production Rendering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Specular Reflection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sz="3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Increasing </a:t>
            </a:r>
            <a:r>
              <a:rPr lang="en-US" i="1" dirty="0" smtClean="0"/>
              <a:t>e</a:t>
            </a:r>
            <a:endParaRPr lang="en-US" i="1" dirty="0"/>
          </a:p>
        </p:txBody>
      </p:sp>
      <p:pic>
        <p:nvPicPr>
          <p:cNvPr id="6" name="Picture 5" descr="Figure15.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60023"/>
            <a:ext cx="8371268" cy="38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1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Directional and Point Light</a:t>
            </a:r>
            <a:endParaRPr lang="en-US" dirty="0"/>
          </a:p>
        </p:txBody>
      </p:sp>
      <p:pic>
        <p:nvPicPr>
          <p:cNvPr id="6" name="Picture 5" descr="Figure15.08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684"/>
            <a:ext cx="4369826" cy="2913217"/>
          </a:xfrm>
          <a:prstGeom prst="rect">
            <a:avLst/>
          </a:prstGeom>
        </p:spPr>
      </p:pic>
      <p:pic>
        <p:nvPicPr>
          <p:cNvPr id="7" name="Picture 6" descr="Figure15.08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57" y="2515933"/>
            <a:ext cx="4321155" cy="28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Viewer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4" y="2595562"/>
            <a:ext cx="8970036" cy="1509671"/>
          </a:xfrm>
        </p:spPr>
        <p:txBody>
          <a:bodyPr/>
          <a:lstStyle/>
          <a:p>
            <a:r>
              <a:rPr lang="en-US" dirty="0" smtClean="0"/>
              <a:t>Note that specular highlights depend on  position of the </a:t>
            </a:r>
            <a:r>
              <a:rPr lang="en-US" dirty="0" err="1" smtClean="0"/>
              <a:t>eyepoint</a:t>
            </a:r>
            <a:endParaRPr lang="en-US" dirty="0" smtClean="0"/>
          </a:p>
          <a:p>
            <a:pPr lvl="1"/>
            <a:r>
              <a:rPr lang="en-US" dirty="0" smtClean="0"/>
              <a:t>Fix the position of the surface and light</a:t>
            </a:r>
          </a:p>
          <a:p>
            <a:pPr lvl="1"/>
            <a:r>
              <a:rPr lang="en-US" dirty="0" smtClean="0"/>
              <a:t>The apparent position of the highlight is different for positions a and b</a:t>
            </a:r>
            <a:endParaRPr lang="en-US" dirty="0"/>
          </a:p>
        </p:txBody>
      </p:sp>
      <p:pic>
        <p:nvPicPr>
          <p:cNvPr id="4" name="Picture 3" descr="Figure15.09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50" y="4105233"/>
            <a:ext cx="5765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7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Colored Highlights</a:t>
            </a:r>
            <a:endParaRPr lang="en-US" dirty="0"/>
          </a:p>
        </p:txBody>
      </p:sp>
      <p:pic>
        <p:nvPicPr>
          <p:cNvPr id="4" name="Content Placeholder 3" descr="Figure15.10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72" b="-6272"/>
          <a:stretch>
            <a:fillRect/>
          </a:stretch>
        </p:blipFill>
        <p:spPr>
          <a:xfrm>
            <a:off x="4018576" y="2247661"/>
            <a:ext cx="4706324" cy="2270005"/>
          </a:xfrm>
        </p:spPr>
      </p:pic>
      <p:sp>
        <p:nvSpPr>
          <p:cNvPr id="5" name="TextBox 4"/>
          <p:cNvSpPr txBox="1"/>
          <p:nvPr/>
        </p:nvSpPr>
        <p:spPr>
          <a:xfrm>
            <a:off x="0" y="2400517"/>
            <a:ext cx="3653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you want non-white highlights even when the light is white….</a:t>
            </a:r>
          </a:p>
          <a:p>
            <a:endParaRPr lang="en-US" dirty="0" smtClean="0"/>
          </a:p>
          <a:p>
            <a:r>
              <a:rPr lang="en-US" dirty="0" smtClean="0"/>
              <a:t>Introduce a specular color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endParaRPr lang="en-US" baseline="-25000" dirty="0" smtClean="0"/>
          </a:p>
          <a:p>
            <a:endParaRPr lang="en-US" baseline="-25000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702018"/>
              </p:ext>
            </p:extLst>
          </p:nvPr>
        </p:nvGraphicFramePr>
        <p:xfrm>
          <a:off x="196850" y="4894263"/>
          <a:ext cx="88392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Equation" r:id="rId4" imgW="4572000" imgH="482600" progId="Equation.3">
                  <p:embed/>
                </p:oleObj>
              </mc:Choice>
              <mc:Fallback>
                <p:oleObj name="Equation" r:id="rId4" imgW="4572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850" y="4894263"/>
                        <a:ext cx="8839200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53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pic>
        <p:nvPicPr>
          <p:cNvPr id="4" name="Picture 3" descr="Figure15.11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5" y="2681873"/>
            <a:ext cx="3925990" cy="2181106"/>
          </a:xfrm>
          <a:prstGeom prst="rect">
            <a:avLst/>
          </a:prstGeom>
        </p:spPr>
      </p:pic>
      <p:pic>
        <p:nvPicPr>
          <p:cNvPr id="5" name="Picture 4" descr="Figure15.11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7" y="2674237"/>
            <a:ext cx="3925991" cy="21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0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Blinn</a:t>
            </a:r>
            <a:r>
              <a:rPr lang="en-US" dirty="0" smtClean="0"/>
              <a:t>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5562"/>
            <a:ext cx="8724900" cy="3670767"/>
          </a:xfrm>
        </p:spPr>
        <p:txBody>
          <a:bodyPr/>
          <a:lstStyle/>
          <a:p>
            <a:r>
              <a:rPr lang="en-US" dirty="0" smtClean="0"/>
              <a:t>Jim </a:t>
            </a:r>
            <a:r>
              <a:rPr lang="en-US" dirty="0" err="1" smtClean="0"/>
              <a:t>Blinn</a:t>
            </a:r>
            <a:r>
              <a:rPr lang="en-US" dirty="0" smtClean="0"/>
              <a:t> suggested using the halfway vector </a:t>
            </a:r>
            <a:r>
              <a:rPr lang="en-US" b="1" dirty="0" smtClean="0"/>
              <a:t>h</a:t>
            </a:r>
            <a:r>
              <a:rPr lang="en-US" dirty="0" smtClean="0"/>
              <a:t> instead of </a:t>
            </a:r>
            <a:r>
              <a:rPr lang="en-US" b="1" dirty="0" smtClean="0"/>
              <a:t>r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When would this be beneficial?</a:t>
            </a:r>
            <a:endParaRPr lang="en-US" dirty="0"/>
          </a:p>
        </p:txBody>
      </p:sp>
      <p:pic>
        <p:nvPicPr>
          <p:cNvPr id="4" name="Picture 3" descr="Figure15.12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0" r="23091"/>
          <a:stretch/>
        </p:blipFill>
        <p:spPr>
          <a:xfrm>
            <a:off x="5601652" y="2915008"/>
            <a:ext cx="2731240" cy="17907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671627"/>
              </p:ext>
            </p:extLst>
          </p:nvPr>
        </p:nvGraphicFramePr>
        <p:xfrm>
          <a:off x="1370654" y="3073400"/>
          <a:ext cx="2414535" cy="137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Equation" r:id="rId4" imgW="1244600" imgH="711200" progId="Equation.3">
                  <p:embed/>
                </p:oleObj>
              </mc:Choice>
              <mc:Fallback>
                <p:oleObj name="Equation" r:id="rId4" imgW="12446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0654" y="3073400"/>
                        <a:ext cx="2414535" cy="1379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583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54" y="2595562"/>
            <a:ext cx="5027569" cy="3840608"/>
          </a:xfrm>
        </p:spPr>
        <p:txBody>
          <a:bodyPr>
            <a:normAutofit/>
          </a:bodyPr>
          <a:lstStyle/>
          <a:p>
            <a:r>
              <a:rPr lang="en-US" dirty="0" smtClean="0"/>
              <a:t>Understand one way of modeling  glossy specular </a:t>
            </a:r>
          </a:p>
          <a:p>
            <a:r>
              <a:rPr lang="en-US" dirty="0" smtClean="0"/>
              <a:t>Know how specular reflection can be implemented</a:t>
            </a:r>
          </a:p>
          <a:p>
            <a:r>
              <a:rPr lang="en-US" dirty="0" smtClean="0"/>
              <a:t>Seen how how a lighting model can be view-dependent</a:t>
            </a:r>
            <a:endParaRPr lang="en-US" dirty="0"/>
          </a:p>
        </p:txBody>
      </p:sp>
      <p:pic>
        <p:nvPicPr>
          <p:cNvPr id="4" name="Picture 3" descr="Chapter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1" y="2595562"/>
            <a:ext cx="3498902" cy="34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Specular 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39" y="2282452"/>
            <a:ext cx="7610476" cy="1474880"/>
          </a:xfrm>
        </p:spPr>
        <p:txBody>
          <a:bodyPr/>
          <a:lstStyle/>
          <a:p>
            <a:pPr lvl="1"/>
            <a:r>
              <a:rPr lang="en-US" dirty="0" smtClean="0"/>
              <a:t>Glossy specular refection clusters reflection directions around the mirror reflection direction</a:t>
            </a:r>
            <a:endParaRPr lang="en-US" dirty="0" smtClean="0"/>
          </a:p>
          <a:p>
            <a:pPr lvl="1"/>
            <a:r>
              <a:rPr lang="en-US" dirty="0" smtClean="0"/>
              <a:t>Call this direction </a:t>
            </a:r>
            <a:r>
              <a:rPr lang="en-US" b="1" dirty="0" smtClean="0"/>
              <a:t>r</a:t>
            </a:r>
            <a:r>
              <a:rPr lang="en-US" dirty="0" smtClean="0"/>
              <a:t>…we must derive an expression for it…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 descr="Figure15.01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6" r="15995"/>
          <a:stretch/>
        </p:blipFill>
        <p:spPr>
          <a:xfrm>
            <a:off x="557739" y="3757332"/>
            <a:ext cx="4405580" cy="27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Specular Reflections</a:t>
            </a:r>
            <a:endParaRPr lang="en-US" dirty="0"/>
          </a:p>
        </p:txBody>
      </p:sp>
      <p:pic>
        <p:nvPicPr>
          <p:cNvPr id="5" name="Picture 4" descr="Figure15.02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2" r="29427"/>
          <a:stretch/>
        </p:blipFill>
        <p:spPr>
          <a:xfrm>
            <a:off x="499286" y="2299181"/>
            <a:ext cx="3536688" cy="23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1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Specular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75" y="2595563"/>
            <a:ext cx="8603125" cy="3336150"/>
          </a:xfrm>
        </p:spPr>
        <p:txBody>
          <a:bodyPr>
            <a:normAutofit/>
          </a:bodyPr>
          <a:lstStyle/>
          <a:p>
            <a:r>
              <a:rPr lang="en-US" dirty="0" smtClean="0"/>
              <a:t>How do we model clustering of radiance around </a:t>
            </a:r>
            <a:r>
              <a:rPr lang="en-US" b="1" dirty="0" smtClean="0"/>
              <a:t>r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Decrease radiance as angle between r and </a:t>
            </a:r>
            <a:r>
              <a:rPr lang="en-US" dirty="0" err="1" smtClean="0"/>
              <a:t>ω</a:t>
            </a:r>
            <a:r>
              <a:rPr lang="en-US" baseline="-25000" dirty="0" err="1" smtClean="0"/>
              <a:t>o</a:t>
            </a:r>
            <a:r>
              <a:rPr lang="en-US" baseline="-25000" dirty="0" smtClean="0"/>
              <a:t> </a:t>
            </a:r>
            <a:r>
              <a:rPr lang="en-US" dirty="0" smtClean="0"/>
              <a:t>increases</a:t>
            </a:r>
            <a:endParaRPr lang="en-US" dirty="0"/>
          </a:p>
        </p:txBody>
      </p:sp>
      <p:pic>
        <p:nvPicPr>
          <p:cNvPr id="5" name="Picture 4" descr="Figure15.03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9" r="25203"/>
          <a:stretch/>
        </p:blipFill>
        <p:spPr>
          <a:xfrm>
            <a:off x="607552" y="3495918"/>
            <a:ext cx="4089485" cy="30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5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Specular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75" y="2595563"/>
            <a:ext cx="8603125" cy="3336150"/>
          </a:xfrm>
        </p:spPr>
        <p:txBody>
          <a:bodyPr>
            <a:normAutofit/>
          </a:bodyPr>
          <a:lstStyle/>
          <a:p>
            <a:r>
              <a:rPr lang="en-US" dirty="0" smtClean="0"/>
              <a:t>How do we model clustering of radiance around </a:t>
            </a:r>
            <a:r>
              <a:rPr lang="en-US" b="1" dirty="0" smtClean="0"/>
              <a:t>r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Decrease radiance as angle between r and </a:t>
            </a:r>
            <a:r>
              <a:rPr lang="en-US" dirty="0" err="1" smtClean="0"/>
              <a:t>ω</a:t>
            </a:r>
            <a:r>
              <a:rPr lang="en-US" baseline="-25000" dirty="0" err="1" smtClean="0"/>
              <a:t>o</a:t>
            </a:r>
            <a:r>
              <a:rPr lang="en-US" baseline="-25000" dirty="0" smtClean="0"/>
              <a:t> </a:t>
            </a:r>
            <a:r>
              <a:rPr lang="en-US" dirty="0" smtClean="0"/>
              <a:t>increases</a:t>
            </a:r>
            <a:endParaRPr lang="en-US" dirty="0"/>
          </a:p>
        </p:txBody>
      </p:sp>
      <p:pic>
        <p:nvPicPr>
          <p:cNvPr id="4" name="Picture 3" descr="Figure15.04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7" r="19168"/>
          <a:stretch/>
        </p:blipFill>
        <p:spPr>
          <a:xfrm>
            <a:off x="330533" y="3424529"/>
            <a:ext cx="4575261" cy="3075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2480" y="3424529"/>
            <a:ext cx="3018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Phong</a:t>
            </a:r>
            <a:r>
              <a:rPr lang="en-US" b="1" u="sng" dirty="0" smtClean="0"/>
              <a:t> Specular Model</a:t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492228"/>
              </p:ext>
            </p:extLst>
          </p:nvPr>
        </p:nvGraphicFramePr>
        <p:xfrm>
          <a:off x="5252361" y="4034748"/>
          <a:ext cx="3472539" cy="1575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4" imgW="1511300" imgH="685800" progId="Equation.3">
                  <p:embed/>
                </p:oleObj>
              </mc:Choice>
              <mc:Fallback>
                <p:oleObj name="Equation" r:id="rId4" imgW="15113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2361" y="4034748"/>
                        <a:ext cx="3472539" cy="1575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21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Phong</a:t>
            </a:r>
            <a:r>
              <a:rPr lang="en-US" dirty="0" smtClean="0"/>
              <a:t> Model is Non-Physical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74" y="2595562"/>
            <a:ext cx="9022225" cy="3701447"/>
          </a:xfrm>
        </p:spPr>
        <p:txBody>
          <a:bodyPr>
            <a:normAutofit/>
          </a:bodyPr>
          <a:lstStyle/>
          <a:p>
            <a:r>
              <a:rPr lang="en-US" dirty="0" smtClean="0"/>
              <a:t>Lacks reciprocity and does not conserve energy…among other things</a:t>
            </a:r>
          </a:p>
          <a:p>
            <a:r>
              <a:rPr lang="en-US" dirty="0" smtClean="0"/>
              <a:t>Can modify reflected specular radiance to be:</a:t>
            </a:r>
            <a:endParaRPr lang="en-US" dirty="0" smtClean="0"/>
          </a:p>
          <a:p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Conserves energy if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err="1" smtClean="0"/>
              <a:t>+k</a:t>
            </a:r>
            <a:r>
              <a:rPr lang="en-US" i="1" baseline="-25000" dirty="0" err="1" smtClean="0"/>
              <a:t>s</a:t>
            </a:r>
            <a:r>
              <a:rPr lang="en-US" i="1" dirty="0" smtClean="0"/>
              <a:t> </a:t>
            </a:r>
            <a:r>
              <a:rPr lang="en-US" dirty="0" smtClean="0"/>
              <a:t>&lt;1.0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b="1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239644"/>
              </p:ext>
            </p:extLst>
          </p:nvPr>
        </p:nvGraphicFramePr>
        <p:xfrm>
          <a:off x="410298" y="3800107"/>
          <a:ext cx="51990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3" imgW="1828800" imgH="241300" progId="Equation.3">
                  <p:embed/>
                </p:oleObj>
              </mc:Choice>
              <mc:Fallback>
                <p:oleObj name="Equation" r:id="rId3" imgW="1828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298" y="3800107"/>
                        <a:ext cx="5199062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30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75" y="666656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Full </a:t>
            </a:r>
            <a:r>
              <a:rPr lang="en-US" dirty="0" err="1" smtClean="0"/>
              <a:t>Phong</a:t>
            </a:r>
            <a:r>
              <a:rPr lang="en-US" dirty="0" smtClean="0"/>
              <a:t>-style Reflection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75" y="2059351"/>
            <a:ext cx="8792038" cy="2254622"/>
          </a:xfrm>
        </p:spPr>
        <p:txBody>
          <a:bodyPr>
            <a:normAutofit/>
          </a:bodyPr>
          <a:lstStyle/>
          <a:p>
            <a:r>
              <a:rPr lang="en-US" dirty="0" smtClean="0"/>
              <a:t>For n point and directional lights</a:t>
            </a:r>
            <a:endParaRPr lang="en-US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r>
              <a:rPr lang="en-US" i="1" dirty="0"/>
              <a:t>j</a:t>
            </a:r>
            <a:r>
              <a:rPr lang="en-US" i="1" dirty="0" smtClean="0"/>
              <a:t> </a:t>
            </a:r>
            <a:r>
              <a:rPr lang="en-US" dirty="0" smtClean="0"/>
              <a:t>is index for each light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b="1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335164"/>
              </p:ext>
            </p:extLst>
          </p:nvPr>
        </p:nvGraphicFramePr>
        <p:xfrm>
          <a:off x="318762" y="2563873"/>
          <a:ext cx="8595051" cy="93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3" imgW="4445000" imgH="482600" progId="Equation.3">
                  <p:embed/>
                </p:oleObj>
              </mc:Choice>
              <mc:Fallback>
                <p:oleObj name="Equation" r:id="rId3" imgW="4445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762" y="2563873"/>
                        <a:ext cx="8595051" cy="933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15.06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16756"/>
          <a:stretch/>
        </p:blipFill>
        <p:spPr>
          <a:xfrm>
            <a:off x="1948399" y="4226998"/>
            <a:ext cx="4964831" cy="23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2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Indirect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595562"/>
            <a:ext cx="9446262" cy="953029"/>
          </a:xfrm>
        </p:spPr>
        <p:txBody>
          <a:bodyPr/>
          <a:lstStyle/>
          <a:p>
            <a:r>
              <a:rPr lang="en-US" dirty="0" smtClean="0"/>
              <a:t>Using this </a:t>
            </a:r>
            <a:r>
              <a:rPr lang="en-US" dirty="0" err="1" smtClean="0"/>
              <a:t>Phong-stye</a:t>
            </a:r>
            <a:r>
              <a:rPr lang="en-US" dirty="0" smtClean="0"/>
              <a:t> BRDF would be problematic for inter-reflections</a:t>
            </a:r>
            <a:endParaRPr lang="en-US" dirty="0"/>
          </a:p>
        </p:txBody>
      </p:sp>
      <p:pic>
        <p:nvPicPr>
          <p:cNvPr id="4" name="Picture 3" descr="Figure15.0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8" y="3322455"/>
            <a:ext cx="8274993" cy="27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21573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61477</TotalTime>
  <Words>254</Words>
  <Application>Microsoft Macintosh PowerPoint</Application>
  <PresentationFormat>On-screen Show (4:3)</PresentationFormat>
  <Paragraphs>45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DAK1</vt:lpstr>
      <vt:lpstr>Microsoft Equation</vt:lpstr>
      <vt:lpstr>CS 419: Production Rendering   Specular Reflection</vt:lpstr>
      <vt:lpstr>Objectives</vt:lpstr>
      <vt:lpstr>Modeling Specular Reflections</vt:lpstr>
      <vt:lpstr>Modeling Specular Reflections</vt:lpstr>
      <vt:lpstr>Modeling Specular Reflection</vt:lpstr>
      <vt:lpstr>Modeling Specular Reflection</vt:lpstr>
      <vt:lpstr>The Phong Model is Non-Physical</vt:lpstr>
      <vt:lpstr>A Full Phong-style Reflection Model</vt:lpstr>
      <vt:lpstr>Problems with Indirect Lighting</vt:lpstr>
      <vt:lpstr>Example of Increasing e</vt:lpstr>
      <vt:lpstr>Example: Directional and Point Light</vt:lpstr>
      <vt:lpstr>Viewer Dependence</vt:lpstr>
      <vt:lpstr>Colored Highlights</vt:lpstr>
      <vt:lpstr>Overflow</vt:lpstr>
      <vt:lpstr>Blinn Modification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329</cp:revision>
  <dcterms:created xsi:type="dcterms:W3CDTF">2012-04-01T22:10:48Z</dcterms:created>
  <dcterms:modified xsi:type="dcterms:W3CDTF">2016-03-01T05:13:32Z</dcterms:modified>
</cp:coreProperties>
</file>