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85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68769" autoAdjust="0"/>
  </p:normalViewPr>
  <p:slideViewPr>
    <p:cSldViewPr snapToGrid="0" snapToObjects="1">
      <p:cViewPr varScale="1">
        <p:scale>
          <a:sx n="74" d="100"/>
          <a:sy n="74" d="100"/>
        </p:scale>
        <p:origin x="-14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9.emf"/><Relationship Id="rId7" Type="http://schemas.openxmlformats.org/officeDocument/2006/relationships/oleObject" Target="../embeddings/Microsoft_Equation5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7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65300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Area Lights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Direct 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57" y="3151748"/>
            <a:ext cx="8886543" cy="3114581"/>
          </a:xfrm>
        </p:spPr>
        <p:txBody>
          <a:bodyPr>
            <a:normAutofit/>
          </a:bodyPr>
          <a:lstStyle/>
          <a:p>
            <a:r>
              <a:rPr lang="en-US" dirty="0" smtClean="0"/>
              <a:t>We have n sample points</a:t>
            </a:r>
          </a:p>
          <a:p>
            <a:r>
              <a:rPr lang="en-US" dirty="0" smtClean="0"/>
              <a:t>p() is the probability distribution function over the light surface</a:t>
            </a:r>
          </a:p>
          <a:p>
            <a:r>
              <a:rPr lang="en-US" dirty="0" smtClean="0"/>
              <a:t>p() can be hard to determine in general</a:t>
            </a:r>
          </a:p>
          <a:p>
            <a:r>
              <a:rPr lang="en-US" dirty="0" smtClean="0"/>
              <a:t>In practice use uniform distribution</a:t>
            </a:r>
          </a:p>
          <a:p>
            <a:r>
              <a:rPr lang="en-US" dirty="0" smtClean="0"/>
              <a:t>Recall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63256"/>
              </p:ext>
            </p:extLst>
          </p:nvPr>
        </p:nvGraphicFramePr>
        <p:xfrm>
          <a:off x="810744" y="2302435"/>
          <a:ext cx="68945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3606800" imgH="444500" progId="Equation.3">
                  <p:embed/>
                </p:oleObj>
              </mc:Choice>
              <mc:Fallback>
                <p:oleObj name="Equation" r:id="rId3" imgW="3606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744" y="2302435"/>
                        <a:ext cx="6894512" cy="84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883"/>
              </p:ext>
            </p:extLst>
          </p:nvPr>
        </p:nvGraphicFramePr>
        <p:xfrm>
          <a:off x="5252576" y="4246192"/>
          <a:ext cx="1475622" cy="88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698500" imgH="419100" progId="Equation.3">
                  <p:embed/>
                </p:oleObj>
              </mc:Choice>
              <mc:Fallback>
                <p:oleObj name="Equation" r:id="rId5" imgW="698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2576" y="4246192"/>
                        <a:ext cx="1475622" cy="885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09200"/>
              </p:ext>
            </p:extLst>
          </p:nvPr>
        </p:nvGraphicFramePr>
        <p:xfrm>
          <a:off x="1911350" y="4816697"/>
          <a:ext cx="2622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1371600" imgH="469900" progId="Equation.3">
                  <p:embed/>
                </p:oleObj>
              </mc:Choice>
              <mc:Fallback>
                <p:oleObj name="Equation" r:id="rId7" imgW="13716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1350" y="4816697"/>
                        <a:ext cx="26225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67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Noise with Area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11" y="2582639"/>
            <a:ext cx="8776502" cy="3670767"/>
          </a:xfrm>
        </p:spPr>
        <p:txBody>
          <a:bodyPr/>
          <a:lstStyle/>
          <a:p>
            <a:r>
              <a:rPr lang="en-US" dirty="0" smtClean="0"/>
              <a:t>Penumbra can be noisy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So if a hit point is in a penumbra it will require a large number of samples to resolve correctly</a:t>
            </a:r>
          </a:p>
          <a:p>
            <a:r>
              <a:rPr lang="en-US" dirty="0" smtClean="0"/>
              <a:t>If the area light is large, the estimator can exhibit a lot of variation</a:t>
            </a:r>
          </a:p>
          <a:p>
            <a:pPr lvl="1"/>
            <a:r>
              <a:rPr lang="en-US" dirty="0" smtClean="0"/>
              <a:t>So it will take a lot of samples to converge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Why? It has to do with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31507"/>
              </p:ext>
            </p:extLst>
          </p:nvPr>
        </p:nvGraphicFramePr>
        <p:xfrm>
          <a:off x="3679218" y="4797040"/>
          <a:ext cx="2622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371600" imgH="469900" progId="Equation.3">
                  <p:embed/>
                </p:oleObj>
              </mc:Choice>
              <mc:Fallback>
                <p:oleObj name="Equation" r:id="rId3" imgW="13716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9218" y="4797040"/>
                        <a:ext cx="26225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98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9950" y="5476919"/>
            <a:ext cx="7610476" cy="149554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(a) 1 ray per pixel                            (b) 100 rays per pixel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Figure18.04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1" y="2038256"/>
            <a:ext cx="3605199" cy="3605199"/>
          </a:xfrm>
          <a:prstGeom prst="rect">
            <a:avLst/>
          </a:prstGeom>
        </p:spPr>
      </p:pic>
      <p:pic>
        <p:nvPicPr>
          <p:cNvPr id="7" name="Picture 6" descr="Figure18.04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2" y="2038256"/>
            <a:ext cx="3631714" cy="36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4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03337" y="5462290"/>
            <a:ext cx="7610476" cy="149554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(a) Disc Light                            (b) Spherical Light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Figure18.05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0" y="1750431"/>
            <a:ext cx="3977173" cy="3977173"/>
          </a:xfrm>
          <a:prstGeom prst="rect">
            <a:avLst/>
          </a:prstGeom>
        </p:spPr>
      </p:pic>
      <p:pic>
        <p:nvPicPr>
          <p:cNvPr id="4" name="Picture 3" descr="Figure18.05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32" y="1750431"/>
            <a:ext cx="3977173" cy="3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Why is the Spherical Light Noisy?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961" y="3971807"/>
            <a:ext cx="7610476" cy="23091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Both lights use 100 rays per pixel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spherical light uniformly samples the surface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cos</a:t>
            </a:r>
            <a:r>
              <a:rPr lang="en-US" dirty="0" smtClean="0"/>
              <a:t> term in G() varies significantly</a:t>
            </a:r>
          </a:p>
          <a:p>
            <a:r>
              <a:rPr lang="en-US" dirty="0" smtClean="0"/>
              <a:t>Note that the shadow shapes are </a:t>
            </a:r>
            <a:r>
              <a:rPr lang="en-US" dirty="0" err="1" smtClean="0"/>
              <a:t>relativlely</a:t>
            </a:r>
            <a:r>
              <a:rPr lang="en-US" dirty="0" smtClean="0"/>
              <a:t> insensitive to light geometry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Figure18.05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1" y="1750432"/>
            <a:ext cx="2034986" cy="2034986"/>
          </a:xfrm>
          <a:prstGeom prst="rect">
            <a:avLst/>
          </a:prstGeom>
        </p:spPr>
      </p:pic>
      <p:pic>
        <p:nvPicPr>
          <p:cNvPr id="4" name="Picture 3" descr="Figure18.05(b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11" y="1750432"/>
            <a:ext cx="2034987" cy="203498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05083"/>
              </p:ext>
            </p:extLst>
          </p:nvPr>
        </p:nvGraphicFramePr>
        <p:xfrm>
          <a:off x="1055584" y="4768854"/>
          <a:ext cx="886210" cy="57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609600" imgH="393700" progId="Equation.3">
                  <p:embed/>
                </p:oleObj>
              </mc:Choice>
              <mc:Fallback>
                <p:oleObj name="Equation" r:id="rId5" imgW="609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584" y="4768854"/>
                        <a:ext cx="886210" cy="572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40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1073" y="4376078"/>
            <a:ext cx="7610476" cy="230915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area light touches the plane</a:t>
            </a:r>
          </a:p>
          <a:p>
            <a:r>
              <a:rPr lang="en-US" dirty="0" smtClean="0"/>
              <a:t>Note that overflow occurs around the light….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Can fix this in several ways</a:t>
            </a:r>
          </a:p>
          <a:p>
            <a:pPr lvl="1"/>
            <a:r>
              <a:rPr lang="en-US" dirty="0" smtClean="0"/>
              <a:t>Keep lights away from objects</a:t>
            </a:r>
          </a:p>
          <a:p>
            <a:pPr lvl="1"/>
            <a:r>
              <a:rPr lang="en-US" dirty="0" smtClean="0"/>
              <a:t>Use a PDF that includes a 1/d</a:t>
            </a:r>
            <a:r>
              <a:rPr lang="en-US" baseline="30000" dirty="0" smtClean="0"/>
              <a:t>2 </a:t>
            </a:r>
            <a:r>
              <a:rPr lang="en-US" dirty="0" smtClean="0"/>
              <a:t>term</a:t>
            </a:r>
          </a:p>
          <a:p>
            <a:pPr lvl="1"/>
            <a:r>
              <a:rPr lang="en-US" dirty="0" smtClean="0"/>
              <a:t>Use the hemisphere rather than area form of the rendering equation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Figure18.06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5" y="1757841"/>
            <a:ext cx="2618237" cy="2618237"/>
          </a:xfrm>
          <a:prstGeom prst="rect">
            <a:avLst/>
          </a:prstGeom>
        </p:spPr>
      </p:pic>
      <p:pic>
        <p:nvPicPr>
          <p:cNvPr id="8" name="Picture 7" descr="Figure18.06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83" y="1757841"/>
            <a:ext cx="2618237" cy="26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7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3983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Environment Light</a:t>
            </a:r>
          </a:p>
          <a:p>
            <a:pPr lvl="1"/>
            <a:r>
              <a:rPr lang="en-US" dirty="0" smtClean="0"/>
              <a:t>Is an infinitely large spherical (or </a:t>
            </a:r>
            <a:r>
              <a:rPr lang="en-US" dirty="0" err="1" smtClean="0"/>
              <a:t>hemipsherical</a:t>
            </a:r>
            <a:r>
              <a:rPr lang="en-US" dirty="0" smtClean="0"/>
              <a:t>) light</a:t>
            </a:r>
          </a:p>
          <a:p>
            <a:pPr lvl="1"/>
            <a:r>
              <a:rPr lang="en-US" dirty="0" smtClean="0"/>
              <a:t>Surrounds the scene</a:t>
            </a:r>
          </a:p>
          <a:p>
            <a:pPr lvl="1"/>
            <a:r>
              <a:rPr lang="en-US" dirty="0" smtClean="0"/>
              <a:t>Emissive material with possibly spatially varying color</a:t>
            </a:r>
          </a:p>
          <a:p>
            <a:r>
              <a:rPr lang="en-US" dirty="0" smtClean="0"/>
              <a:t>Shoot shadow rays using cosine distribution</a:t>
            </a:r>
          </a:p>
          <a:p>
            <a:pPr lvl="1"/>
            <a:r>
              <a:rPr lang="en-US" dirty="0" smtClean="0"/>
              <a:t>Use hemisphere form of the rendering equation</a:t>
            </a:r>
          </a:p>
          <a:p>
            <a:r>
              <a:rPr lang="en-US" dirty="0" smtClean="0"/>
              <a:t>Monte Carlo Estimator is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14557"/>
              </p:ext>
            </p:extLst>
          </p:nvPr>
        </p:nvGraphicFramePr>
        <p:xfrm>
          <a:off x="1392238" y="4853229"/>
          <a:ext cx="5970587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124200" imgH="863600" progId="Equation.3">
                  <p:embed/>
                </p:oleObj>
              </mc:Choice>
              <mc:Fallback>
                <p:oleObj name="Equation" r:id="rId3" imgW="31242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238" y="4853229"/>
                        <a:ext cx="5970587" cy="164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89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251" y="2557001"/>
            <a:ext cx="2494562" cy="329493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Environment lights simulate outdoor lighting conditions</a:t>
            </a:r>
          </a:p>
          <a:p>
            <a:endParaRPr lang="en-US" dirty="0"/>
          </a:p>
          <a:p>
            <a:r>
              <a:rPr lang="en-US" dirty="0" smtClean="0"/>
              <a:t>Here we have</a:t>
            </a:r>
          </a:p>
          <a:p>
            <a:pPr lvl="1"/>
            <a:r>
              <a:rPr lang="en-US" dirty="0" smtClean="0"/>
              <a:t> yellow environment light</a:t>
            </a:r>
          </a:p>
          <a:p>
            <a:pPr lvl="1"/>
            <a:r>
              <a:rPr lang="en-US" dirty="0" smtClean="0"/>
              <a:t>orange directional light</a:t>
            </a:r>
          </a:p>
          <a:p>
            <a:pPr lvl="1"/>
            <a:r>
              <a:rPr lang="en-US" dirty="0" smtClean="0"/>
              <a:t>ambient occlusion</a:t>
            </a:r>
            <a:endParaRPr lang="en-US" dirty="0"/>
          </a:p>
        </p:txBody>
      </p:sp>
      <p:pic>
        <p:nvPicPr>
          <p:cNvPr id="4" name="Picture 3" descr="Chapter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0" y="2335283"/>
            <a:ext cx="5712581" cy="38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0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54" y="2595562"/>
            <a:ext cx="8687659" cy="3840608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 how </a:t>
            </a:r>
            <a:r>
              <a:rPr lang="en-US" dirty="0" smtClean="0"/>
              <a:t>area lights are modeled and rendered</a:t>
            </a:r>
            <a:endParaRPr lang="en-US" dirty="0" smtClean="0"/>
          </a:p>
          <a:p>
            <a:r>
              <a:rPr lang="en-US" dirty="0" smtClean="0"/>
              <a:t>Understand the idea of an environmental light</a:t>
            </a:r>
          </a:p>
          <a:p>
            <a:r>
              <a:rPr lang="en-US" dirty="0" smtClean="0"/>
              <a:t>Be able to implement both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pter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89" y="3434355"/>
            <a:ext cx="4502723" cy="30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851"/>
            <a:ext cx="8913813" cy="9144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an area light?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5863"/>
            <a:ext cx="8724900" cy="3670767"/>
          </a:xfrm>
        </p:spPr>
        <p:txBody>
          <a:bodyPr/>
          <a:lstStyle/>
          <a:p>
            <a:r>
              <a:rPr lang="en-US" dirty="0" smtClean="0"/>
              <a:t>An area light has a finite area</a:t>
            </a:r>
          </a:p>
          <a:p>
            <a:pPr lvl="1"/>
            <a:r>
              <a:rPr lang="en-US" dirty="0" smtClean="0"/>
              <a:t>In addition to position, orientation, color, and luminance</a:t>
            </a:r>
          </a:p>
          <a:p>
            <a:r>
              <a:rPr lang="en-US" dirty="0" smtClean="0"/>
              <a:t>Adding area lights greatly increases the realism in a lit scene</a:t>
            </a:r>
          </a:p>
          <a:p>
            <a:pPr lvl="1"/>
            <a:r>
              <a:rPr lang="en-US" dirty="0" smtClean="0"/>
              <a:t>You get soft shadows as opposed to just hard-edged shadows</a:t>
            </a:r>
          </a:p>
          <a:p>
            <a:r>
              <a:rPr lang="en-US" dirty="0" smtClean="0"/>
              <a:t>Area lights require more sampling per pixel</a:t>
            </a:r>
          </a:p>
          <a:p>
            <a:pPr lvl="1"/>
            <a:r>
              <a:rPr lang="en-US" dirty="0" smtClean="0"/>
              <a:t>Longer render times</a:t>
            </a:r>
            <a:endParaRPr lang="en-US" dirty="0"/>
          </a:p>
        </p:txBody>
      </p:sp>
      <p:pic>
        <p:nvPicPr>
          <p:cNvPr id="5" name="Picture 4" descr="Figure18.04(b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78" y="3834474"/>
            <a:ext cx="2697393" cy="269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4057"/>
            <a:ext cx="8913813" cy="914400"/>
          </a:xfrm>
        </p:spPr>
        <p:txBody>
          <a:bodyPr/>
          <a:lstStyle/>
          <a:p>
            <a:r>
              <a:rPr lang="en-US" dirty="0" smtClean="0"/>
              <a:t>Implementing Area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6" y="1882990"/>
            <a:ext cx="8982124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Area lights can have different geometries</a:t>
            </a:r>
          </a:p>
          <a:p>
            <a:pPr lvl="1"/>
            <a:r>
              <a:rPr lang="en-US" dirty="0" smtClean="0"/>
              <a:t>Circle, rectangle, sphere, etc.</a:t>
            </a:r>
          </a:p>
          <a:p>
            <a:r>
              <a:rPr lang="en-US" i="1" dirty="0" err="1" smtClean="0"/>
              <a:t>RTftGU</a:t>
            </a:r>
            <a:r>
              <a:rPr lang="en-US" dirty="0" smtClean="0"/>
              <a:t>  implements an emissive material class </a:t>
            </a:r>
          </a:p>
          <a:p>
            <a:pPr lvl="1"/>
            <a:r>
              <a:rPr lang="en-US" dirty="0" smtClean="0"/>
              <a:t>Any geometric object can then be made into a light</a:t>
            </a:r>
          </a:p>
          <a:p>
            <a:r>
              <a:rPr lang="en-US" dirty="0" smtClean="0"/>
              <a:t>Need to estimate the incident radiance from the light on a point </a:t>
            </a:r>
            <a:r>
              <a:rPr lang="en-US" b="1" i="1" dirty="0" smtClean="0"/>
              <a:t>p</a:t>
            </a:r>
          </a:p>
          <a:p>
            <a:r>
              <a:rPr lang="en-US" dirty="0" smtClean="0"/>
              <a:t>Three possible techniques</a:t>
            </a:r>
          </a:p>
          <a:p>
            <a:pPr lvl="1"/>
            <a:r>
              <a:rPr lang="en-US" dirty="0" smtClean="0"/>
              <a:t>Shoot shadow to points sampled on the light surface</a:t>
            </a:r>
          </a:p>
          <a:p>
            <a:pPr lvl="1"/>
            <a:r>
              <a:rPr lang="en-US" dirty="0" smtClean="0"/>
              <a:t>Shoot shadow rays in the solid angle subtended at </a:t>
            </a:r>
            <a:r>
              <a:rPr lang="en-US" b="1" i="1" dirty="0" smtClean="0"/>
              <a:t>p</a:t>
            </a:r>
            <a:r>
              <a:rPr lang="en-US" dirty="0" smtClean="0"/>
              <a:t> by the object</a:t>
            </a:r>
          </a:p>
          <a:p>
            <a:pPr lvl="1"/>
            <a:r>
              <a:rPr lang="en-US" dirty="0" smtClean="0"/>
              <a:t>Shoot rays by sampling the BRDF at the point </a:t>
            </a:r>
            <a:r>
              <a:rPr lang="en-US" b="1" i="1" dirty="0" smtClean="0"/>
              <a:t>p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7311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251"/>
            <a:ext cx="8913813" cy="914400"/>
          </a:xfrm>
        </p:spPr>
        <p:txBody>
          <a:bodyPr/>
          <a:lstStyle/>
          <a:p>
            <a:r>
              <a:rPr lang="en-US" dirty="0" smtClean="0"/>
              <a:t>Sampling the Light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97" y="1513641"/>
            <a:ext cx="8248627" cy="5344359"/>
          </a:xfrm>
        </p:spPr>
        <p:txBody>
          <a:bodyPr>
            <a:normAutofit/>
          </a:bodyPr>
          <a:lstStyle/>
          <a:p>
            <a:r>
              <a:rPr lang="en-US" dirty="0" smtClean="0"/>
              <a:t>To determine incident radiance at a hit point </a:t>
            </a:r>
            <a:r>
              <a:rPr lang="en-US" b="1" i="1" dirty="0" smtClean="0"/>
              <a:t>p</a:t>
            </a:r>
            <a:endParaRPr lang="en-US" b="1" i="1" dirty="0" smtClean="0"/>
          </a:p>
          <a:p>
            <a:pPr lvl="1"/>
            <a:r>
              <a:rPr lang="en-US" dirty="0" smtClean="0"/>
              <a:t>Generate shadow rays</a:t>
            </a:r>
          </a:p>
          <a:p>
            <a:pPr lvl="2"/>
            <a:r>
              <a:rPr lang="en-US" dirty="0" smtClean="0"/>
              <a:t>Originating p</a:t>
            </a:r>
          </a:p>
          <a:p>
            <a:pPr lvl="2"/>
            <a:r>
              <a:rPr lang="en-US" dirty="0" smtClean="0"/>
              <a:t>Directed to a sample point </a:t>
            </a:r>
            <a:r>
              <a:rPr lang="en-US" b="1" i="1" dirty="0" err="1" smtClean="0"/>
              <a:t>s</a:t>
            </a:r>
            <a:r>
              <a:rPr lang="en-US" b="1" i="1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on the surface of the light</a:t>
            </a:r>
            <a:endParaRPr lang="en-US" dirty="0" smtClean="0"/>
          </a:p>
          <a:p>
            <a:r>
              <a:rPr lang="en-US" dirty="0" smtClean="0"/>
              <a:t>Example: Imagine a hemispherical light surrounding </a:t>
            </a:r>
            <a:r>
              <a:rPr lang="en-US" b="1" i="1" dirty="0" smtClean="0"/>
              <a:t>p</a:t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b="1" i="1" dirty="0" smtClean="0"/>
          </a:p>
          <a:p>
            <a:r>
              <a:rPr lang="en-US" dirty="0" smtClean="0"/>
              <a:t>The light must be able to provide</a:t>
            </a:r>
          </a:p>
          <a:p>
            <a:pPr lvl="1"/>
            <a:r>
              <a:rPr lang="en-US" dirty="0" smtClean="0"/>
              <a:t>Uniformly sampled points </a:t>
            </a:r>
            <a:r>
              <a:rPr lang="en-US" b="1" i="1" dirty="0" err="1" smtClean="0"/>
              <a:t>s</a:t>
            </a:r>
            <a:r>
              <a:rPr lang="en-US" b="1" i="1" baseline="-25000" dirty="0" err="1" smtClean="0"/>
              <a:t>i</a:t>
            </a:r>
            <a:endParaRPr lang="en-US" b="1" i="1" baseline="-25000" dirty="0" smtClean="0"/>
          </a:p>
          <a:p>
            <a:pPr lvl="1"/>
            <a:r>
              <a:rPr lang="en-US" dirty="0" smtClean="0"/>
              <a:t>The normal at the point </a:t>
            </a:r>
            <a:r>
              <a:rPr lang="en-US" b="1" i="1" dirty="0" err="1" smtClean="0"/>
              <a:t>s</a:t>
            </a:r>
            <a:r>
              <a:rPr lang="en-US" b="1" i="1" baseline="-25000" dirty="0" err="1" smtClean="0"/>
              <a:t>i</a:t>
            </a:r>
            <a:endParaRPr lang="en-US" b="1" i="1" baseline="-25000" dirty="0" smtClean="0"/>
          </a:p>
          <a:p>
            <a:pPr lvl="1"/>
            <a:r>
              <a:rPr lang="en-US" dirty="0" smtClean="0"/>
              <a:t>For what geometries would this be easy? Which would be hard?</a:t>
            </a:r>
            <a:endParaRPr lang="en-US" dirty="0"/>
          </a:p>
        </p:txBody>
      </p:sp>
      <p:pic>
        <p:nvPicPr>
          <p:cNvPr id="6" name="Picture 5" descr="Figure18.01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5829" r="50056" b="14704"/>
          <a:stretch/>
        </p:blipFill>
        <p:spPr>
          <a:xfrm>
            <a:off x="4686020" y="3518023"/>
            <a:ext cx="4286689" cy="25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7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251"/>
            <a:ext cx="8913813" cy="914400"/>
          </a:xfrm>
        </p:spPr>
        <p:txBody>
          <a:bodyPr/>
          <a:lstStyle/>
          <a:p>
            <a:r>
              <a:rPr lang="en-US" dirty="0" smtClean="0"/>
              <a:t>Sampling the BRDF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97" y="1513642"/>
            <a:ext cx="8780816" cy="20387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determine incident radiance at a hit point </a:t>
            </a:r>
            <a:r>
              <a:rPr lang="en-US" b="1" i="1" dirty="0" smtClean="0"/>
              <a:t>p</a:t>
            </a:r>
            <a:endParaRPr lang="en-US" b="1" i="1" dirty="0" smtClean="0"/>
          </a:p>
          <a:p>
            <a:pPr lvl="1"/>
            <a:r>
              <a:rPr lang="en-US" dirty="0" smtClean="0"/>
              <a:t>Generate rays</a:t>
            </a:r>
          </a:p>
          <a:p>
            <a:pPr lvl="2"/>
            <a:r>
              <a:rPr lang="en-US" dirty="0" smtClean="0"/>
              <a:t>Originating p</a:t>
            </a:r>
          </a:p>
          <a:p>
            <a:pPr lvl="2"/>
            <a:r>
              <a:rPr lang="en-US" dirty="0" smtClean="0"/>
              <a:t>Directions distributed according to the BRDF</a:t>
            </a:r>
          </a:p>
          <a:p>
            <a:pPr lvl="3"/>
            <a:r>
              <a:rPr lang="en-US" dirty="0" smtClean="0"/>
              <a:t>i.e. sample hemisphere around </a:t>
            </a:r>
            <a:r>
              <a:rPr lang="en-US" b="1" i="1" dirty="0" smtClean="0"/>
              <a:t>p</a:t>
            </a:r>
            <a:r>
              <a:rPr lang="en-US" dirty="0" smtClean="0"/>
              <a:t> possibly non-uniformly</a:t>
            </a:r>
          </a:p>
          <a:p>
            <a:r>
              <a:rPr lang="en-US" dirty="0" smtClean="0"/>
              <a:t>Example: (a) is uniform and </a:t>
            </a:r>
            <a:r>
              <a:rPr lang="en-US" dirty="0" err="1" smtClean="0"/>
              <a:t>undersamples</a:t>
            </a:r>
            <a:r>
              <a:rPr lang="en-US" dirty="0" smtClean="0"/>
              <a:t>, (b) samples BRDF</a:t>
            </a:r>
          </a:p>
        </p:txBody>
      </p:sp>
      <p:pic>
        <p:nvPicPr>
          <p:cNvPr id="4" name="Picture 3" descr="Figure18.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4" y="3851933"/>
            <a:ext cx="7390536" cy="27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9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93" y="2595562"/>
            <a:ext cx="8484607" cy="1145555"/>
          </a:xfrm>
        </p:spPr>
        <p:txBody>
          <a:bodyPr/>
          <a:lstStyle/>
          <a:p>
            <a:r>
              <a:rPr lang="en-US" dirty="0" smtClean="0"/>
              <a:t>There are situations in which sampling the BRDF is less efficient</a:t>
            </a:r>
          </a:p>
          <a:p>
            <a:pPr lvl="1"/>
            <a:r>
              <a:rPr lang="en-US" dirty="0" smtClean="0"/>
              <a:t>Choosing the most efficient sampling method for a situation is an application of importance sampling</a:t>
            </a:r>
            <a:endParaRPr lang="en-US" dirty="0"/>
          </a:p>
        </p:txBody>
      </p:sp>
      <p:pic>
        <p:nvPicPr>
          <p:cNvPr id="4" name="Picture 3" descr="Figure18.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3" y="3741117"/>
            <a:ext cx="7553792" cy="286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3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41" y="2299586"/>
            <a:ext cx="8175659" cy="3966743"/>
          </a:xfrm>
        </p:spPr>
        <p:txBody>
          <a:bodyPr/>
          <a:lstStyle/>
          <a:p>
            <a:r>
              <a:rPr lang="en-US" i="1" dirty="0" err="1" smtClean="0"/>
              <a:t>RTftGU</a:t>
            </a:r>
            <a:r>
              <a:rPr lang="en-US" dirty="0" smtClean="0"/>
              <a:t> chooses to</a:t>
            </a:r>
          </a:p>
          <a:p>
            <a:pPr lvl="1"/>
            <a:r>
              <a:rPr lang="en-US" dirty="0" smtClean="0"/>
              <a:t>Sample the light for rectangular, circular, and spherical lights</a:t>
            </a:r>
          </a:p>
          <a:p>
            <a:pPr lvl="1"/>
            <a:r>
              <a:rPr lang="en-US" dirty="0" smtClean="0"/>
              <a:t>Sample the entire hemisphere for environment light</a:t>
            </a:r>
          </a:p>
          <a:p>
            <a:r>
              <a:rPr lang="en-US" dirty="0" smtClean="0"/>
              <a:t>We also need to be able to render the light itself</a:t>
            </a:r>
            <a:endParaRPr lang="en-US" dirty="0"/>
          </a:p>
        </p:txBody>
      </p:sp>
      <p:pic>
        <p:nvPicPr>
          <p:cNvPr id="4" name="Picture 3" descr="Figure18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43" y="3852370"/>
            <a:ext cx="6841296" cy="272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1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Direct Illumination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57" y="2595562"/>
            <a:ext cx="8886543" cy="3670767"/>
          </a:xfrm>
        </p:spPr>
        <p:txBody>
          <a:bodyPr/>
          <a:lstStyle/>
          <a:p>
            <a:r>
              <a:rPr lang="en-US" dirty="0" smtClean="0"/>
              <a:t>We need to compute </a:t>
            </a:r>
            <a:r>
              <a:rPr lang="en-US" dirty="0" err="1" smtClean="0"/>
              <a:t>exitant</a:t>
            </a:r>
            <a:r>
              <a:rPr lang="en-US" dirty="0" smtClean="0"/>
              <a:t> radiance at point </a:t>
            </a:r>
            <a:r>
              <a:rPr lang="en-US" b="1" i="1" dirty="0" smtClean="0"/>
              <a:t>p’</a:t>
            </a:r>
          </a:p>
          <a:p>
            <a:r>
              <a:rPr lang="en-US" dirty="0" smtClean="0"/>
              <a:t>For direct illumination, we gather only illumination from lights</a:t>
            </a:r>
          </a:p>
          <a:p>
            <a:pPr lvl="1"/>
            <a:r>
              <a:rPr lang="en-US" dirty="0" smtClean="0"/>
              <a:t>We neglect indirect light reflected off other </a:t>
            </a:r>
            <a:r>
              <a:rPr lang="en-US" dirty="0" err="1" smtClean="0"/>
              <a:t>surfces</a:t>
            </a:r>
            <a:endParaRPr lang="en-US" dirty="0" smtClean="0"/>
          </a:p>
          <a:p>
            <a:r>
              <a:rPr lang="en-US" dirty="0" smtClean="0"/>
              <a:t>Using the area form of the rendering equation: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a single area light the Monte Carlo estimator for the integral is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653315"/>
              </p:ext>
            </p:extLst>
          </p:nvPr>
        </p:nvGraphicFramePr>
        <p:xfrm>
          <a:off x="1195388" y="4402138"/>
          <a:ext cx="66770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3492500" imgH="406400" progId="Equation.3">
                  <p:embed/>
                </p:oleObj>
              </mc:Choice>
              <mc:Fallback>
                <p:oleObj name="Equation" r:id="rId3" imgW="3492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388" y="4402138"/>
                        <a:ext cx="6677025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090712"/>
              </p:ext>
            </p:extLst>
          </p:nvPr>
        </p:nvGraphicFramePr>
        <p:xfrm>
          <a:off x="1087438" y="5616575"/>
          <a:ext cx="68945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3606800" imgH="444500" progId="Equation.3">
                  <p:embed/>
                </p:oleObj>
              </mc:Choice>
              <mc:Fallback>
                <p:oleObj name="Equation" r:id="rId5" imgW="3606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7438" y="5616575"/>
                        <a:ext cx="6894512" cy="84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340513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65981</TotalTime>
  <Words>614</Words>
  <Application>Microsoft Macintosh PowerPoint</Application>
  <PresentationFormat>On-screen Show (4:3)</PresentationFormat>
  <Paragraphs>127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DAK1</vt:lpstr>
      <vt:lpstr>Microsoft Equation</vt:lpstr>
      <vt:lpstr>CS 419: Production Rendering   Area Lights</vt:lpstr>
      <vt:lpstr>Objectives</vt:lpstr>
      <vt:lpstr>What is an area light?</vt:lpstr>
      <vt:lpstr>Implementing Area Lights</vt:lpstr>
      <vt:lpstr>Sampling the Light Surface</vt:lpstr>
      <vt:lpstr>Sampling the BRDF</vt:lpstr>
      <vt:lpstr>Importance Sampling Revisited</vt:lpstr>
      <vt:lpstr>What to do?</vt:lpstr>
      <vt:lpstr>Estimating Direct Illumination</vt:lpstr>
      <vt:lpstr>Estimating Direct Illumination</vt:lpstr>
      <vt:lpstr>Sources of Noise with Area Lights</vt:lpstr>
      <vt:lpstr>Example</vt:lpstr>
      <vt:lpstr>Example</vt:lpstr>
      <vt:lpstr>Why is the Spherical Light Noisy?</vt:lpstr>
      <vt:lpstr>Overflow</vt:lpstr>
      <vt:lpstr>Environment Light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365</cp:revision>
  <dcterms:created xsi:type="dcterms:W3CDTF">2012-04-01T22:10:48Z</dcterms:created>
  <dcterms:modified xsi:type="dcterms:W3CDTF">2016-03-29T18:45:18Z</dcterms:modified>
</cp:coreProperties>
</file>