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85" r:id="rId2"/>
    <p:sldId id="390" r:id="rId3"/>
    <p:sldId id="369" r:id="rId4"/>
    <p:sldId id="397" r:id="rId5"/>
    <p:sldId id="380" r:id="rId6"/>
    <p:sldId id="391" r:id="rId7"/>
    <p:sldId id="392" r:id="rId8"/>
    <p:sldId id="381" r:id="rId9"/>
    <p:sldId id="382" r:id="rId10"/>
    <p:sldId id="396" r:id="rId11"/>
    <p:sldId id="383" r:id="rId12"/>
    <p:sldId id="384" r:id="rId13"/>
    <p:sldId id="398" r:id="rId14"/>
    <p:sldId id="387" r:id="rId15"/>
    <p:sldId id="388" r:id="rId16"/>
    <p:sldId id="394" r:id="rId17"/>
    <p:sldId id="393" r:id="rId18"/>
    <p:sldId id="400" r:id="rId19"/>
    <p:sldId id="405" r:id="rId20"/>
    <p:sldId id="401" r:id="rId21"/>
    <p:sldId id="404" r:id="rId22"/>
    <p:sldId id="389" r:id="rId23"/>
    <p:sldId id="402" r:id="rId24"/>
    <p:sldId id="403" r:id="rId25"/>
    <p:sldId id="386" r:id="rId26"/>
    <p:sldId id="39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64" autoAdjust="0"/>
  </p:normalViewPr>
  <p:slideViewPr>
    <p:cSldViewPr snapToGrid="0" snapToObjects="1">
      <p:cViewPr varScale="1">
        <p:scale>
          <a:sx n="76" d="100"/>
          <a:sy n="76" d="100"/>
        </p:scale>
        <p:origin x="7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is the difference between pixel and </a:t>
            </a:r>
            <a:r>
              <a:rPr lang="en-US" baseline="0" dirty="0" err="1"/>
              <a:t>eyepoint</a:t>
            </a:r>
            <a:r>
              <a:rPr lang="en-US" baseline="0" dirty="0"/>
              <a:t>? What do we achieve?</a:t>
            </a:r>
          </a:p>
          <a:p>
            <a:r>
              <a:rPr lang="en-US" baseline="0" dirty="0"/>
              <a:t>Secondary rays are reflected rays – what kind of effect?</a:t>
            </a:r>
          </a:p>
          <a:p>
            <a:r>
              <a:rPr lang="en-US" baseline="0" dirty="0"/>
              <a:t>Shadow rays let us do shadows  -- how could we do that? Where do they start and end?</a:t>
            </a:r>
          </a:p>
          <a:p>
            <a:r>
              <a:rPr lang="en-US" baseline="0" dirty="0"/>
              <a:t>Light rays start at the light. What effect do they give us? Why don’t we start the primary rays at the light?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</a:t>
            </a:r>
            <a:r>
              <a:rPr lang="en-US" baseline="0" dirty="0"/>
              <a:t> you implement a ray-triangle intersection test?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29837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CS 419: Production Rendering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Ray-Tracing Basics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endParaRPr lang="en-US" sz="3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6896" y="5428521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adapted from </a:t>
            </a:r>
            <a:r>
              <a:rPr lang="en-US" i="1" dirty="0"/>
              <a:t>CS348b: Image Synthesis </a:t>
            </a:r>
            <a:r>
              <a:rPr lang="en-US" dirty="0"/>
              <a:t>by Matt Pharr</a:t>
            </a:r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/>
              <a:t>Orthographic ray-tracing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460" y="5906890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</a:t>
            </a:r>
            <a:r>
              <a:rPr lang="en-US" i="1" dirty="0"/>
              <a:t>Ray Tracing from the Ground Up </a:t>
            </a:r>
            <a:r>
              <a:rPr lang="en-US" dirty="0"/>
              <a:t>by Kevin Suffern</a:t>
            </a:r>
          </a:p>
        </p:txBody>
      </p:sp>
      <p:pic>
        <p:nvPicPr>
          <p:cNvPr id="5" name="Content Placeholder 4" descr="Figure03.04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" b="239"/>
          <a:stretch>
            <a:fillRect/>
          </a:stretch>
        </p:blipFill>
        <p:spPr>
          <a:xfrm>
            <a:off x="316443" y="1905047"/>
            <a:ext cx="8261360" cy="3984202"/>
          </a:xfrm>
        </p:spPr>
      </p:pic>
    </p:spTree>
    <p:extLst>
      <p:ext uri="{BB962C8B-B14F-4D97-AF65-F5344CB8AC3E}">
        <p14:creationId xmlns:p14="http://schemas.microsoft.com/office/powerpoint/2010/main" val="355152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Rays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93523"/>
              </p:ext>
            </p:extLst>
          </p:nvPr>
        </p:nvGraphicFramePr>
        <p:xfrm>
          <a:off x="382214" y="2224354"/>
          <a:ext cx="254158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609600" imgH="393700" progId="Equation.3">
                  <p:embed/>
                </p:oleObj>
              </mc:Choice>
              <mc:Fallback>
                <p:oleObj name="Equation" r:id="rId3" imgW="609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214" y="2224354"/>
                        <a:ext cx="2541588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6409" y="5222743"/>
            <a:ext cx="5789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is a point on the ray</a:t>
            </a:r>
          </a:p>
          <a:p>
            <a:r>
              <a:rPr lang="en-US" dirty="0"/>
              <a:t>o is point that is origin of the ray</a:t>
            </a:r>
          </a:p>
          <a:p>
            <a:r>
              <a:rPr lang="en-US" dirty="0"/>
              <a:t>t is scalar parameter</a:t>
            </a:r>
          </a:p>
          <a:p>
            <a:r>
              <a:rPr lang="en-US" dirty="0"/>
              <a:t>d is unit vector giving the direction of the ray </a:t>
            </a:r>
          </a:p>
        </p:txBody>
      </p:sp>
      <p:pic>
        <p:nvPicPr>
          <p:cNvPr id="3" name="Picture 2" descr="Figure03.03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3" y="2355203"/>
            <a:ext cx="5765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4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Intersecting Rays and Implicit Surfaces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177200"/>
              </p:ext>
            </p:extLst>
          </p:nvPr>
        </p:nvGraphicFramePr>
        <p:xfrm>
          <a:off x="2360051" y="3289034"/>
          <a:ext cx="2159374" cy="178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800100" imgH="660400" progId="Equation.3">
                  <p:embed/>
                </p:oleObj>
              </mc:Choice>
              <mc:Fallback>
                <p:oleObj name="Equation" r:id="rId3" imgW="8001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0051" y="3289034"/>
                        <a:ext cx="2159374" cy="178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0402" y="2276378"/>
            <a:ext cx="8633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intersect an implicit surface with a ray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Just find the point p on the ray that satisfies the equation for the implicit surface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402" y="5723935"/>
            <a:ext cx="71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now, we’ll just focus on planes and spheres….</a:t>
            </a:r>
          </a:p>
        </p:txBody>
      </p:sp>
    </p:spTree>
    <p:extLst>
      <p:ext uri="{BB962C8B-B14F-4D97-AF65-F5344CB8AC3E}">
        <p14:creationId xmlns:p14="http://schemas.microsoft.com/office/powerpoint/2010/main" val="367988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Equation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673385"/>
              </p:ext>
            </p:extLst>
          </p:nvPr>
        </p:nvGraphicFramePr>
        <p:xfrm>
          <a:off x="271559" y="2443774"/>
          <a:ext cx="4436913" cy="146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3" imgW="1270000" imgH="419100" progId="Equation.3">
                  <p:embed/>
                </p:oleObj>
              </mc:Choice>
              <mc:Fallback>
                <p:oleObj name="Equation" r:id="rId3" imgW="1270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559" y="2443774"/>
                        <a:ext cx="4436913" cy="1463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02.10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r="28246"/>
          <a:stretch/>
        </p:blipFill>
        <p:spPr>
          <a:xfrm>
            <a:off x="4921488" y="2453063"/>
            <a:ext cx="3992326" cy="2907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992" y="4069482"/>
            <a:ext cx="612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</a:t>
            </a:r>
            <a:r>
              <a:rPr lang="en-US" i="1" dirty="0"/>
              <a:t>a</a:t>
            </a:r>
            <a:r>
              <a:rPr lang="en-US" dirty="0"/>
              <a:t> is a point on the plane</a:t>
            </a:r>
            <a:br>
              <a:rPr lang="en-US" dirty="0"/>
            </a:br>
            <a:r>
              <a:rPr lang="en-US" dirty="0"/>
              <a:t>And </a:t>
            </a:r>
            <a:r>
              <a:rPr lang="en-US" i="1" dirty="0"/>
              <a:t>n</a:t>
            </a:r>
            <a:r>
              <a:rPr lang="en-US" dirty="0"/>
              <a:t> is the normal</a:t>
            </a:r>
          </a:p>
          <a:p>
            <a:endParaRPr lang="en-US" dirty="0"/>
          </a:p>
          <a:p>
            <a:r>
              <a:rPr lang="en-US" dirty="0"/>
              <a:t>All points </a:t>
            </a:r>
            <a:r>
              <a:rPr lang="en-US" i="1" dirty="0"/>
              <a:t>p</a:t>
            </a:r>
            <a:r>
              <a:rPr lang="en-US" dirty="0"/>
              <a:t> that satisfy the equation form the plane</a:t>
            </a:r>
          </a:p>
        </p:txBody>
      </p:sp>
    </p:spTree>
    <p:extLst>
      <p:ext uri="{BB962C8B-B14F-4D97-AF65-F5344CB8AC3E}">
        <p14:creationId xmlns:p14="http://schemas.microsoft.com/office/powerpoint/2010/main" val="315511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Ray-Plane Intersection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028889"/>
              </p:ext>
            </p:extLst>
          </p:nvPr>
        </p:nvGraphicFramePr>
        <p:xfrm>
          <a:off x="369888" y="2579688"/>
          <a:ext cx="4349750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1371600" imgH="660400" progId="Equation.3">
                  <p:embed/>
                </p:oleObj>
              </mc:Choice>
              <mc:Fallback>
                <p:oleObj name="Equation" r:id="rId3" imgW="13716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888" y="2579688"/>
                        <a:ext cx="4349750" cy="209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96781" y="2227308"/>
            <a:ext cx="2919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plane equation with normal n and point on plane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805" y="4816683"/>
            <a:ext cx="835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d is parallel to the plane?</a:t>
            </a:r>
          </a:p>
          <a:p>
            <a:endParaRPr lang="en-US" dirty="0"/>
          </a:p>
          <a:p>
            <a:r>
              <a:rPr lang="en-US" dirty="0"/>
              <a:t>How do you know if the hit happens in front or behind the view plane?</a:t>
            </a:r>
          </a:p>
        </p:txBody>
      </p:sp>
    </p:spTree>
    <p:extLst>
      <p:ext uri="{BB962C8B-B14F-4D97-AF65-F5344CB8AC3E}">
        <p14:creationId xmlns:p14="http://schemas.microsoft.com/office/powerpoint/2010/main" val="81685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Ray-Sphere Intersection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134854"/>
              </p:ext>
            </p:extLst>
          </p:nvPr>
        </p:nvGraphicFramePr>
        <p:xfrm>
          <a:off x="658414" y="2903207"/>
          <a:ext cx="5910617" cy="188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2908300" imgH="927100" progId="Equation.3">
                  <p:embed/>
                </p:oleObj>
              </mc:Choice>
              <mc:Fallback>
                <p:oleObj name="Equation" r:id="rId3" imgW="29083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414" y="2903207"/>
                        <a:ext cx="5910617" cy="188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3678" y="2919703"/>
            <a:ext cx="263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of a sphere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14" y="4601373"/>
            <a:ext cx="638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So…a quadratic equation that we can solve</a:t>
            </a:r>
          </a:p>
        </p:txBody>
      </p:sp>
    </p:spTree>
    <p:extLst>
      <p:ext uri="{BB962C8B-B14F-4D97-AF65-F5344CB8AC3E}">
        <p14:creationId xmlns:p14="http://schemas.microsoft.com/office/powerpoint/2010/main" val="378346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/>
              <a:t>Ray-Sphere Intersection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22" y="2106270"/>
            <a:ext cx="5415399" cy="36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75231" y="6071845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</a:t>
            </a:r>
            <a:r>
              <a:rPr lang="en-US" i="1" dirty="0"/>
              <a:t>CS348b: Image Synthesis </a:t>
            </a:r>
            <a:r>
              <a:rPr lang="en-US" dirty="0"/>
              <a:t>by Matt Pharr</a:t>
            </a:r>
          </a:p>
        </p:txBody>
      </p:sp>
    </p:spTree>
    <p:extLst>
      <p:ext uri="{BB962C8B-B14F-4D97-AF65-F5344CB8AC3E}">
        <p14:creationId xmlns:p14="http://schemas.microsoft.com/office/powerpoint/2010/main" val="50645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in Triangle Test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4742" r="-2553"/>
          <a:stretch/>
        </p:blipFill>
        <p:spPr>
          <a:xfrm>
            <a:off x="346379" y="2136716"/>
            <a:ext cx="5937930" cy="4129613"/>
          </a:xfrm>
        </p:spPr>
      </p:pic>
      <p:sp>
        <p:nvSpPr>
          <p:cNvPr id="5" name="TextBox 4"/>
          <p:cNvSpPr txBox="1"/>
          <p:nvPr/>
        </p:nvSpPr>
        <p:spPr>
          <a:xfrm>
            <a:off x="922356" y="6266329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</a:t>
            </a:r>
            <a:r>
              <a:rPr lang="en-US" i="1" dirty="0"/>
              <a:t>CS348b: Image Synthesis </a:t>
            </a:r>
            <a:r>
              <a:rPr lang="en-US" dirty="0"/>
              <a:t>by Matt Pharr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1437" y="4562820"/>
            <a:ext cx="199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</a:t>
            </a:r>
            <a:r>
              <a:rPr lang="en-US" dirty="0"/>
              <a:t>should be b2</a:t>
            </a:r>
          </a:p>
        </p:txBody>
      </p:sp>
    </p:spTree>
    <p:extLst>
      <p:ext uri="{BB962C8B-B14F-4D97-AF65-F5344CB8AC3E}">
        <p14:creationId xmlns:p14="http://schemas.microsoft.com/office/powerpoint/2010/main" val="203315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Barycentric Coordinates for Triangles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74" y="2595562"/>
            <a:ext cx="8570426" cy="3670767"/>
          </a:xfrm>
        </p:spPr>
        <p:txBody>
          <a:bodyPr/>
          <a:lstStyle/>
          <a:p>
            <a:r>
              <a:rPr lang="en-US" dirty="0"/>
              <a:t>Describe location of point in a triangle in relation to the vertices</a:t>
            </a:r>
          </a:p>
          <a:p>
            <a:r>
              <a:rPr lang="en-US" dirty="0"/>
              <a:t>p=(λ</a:t>
            </a:r>
            <a:r>
              <a:rPr lang="en-US" baseline="-25000" dirty="0"/>
              <a:t>1</a:t>
            </a:r>
            <a:r>
              <a:rPr lang="en-US" dirty="0"/>
              <a:t>,λ</a:t>
            </a:r>
            <a:r>
              <a:rPr lang="en-US" baseline="-25000" dirty="0"/>
              <a:t>2 </a:t>
            </a:r>
            <a:r>
              <a:rPr lang="en-US" dirty="0"/>
              <a:t>,λ</a:t>
            </a:r>
            <a:r>
              <a:rPr lang="en-US" baseline="-25000" dirty="0"/>
              <a:t>3</a:t>
            </a:r>
            <a:r>
              <a:rPr lang="en-US" dirty="0"/>
              <a:t>) where the following are true</a:t>
            </a:r>
          </a:p>
          <a:p>
            <a:pPr lvl="1"/>
            <a:r>
              <a:rPr lang="en-US" dirty="0"/>
              <a:t>p=λ</a:t>
            </a:r>
            <a:r>
              <a:rPr lang="en-US" baseline="-25000" dirty="0"/>
              <a:t>1</a:t>
            </a:r>
            <a:r>
              <a:rPr lang="en-US" dirty="0"/>
              <a:t>a + λ</a:t>
            </a:r>
            <a:r>
              <a:rPr lang="en-US" baseline="-25000" dirty="0"/>
              <a:t>2 </a:t>
            </a:r>
            <a:r>
              <a:rPr lang="en-US" dirty="0"/>
              <a:t>b +λ</a:t>
            </a:r>
            <a:r>
              <a:rPr lang="en-US" baseline="-25000" dirty="0"/>
              <a:t>3</a:t>
            </a:r>
            <a:r>
              <a:rPr lang="en-US" dirty="0"/>
              <a:t>c</a:t>
            </a:r>
          </a:p>
          <a:p>
            <a:pPr lvl="1"/>
            <a:r>
              <a:rPr lang="en-US" dirty="0"/>
              <a:t>λ</a:t>
            </a:r>
            <a:r>
              <a:rPr lang="en-US" baseline="-25000" dirty="0"/>
              <a:t>1</a:t>
            </a:r>
            <a:r>
              <a:rPr lang="en-US" dirty="0"/>
              <a:t>+λ</a:t>
            </a:r>
            <a:r>
              <a:rPr lang="en-US" baseline="-25000" dirty="0"/>
              <a:t>2 </a:t>
            </a:r>
            <a:r>
              <a:rPr lang="en-US" dirty="0"/>
              <a:t>+λ</a:t>
            </a:r>
            <a:r>
              <a:rPr lang="en-US" baseline="-25000" dirty="0"/>
              <a:t>3</a:t>
            </a:r>
            <a:r>
              <a:rPr lang="en-US" dirty="0"/>
              <a:t>= 1</a:t>
            </a:r>
          </a:p>
          <a:p>
            <a:r>
              <a:rPr lang="en-US" dirty="0"/>
              <a:t>To interpolate a function sampled</a:t>
            </a:r>
          </a:p>
          <a:p>
            <a:pPr marL="0" indent="0">
              <a:buNone/>
            </a:pPr>
            <a:r>
              <a:rPr lang="en-US" dirty="0"/>
              <a:t>at the vertices we just do:</a:t>
            </a:r>
          </a:p>
          <a:p>
            <a:pPr marL="0" lvl="1" indent="0"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US" sz="2400" b="1" dirty="0"/>
              <a:t>f(p)=λ</a:t>
            </a:r>
            <a:r>
              <a:rPr lang="en-US" sz="2400" b="1" baseline="-25000" dirty="0"/>
              <a:t>1</a:t>
            </a:r>
            <a:r>
              <a:rPr lang="en-US" sz="2400" b="1" dirty="0"/>
              <a:t>f(a) + λ</a:t>
            </a:r>
            <a:r>
              <a:rPr lang="en-US" sz="2400" b="1" baseline="-25000" dirty="0"/>
              <a:t>2 </a:t>
            </a:r>
            <a:r>
              <a:rPr lang="en-US" sz="2400" b="1" dirty="0"/>
              <a:t>f(b) +λ</a:t>
            </a:r>
            <a:r>
              <a:rPr lang="en-US" sz="2400" b="1" baseline="-25000" dirty="0"/>
              <a:t>3</a:t>
            </a:r>
            <a:r>
              <a:rPr lang="en-US" sz="2400" b="1" dirty="0"/>
              <a:t>f(c)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4016323" y="3964211"/>
            <a:ext cx="3638720" cy="2557003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3605" y="5328149"/>
            <a:ext cx="41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536" y="3594879"/>
            <a:ext cx="44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5738" y="6191047"/>
            <a:ext cx="4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5043" y="6191047"/>
            <a:ext cx="63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0347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EDA6-B2AD-442B-8AA2-644DC9D7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Barycentric Coordinates for 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7E3-541B-4057-9357-C80F66C06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5461000"/>
            <a:ext cx="7610476" cy="8053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Real-Time Rendering,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0A9AD-3E3D-4860-B606-98097B91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17" y="2207516"/>
            <a:ext cx="6294783" cy="32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 of Light 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26005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key ideas about light rays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Light travels in straight lines (mostly)</a:t>
            </a:r>
          </a:p>
          <a:p>
            <a:r>
              <a:rPr lang="en-US" dirty="0"/>
              <a:t>Light rays do not interfere with each other if they cross</a:t>
            </a:r>
          </a:p>
          <a:p>
            <a:r>
              <a:rPr lang="en-US" dirty="0"/>
              <a:t>Light rays travel from light sources to the eye, but the physics is invariant under path reversal–reciprocity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9EFFC-E93E-4341-A7E9-AAC4564C5152}"/>
              </a:ext>
            </a:extLst>
          </p:cNvPr>
          <p:cNvSpPr txBox="1"/>
          <p:nvPr/>
        </p:nvSpPr>
        <p:spPr>
          <a:xfrm>
            <a:off x="1733550" y="5196079"/>
            <a:ext cx="3225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is reciprocity important to us computationally?</a:t>
            </a:r>
          </a:p>
        </p:txBody>
      </p:sp>
    </p:spTree>
    <p:extLst>
      <p:ext uri="{BB962C8B-B14F-4D97-AF65-F5344CB8AC3E}">
        <p14:creationId xmlns:p14="http://schemas.microsoft.com/office/powerpoint/2010/main" val="3251897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12" y="99783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Barycentric Coordinates for Triangles </a:t>
            </a:r>
          </a:p>
        </p:txBody>
      </p:sp>
      <p:sp>
        <p:nvSpPr>
          <p:cNvPr id="9" name="Isosceles Triangle 8"/>
          <p:cNvSpPr/>
          <p:nvPr/>
        </p:nvSpPr>
        <p:spPr>
          <a:xfrm>
            <a:off x="4634221" y="3964211"/>
            <a:ext cx="3638720" cy="2557003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21503" y="5328149"/>
            <a:ext cx="41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3434" y="3594879"/>
            <a:ext cx="44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53636" y="6191047"/>
            <a:ext cx="4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2941" y="6191047"/>
            <a:ext cx="63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093142" y="3964211"/>
            <a:ext cx="377604" cy="1544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2"/>
          </p:cNvCxnSpPr>
          <p:nvPr/>
        </p:nvCxnSpPr>
        <p:spPr>
          <a:xfrm flipV="1">
            <a:off x="4634221" y="5508709"/>
            <a:ext cx="1458921" cy="1012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</p:cNvCxnSpPr>
          <p:nvPr/>
        </p:nvCxnSpPr>
        <p:spPr>
          <a:xfrm flipH="1" flipV="1">
            <a:off x="6093142" y="5508709"/>
            <a:ext cx="2179799" cy="1012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70378" y="5139377"/>
            <a:ext cx="12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cap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252118" y="5324043"/>
            <a:ext cx="12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bap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1064" y="6002281"/>
            <a:ext cx="12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cbp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-34327" y="4945761"/>
            <a:ext cx="4668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Coordinates are the signed area of the </a:t>
            </a:r>
          </a:p>
          <a:p>
            <a:r>
              <a:rPr lang="en-US" dirty="0"/>
              <a:t>opposite </a:t>
            </a:r>
            <a:r>
              <a:rPr lang="en-US" dirty="0" err="1"/>
              <a:t>subtriangle</a:t>
            </a:r>
            <a:r>
              <a:rPr lang="en-US" dirty="0"/>
              <a:t> divided by area of the triangle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008" y="2259208"/>
            <a:ext cx="72558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So we have:</a:t>
            </a:r>
          </a:p>
          <a:p>
            <a:r>
              <a:rPr lang="en-US" dirty="0"/>
              <a:t>λ</a:t>
            </a:r>
            <a:r>
              <a:rPr lang="en-US" baseline="-25000" dirty="0"/>
              <a:t>1</a:t>
            </a:r>
            <a:r>
              <a:rPr lang="en-US" dirty="0"/>
              <a:t>= </a:t>
            </a:r>
            <a:r>
              <a:rPr lang="en-US" dirty="0" err="1"/>
              <a:t>AREA</a:t>
            </a:r>
            <a:r>
              <a:rPr lang="en-US" baseline="-25000" dirty="0" err="1"/>
              <a:t>cbp</a:t>
            </a:r>
            <a:r>
              <a:rPr lang="en-US" dirty="0"/>
              <a:t>/</a:t>
            </a:r>
            <a:r>
              <a:rPr lang="en-US" dirty="0" err="1"/>
              <a:t>AREA</a:t>
            </a:r>
            <a:r>
              <a:rPr lang="en-US" baseline="-25000" dirty="0" err="1"/>
              <a:t>abc</a:t>
            </a:r>
            <a:endParaRPr lang="en-US" baseline="-25000" dirty="0"/>
          </a:p>
          <a:p>
            <a:r>
              <a:rPr lang="en-US" dirty="0"/>
              <a:t>λ</a:t>
            </a:r>
            <a:r>
              <a:rPr lang="en-US" baseline="-25000" dirty="0"/>
              <a:t>2</a:t>
            </a:r>
            <a:r>
              <a:rPr lang="en-US" dirty="0"/>
              <a:t>= </a:t>
            </a:r>
            <a:r>
              <a:rPr lang="en-US" dirty="0" err="1"/>
              <a:t>AREA</a:t>
            </a:r>
            <a:r>
              <a:rPr lang="en-US" baseline="-25000" dirty="0" err="1"/>
              <a:t>cap</a:t>
            </a:r>
            <a:r>
              <a:rPr lang="en-US" dirty="0"/>
              <a:t>/</a:t>
            </a:r>
            <a:r>
              <a:rPr lang="en-US" dirty="0" err="1"/>
              <a:t>AREA</a:t>
            </a:r>
            <a:r>
              <a:rPr lang="en-US" baseline="-25000" dirty="0" err="1"/>
              <a:t>abc</a:t>
            </a:r>
            <a:endParaRPr lang="en-US" baseline="-25000" dirty="0"/>
          </a:p>
          <a:p>
            <a:r>
              <a:rPr lang="en-US" dirty="0"/>
              <a:t>λ</a:t>
            </a:r>
            <a:r>
              <a:rPr lang="en-US" baseline="-25000" dirty="0"/>
              <a:t>3</a:t>
            </a:r>
            <a:r>
              <a:rPr lang="en-US" dirty="0"/>
              <a:t>= </a:t>
            </a:r>
            <a:r>
              <a:rPr lang="en-US" dirty="0" err="1"/>
              <a:t>AREA</a:t>
            </a:r>
            <a:r>
              <a:rPr lang="en-US" baseline="-25000" dirty="0" err="1"/>
              <a:t>bap</a:t>
            </a:r>
            <a:r>
              <a:rPr lang="en-US" dirty="0"/>
              <a:t>/</a:t>
            </a:r>
            <a:r>
              <a:rPr lang="en-US" dirty="0" err="1"/>
              <a:t>AREA</a:t>
            </a:r>
            <a:r>
              <a:rPr lang="en-US" baseline="-25000" dirty="0" err="1"/>
              <a:t>abc</a:t>
            </a:r>
            <a:r>
              <a:rPr lang="en-US" baseline="-25000" dirty="0"/>
              <a:t> </a:t>
            </a:r>
            <a:endParaRPr lang="en-US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C94C7-F11B-48F0-B8DC-35D7804FCBF4}"/>
              </a:ext>
            </a:extLst>
          </p:cNvPr>
          <p:cNvSpPr txBox="1"/>
          <p:nvPr/>
        </p:nvSpPr>
        <p:spPr>
          <a:xfrm>
            <a:off x="3621745" y="2779815"/>
            <a:ext cx="149287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How can a </a:t>
            </a:r>
            <a:r>
              <a:rPr lang="en-US" dirty="0" err="1">
                <a:latin typeface="Comic Sans MS" panose="030F0702030302020204" pitchFamily="66" charset="0"/>
              </a:rPr>
              <a:t>subtriangle</a:t>
            </a:r>
            <a:r>
              <a:rPr lang="en-US" dirty="0">
                <a:latin typeface="Comic Sans MS" panose="030F0702030302020204" pitchFamily="66" charset="0"/>
              </a:rPr>
              <a:t> have a negative area?</a:t>
            </a:r>
          </a:p>
        </p:txBody>
      </p:sp>
    </p:spTree>
    <p:extLst>
      <p:ext uri="{BB962C8B-B14F-4D97-AF65-F5344CB8AC3E}">
        <p14:creationId xmlns:p14="http://schemas.microsoft.com/office/powerpoint/2010/main" val="1561277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FACC-08B2-4C2C-8D19-7F74B974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7439"/>
            <a:ext cx="8913813" cy="914400"/>
          </a:xfrm>
        </p:spPr>
        <p:txBody>
          <a:bodyPr/>
          <a:lstStyle/>
          <a:p>
            <a:r>
              <a:rPr lang="en-US" dirty="0"/>
              <a:t>Calculating Triangle Area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D7C70-FF8E-4C5D-A250-80527860B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3772" y="1588060"/>
                <a:ext cx="6604000" cy="2870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triangle ABC embedded in 3D space, we can calculate one of  barycentric coordinates of P 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𝑡𝑟𝑖𝑎𝑛𝑔𝑙𝑒𝐴𝐵𝑃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𝑡𝑟𝑖𝑎𝑛𝑔𝑙𝑒𝐴𝐵𝐶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Here N is the outward normal vector of the triangle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So a test to see if P is inside ABC could be: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D7C70-FF8E-4C5D-A250-80527860B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3772" y="1588060"/>
                <a:ext cx="6604000" cy="2870200"/>
              </a:xfrm>
              <a:blipFill>
                <a:blip r:embed="rId2"/>
                <a:stretch>
                  <a:fillRect l="-923" t="-3191" b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422EB78-B7A5-4BF5-9956-3A9F49DD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475" y="1421839"/>
            <a:ext cx="2633059" cy="3054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7942F-B599-4462-BE78-3E30DD2590B4}"/>
              </a:ext>
            </a:extLst>
          </p:cNvPr>
          <p:cNvSpPr txBox="1"/>
          <p:nvPr/>
        </p:nvSpPr>
        <p:spPr>
          <a:xfrm>
            <a:off x="24606" y="4605758"/>
            <a:ext cx="6988662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edge 0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Vec3f edge0 = v1 - v0;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Vec3f vp0 = P - v0;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edge0.crossProduct(vp0);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N.dotProduct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 &lt; 0)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false;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 is on the right side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48EFA-4817-4A8E-BA3D-E260EA6421B5}"/>
              </a:ext>
            </a:extLst>
          </p:cNvPr>
          <p:cNvSpPr txBox="1"/>
          <p:nvPr/>
        </p:nvSpPr>
        <p:spPr>
          <a:xfrm>
            <a:off x="7211219" y="4790423"/>
            <a:ext cx="170259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Repeat for the other two coordinates… how can we optimize test?</a:t>
            </a:r>
          </a:p>
        </p:txBody>
      </p:sp>
    </p:spTree>
    <p:extLst>
      <p:ext uri="{BB962C8B-B14F-4D97-AF65-F5344CB8AC3E}">
        <p14:creationId xmlns:p14="http://schemas.microsoft.com/office/powerpoint/2010/main" val="972248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Pixel Coordinates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353" y="2754747"/>
            <a:ext cx="6014647" cy="395016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484072"/>
              </p:ext>
            </p:extLst>
          </p:nvPr>
        </p:nvGraphicFramePr>
        <p:xfrm>
          <a:off x="136264" y="2082497"/>
          <a:ext cx="4559417" cy="146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4" imgW="1384300" imgH="444500" progId="Equation.3">
                  <p:embed/>
                </p:oleObj>
              </mc:Choice>
              <mc:Fallback>
                <p:oleObj name="Equation" r:id="rId4" imgW="1384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264" y="2082497"/>
                        <a:ext cx="4559417" cy="1464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555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pic>
        <p:nvPicPr>
          <p:cNvPr id="4" name="Content Placeholder 3" descr="Figure03.20(a)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0" r="-8677"/>
          <a:stretch/>
        </p:blipFill>
        <p:spPr>
          <a:xfrm>
            <a:off x="0" y="2242739"/>
            <a:ext cx="4074780" cy="3670767"/>
          </a:xfrm>
        </p:spPr>
      </p:pic>
      <p:pic>
        <p:nvPicPr>
          <p:cNvPr id="6" name="Picture 5" descr="Figure03.2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4" y="2242739"/>
            <a:ext cx="3670767" cy="36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Field </a:t>
            </a:r>
            <a:r>
              <a:rPr lang="en-US" dirty="0"/>
              <a:t>of View</a:t>
            </a:r>
          </a:p>
        </p:txBody>
      </p:sp>
      <p:pic>
        <p:nvPicPr>
          <p:cNvPr id="4" name="Content Placeholder 3" descr="Figure03.14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159" b="-13795"/>
          <a:stretch/>
        </p:blipFill>
        <p:spPr>
          <a:xfrm>
            <a:off x="0" y="2981357"/>
            <a:ext cx="9005728" cy="2505044"/>
          </a:xfrm>
        </p:spPr>
      </p:pic>
    </p:spTree>
    <p:extLst>
      <p:ext uri="{BB962C8B-B14F-4D97-AF65-F5344CB8AC3E}">
        <p14:creationId xmlns:p14="http://schemas.microsoft.com/office/powerpoint/2010/main" val="2374110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from the book…</a:t>
            </a:r>
          </a:p>
        </p:txBody>
      </p:sp>
      <p:pic>
        <p:nvPicPr>
          <p:cNvPr id="4" name="Content Placeholder 3" descr="Screen Shot 2014-08-27 at 4.14.5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4" r="-795"/>
          <a:stretch/>
        </p:blipFill>
        <p:spPr>
          <a:xfrm>
            <a:off x="115460" y="2199670"/>
            <a:ext cx="4420459" cy="3670767"/>
          </a:xfrm>
        </p:spPr>
      </p:pic>
      <p:sp>
        <p:nvSpPr>
          <p:cNvPr id="5" name="TextBox 4"/>
          <p:cNvSpPr txBox="1"/>
          <p:nvPr/>
        </p:nvSpPr>
        <p:spPr>
          <a:xfrm>
            <a:off x="4750345" y="2352423"/>
            <a:ext cx="3634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absolutely can use the “barebones” code…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haven’t done it…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60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037" y="2419150"/>
            <a:ext cx="8719776" cy="3670767"/>
          </a:xfrm>
        </p:spPr>
        <p:txBody>
          <a:bodyPr/>
          <a:lstStyle/>
          <a:p>
            <a:r>
              <a:rPr lang="en-US" dirty="0"/>
              <a:t>Don’t feel compelled to use the code from the book</a:t>
            </a:r>
          </a:p>
          <a:p>
            <a:pPr lvl="1"/>
            <a:r>
              <a:rPr lang="en-US" dirty="0"/>
              <a:t>It may be easier to write it yourself</a:t>
            </a:r>
          </a:p>
          <a:p>
            <a:r>
              <a:rPr lang="en-US" dirty="0"/>
              <a:t>Choose a good, easy-to-use library for vector-matrix math</a:t>
            </a:r>
          </a:p>
          <a:p>
            <a:pPr lvl="1"/>
            <a:r>
              <a:rPr lang="en-US" dirty="0"/>
              <a:t>Python and </a:t>
            </a:r>
            <a:r>
              <a:rPr lang="en-US" dirty="0" err="1"/>
              <a:t>numpy</a:t>
            </a:r>
            <a:r>
              <a:rPr lang="en-US" dirty="0"/>
              <a:t> are decent</a:t>
            </a:r>
          </a:p>
          <a:p>
            <a:pPr lvl="1"/>
            <a:r>
              <a:rPr lang="en-US" dirty="0"/>
              <a:t>…feel free to post suggestions on piazza</a:t>
            </a:r>
          </a:p>
          <a:p>
            <a:r>
              <a:rPr lang="en-US" dirty="0"/>
              <a:t>Debug using single pixel images when possible</a:t>
            </a:r>
          </a:p>
          <a:p>
            <a:r>
              <a:rPr lang="en-US" dirty="0"/>
              <a:t>Use test-driven development</a:t>
            </a:r>
          </a:p>
          <a:p>
            <a:pPr lvl="1"/>
            <a:r>
              <a:rPr lang="en-US" dirty="0"/>
              <a:t>As you incrementally add functions…</a:t>
            </a:r>
          </a:p>
          <a:p>
            <a:pPr lvl="1"/>
            <a:r>
              <a:rPr lang="en-US" dirty="0"/>
              <a:t>…write test </a:t>
            </a:r>
            <a:r>
              <a:rPr lang="en-US" dirty="0" err="1"/>
              <a:t>executables</a:t>
            </a:r>
            <a:r>
              <a:rPr lang="en-US" dirty="0"/>
              <a:t> for all major functions </a:t>
            </a:r>
          </a:p>
        </p:txBody>
      </p:sp>
    </p:spTree>
    <p:extLst>
      <p:ext uri="{BB962C8B-B14F-4D97-AF65-F5344CB8AC3E}">
        <p14:creationId xmlns:p14="http://schemas.microsoft.com/office/powerpoint/2010/main" val="3250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7986665" cy="990600"/>
          </a:xfrm>
        </p:spPr>
        <p:txBody>
          <a:bodyPr>
            <a:normAutofit/>
          </a:bodyPr>
          <a:lstStyle/>
          <a:p>
            <a:r>
              <a:rPr lang="en-US" dirty="0"/>
              <a:t>Ray Tracing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58" y="1585507"/>
            <a:ext cx="6631640" cy="3106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460" y="4719215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</a:t>
            </a:r>
            <a:r>
              <a:rPr lang="en-US" i="1" dirty="0"/>
              <a:t>Ray Tracing from the Ground Up </a:t>
            </a:r>
            <a:r>
              <a:rPr lang="en-US" dirty="0"/>
              <a:t>by Kevin Suffern</a:t>
            </a:r>
          </a:p>
        </p:txBody>
      </p:sp>
    </p:spTree>
    <p:extLst>
      <p:ext uri="{BB962C8B-B14F-4D97-AF65-F5344CB8AC3E}">
        <p14:creationId xmlns:p14="http://schemas.microsoft.com/office/powerpoint/2010/main" val="142571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5" name="Picture 4" descr="Figure03.02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14"/>
            <a:ext cx="4469001" cy="3005286"/>
          </a:xfrm>
          <a:prstGeom prst="rect">
            <a:avLst/>
          </a:prstGeom>
        </p:spPr>
      </p:pic>
      <p:pic>
        <p:nvPicPr>
          <p:cNvPr id="7" name="Picture 6" descr="Figure03.02(f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53" y="2874814"/>
            <a:ext cx="4500416" cy="30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7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7986665" cy="990600"/>
          </a:xfrm>
        </p:spPr>
        <p:txBody>
          <a:bodyPr>
            <a:normAutofit/>
          </a:bodyPr>
          <a:lstStyle/>
          <a:p>
            <a:r>
              <a:rPr lang="en-US" dirty="0"/>
              <a:t>Ray Tracing – basic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401" y="1567072"/>
            <a:ext cx="86759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 some objects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specify a material for each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 some light 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 window that consists of a grid of pixels (the view plane)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for each pixel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		shoot a ray into the model world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 compute the intersection of the ray with each object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	find the intersection (if any) closest to the view plane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  if there was an intersection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	 	         use lights and material to compute the pixel color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	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          pixel is set to background color</a:t>
            </a:r>
          </a:p>
        </p:txBody>
      </p:sp>
    </p:spTree>
    <p:extLst>
      <p:ext uri="{BB962C8B-B14F-4D97-AF65-F5344CB8AC3E}">
        <p14:creationId xmlns:p14="http://schemas.microsoft.com/office/powerpoint/2010/main" val="303412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Ray Tracing Differ from </a:t>
            </a:r>
            <a:r>
              <a:rPr lang="en-US" dirty="0" err="1"/>
              <a:t>Rasterization</a:t>
            </a:r>
            <a:r>
              <a:rPr lang="en-US" dirty="0"/>
              <a:t>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1" t="2012" r="12894"/>
          <a:stretch/>
        </p:blipFill>
        <p:spPr>
          <a:xfrm>
            <a:off x="577299" y="2038256"/>
            <a:ext cx="3876150" cy="4525365"/>
          </a:xfrm>
        </p:spPr>
      </p:pic>
    </p:spTree>
    <p:extLst>
      <p:ext uri="{BB962C8B-B14F-4D97-AF65-F5344CB8AC3E}">
        <p14:creationId xmlns:p14="http://schemas.microsoft.com/office/powerpoint/2010/main" val="307779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Ray Tracing Differ from </a:t>
            </a:r>
            <a:r>
              <a:rPr lang="en-US" dirty="0" err="1"/>
              <a:t>Rasterization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967" b="17967"/>
          <a:stretch>
            <a:fillRect/>
          </a:stretch>
        </p:blipFill>
        <p:spPr>
          <a:xfrm>
            <a:off x="1088621" y="2326923"/>
            <a:ext cx="7141452" cy="3444542"/>
          </a:xfrm>
        </p:spPr>
      </p:pic>
      <p:sp>
        <p:nvSpPr>
          <p:cNvPr id="5" name="TextBox 4"/>
          <p:cNvSpPr txBox="1"/>
          <p:nvPr/>
        </p:nvSpPr>
        <p:spPr>
          <a:xfrm>
            <a:off x="806896" y="6038854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</a:t>
            </a:r>
            <a:r>
              <a:rPr lang="en-US" i="1" dirty="0"/>
              <a:t>CS348b: Image Synthesis </a:t>
            </a:r>
            <a:r>
              <a:rPr lang="en-US" dirty="0"/>
              <a:t>by Matt Pharr</a:t>
            </a:r>
          </a:p>
        </p:txBody>
      </p:sp>
    </p:spTree>
    <p:extLst>
      <p:ext uri="{BB962C8B-B14F-4D97-AF65-F5344CB8AC3E}">
        <p14:creationId xmlns:p14="http://schemas.microsoft.com/office/powerpoint/2010/main" val="169863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Well…actually we’re ray-casting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85" y="2595562"/>
            <a:ext cx="8395015" cy="3670767"/>
          </a:xfrm>
        </p:spPr>
        <p:txBody>
          <a:bodyPr/>
          <a:lstStyle/>
          <a:p>
            <a:r>
              <a:rPr lang="en-US" dirty="0"/>
              <a:t>We can also cast some other rays to achieve other effects</a:t>
            </a:r>
          </a:p>
          <a:p>
            <a:pPr lvl="1"/>
            <a:r>
              <a:rPr lang="en-US" dirty="0"/>
              <a:t>That’s when we are able to say we ray-tracing</a:t>
            </a:r>
          </a:p>
          <a:p>
            <a:r>
              <a:rPr lang="en-US" dirty="0"/>
              <a:t>Types of rays:</a:t>
            </a:r>
          </a:p>
          <a:p>
            <a:pPr lvl="1"/>
            <a:r>
              <a:rPr lang="en-US" dirty="0"/>
              <a:t>Primary rays – rays shot from pixel (or </a:t>
            </a:r>
            <a:r>
              <a:rPr lang="en-US" dirty="0" err="1"/>
              <a:t>eyepoint</a:t>
            </a:r>
            <a:r>
              <a:rPr lang="en-US" dirty="0"/>
              <a:t>) into the world </a:t>
            </a:r>
          </a:p>
          <a:p>
            <a:pPr lvl="1"/>
            <a:r>
              <a:rPr lang="en-US" dirty="0"/>
              <a:t>Secondary rays</a:t>
            </a:r>
          </a:p>
          <a:p>
            <a:pPr lvl="1"/>
            <a:r>
              <a:rPr lang="en-US" dirty="0"/>
              <a:t>Shadow rays</a:t>
            </a:r>
          </a:p>
          <a:p>
            <a:pPr lvl="1"/>
            <a:r>
              <a:rPr lang="en-US" dirty="0"/>
              <a:t>Light rays</a:t>
            </a:r>
          </a:p>
        </p:txBody>
      </p:sp>
    </p:spTree>
    <p:extLst>
      <p:ext uri="{BB962C8B-B14F-4D97-AF65-F5344CB8AC3E}">
        <p14:creationId xmlns:p14="http://schemas.microsoft.com/office/powerpoint/2010/main" val="163320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Orthographic ray-tracing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460" y="5906890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</a:t>
            </a:r>
            <a:r>
              <a:rPr lang="en-US" i="1" dirty="0"/>
              <a:t>Ray Tracing from the Ground Up </a:t>
            </a:r>
            <a:r>
              <a:rPr lang="en-US" dirty="0"/>
              <a:t>by Kevin Suffern</a:t>
            </a:r>
          </a:p>
        </p:txBody>
      </p:sp>
      <p:pic>
        <p:nvPicPr>
          <p:cNvPr id="4" name="Content Placeholder 3" descr="Figure03.01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86" r="-13086"/>
          <a:stretch>
            <a:fillRect/>
          </a:stretch>
        </p:blipFill>
        <p:spPr>
          <a:xfrm>
            <a:off x="625460" y="2236123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1384893404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45858</TotalTime>
  <Words>688</Words>
  <Application>Microsoft Office PowerPoint</Application>
  <PresentationFormat>On-screen Show (4:3)</PresentationFormat>
  <Paragraphs>130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</vt:lpstr>
      <vt:lpstr>Cambria Math</vt:lpstr>
      <vt:lpstr>Century Gothic</vt:lpstr>
      <vt:lpstr>Comic Sans MS</vt:lpstr>
      <vt:lpstr>Courier New</vt:lpstr>
      <vt:lpstr>Wingdings</vt:lpstr>
      <vt:lpstr>Wingdings 2</vt:lpstr>
      <vt:lpstr>DAK1</vt:lpstr>
      <vt:lpstr>Equation</vt:lpstr>
      <vt:lpstr>CS 419: Production Rendering   Ray-Tracing Basics</vt:lpstr>
      <vt:lpstr>Our Model of Light Rays</vt:lpstr>
      <vt:lpstr>Ray Tracing</vt:lpstr>
      <vt:lpstr>Resolution</vt:lpstr>
      <vt:lpstr>Ray Tracing – basic algorithm</vt:lpstr>
      <vt:lpstr>How Does Ray Tracing Differ from Rasterization?</vt:lpstr>
      <vt:lpstr>How Does Ray Tracing Differ from Rasterization?</vt:lpstr>
      <vt:lpstr>Well…actually we’re ray-casting</vt:lpstr>
      <vt:lpstr>Orthographic ray-tracing</vt:lpstr>
      <vt:lpstr>Orthographic ray-tracing</vt:lpstr>
      <vt:lpstr>Rays</vt:lpstr>
      <vt:lpstr>Intersecting Rays and Implicit Surfaces</vt:lpstr>
      <vt:lpstr>Plane Equation</vt:lpstr>
      <vt:lpstr>Ray-Plane Intersection</vt:lpstr>
      <vt:lpstr>Ray-Sphere Intersection</vt:lpstr>
      <vt:lpstr>Ray-Sphere Intersection</vt:lpstr>
      <vt:lpstr>Point in Triangle Test</vt:lpstr>
      <vt:lpstr>Barycentric Coordinates for Triangles </vt:lpstr>
      <vt:lpstr>Barycentric Coordinates for Triangles</vt:lpstr>
      <vt:lpstr>Barycentric Coordinates for Triangles </vt:lpstr>
      <vt:lpstr>Calculating Triangle Area</vt:lpstr>
      <vt:lpstr>Computing Pixel Coordinates</vt:lpstr>
      <vt:lpstr>What Changed?</vt:lpstr>
      <vt:lpstr>Changing Field of View</vt:lpstr>
      <vt:lpstr>Code from the book…</vt:lpstr>
      <vt:lpstr>Implementation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134</cp:revision>
  <cp:lastPrinted>2017-01-24T05:46:32Z</cp:lastPrinted>
  <dcterms:created xsi:type="dcterms:W3CDTF">2012-04-01T22:10:48Z</dcterms:created>
  <dcterms:modified xsi:type="dcterms:W3CDTF">2018-09-05T17:20:40Z</dcterms:modified>
</cp:coreProperties>
</file>