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85" r:id="rId2"/>
    <p:sldId id="350" r:id="rId3"/>
    <p:sldId id="335" r:id="rId4"/>
    <p:sldId id="352" r:id="rId5"/>
    <p:sldId id="353" r:id="rId6"/>
    <p:sldId id="354" r:id="rId7"/>
    <p:sldId id="355" r:id="rId8"/>
    <p:sldId id="356" r:id="rId9"/>
    <p:sldId id="357" r:id="rId10"/>
    <p:sldId id="364" r:id="rId11"/>
    <p:sldId id="365" r:id="rId12"/>
    <p:sldId id="368" r:id="rId13"/>
    <p:sldId id="366" r:id="rId14"/>
    <p:sldId id="367" r:id="rId15"/>
    <p:sldId id="369" r:id="rId16"/>
    <p:sldId id="3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68769" autoAdjust="0"/>
  </p:normalViewPr>
  <p:slideViewPr>
    <p:cSldViewPr snapToGrid="0" snapToObjects="1">
      <p:cViewPr varScale="1">
        <p:scale>
          <a:sx n="61" d="100"/>
          <a:sy n="61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Introduction to Monte Carlo Methods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Example</a:t>
            </a:r>
          </a:p>
        </p:txBody>
      </p:sp>
      <p:pic>
        <p:nvPicPr>
          <p:cNvPr id="4" name="Content Placeholder 3" descr="Figure13.11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3" t="4487" r="20521" b="-6438"/>
          <a:stretch/>
        </p:blipFill>
        <p:spPr>
          <a:xfrm>
            <a:off x="266038" y="2436875"/>
            <a:ext cx="2420092" cy="2042170"/>
          </a:xfrm>
        </p:spPr>
      </p:pic>
      <p:pic>
        <p:nvPicPr>
          <p:cNvPr id="5" name="Picture 4" descr="Figure13.12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30" y="2436875"/>
            <a:ext cx="4612663" cy="204217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32389"/>
              </p:ext>
            </p:extLst>
          </p:nvPr>
        </p:nvGraphicFramePr>
        <p:xfrm>
          <a:off x="593835" y="4675209"/>
          <a:ext cx="2615789" cy="2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1193800" imgH="939800" progId="Equation.3">
                  <p:embed/>
                </p:oleObj>
              </mc:Choice>
              <mc:Fallback>
                <p:oleObj name="Equation" r:id="rId5" imgW="11938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835" y="4675209"/>
                        <a:ext cx="2615789" cy="205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9918" y="6092186"/>
            <a:ext cx="51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Monte Carlo estimator for integral I</a:t>
            </a:r>
          </a:p>
        </p:txBody>
      </p:sp>
    </p:spTree>
    <p:extLst>
      <p:ext uri="{BB962C8B-B14F-4D97-AF65-F5344CB8AC3E}">
        <p14:creationId xmlns:p14="http://schemas.microsoft.com/office/powerpoint/2010/main" val="273694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45" y="2303825"/>
            <a:ext cx="7610476" cy="109407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If you are sampling an average, the distribution of the average approaches the normal distribution, even if the the distribution being sampled from is not normal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3545" y="3639485"/>
            <a:ext cx="8198662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is the number of samples used to compute the average</a:t>
            </a:r>
          </a:p>
          <a:p>
            <a:r>
              <a:rPr lang="en-US" dirty="0"/>
              <a:t>As N approaches infinity, the estimate lies in a narrower band around the expected value of the integral with higher probability</a:t>
            </a:r>
          </a:p>
          <a:p>
            <a:r>
              <a:rPr lang="en-US" dirty="0"/>
              <a:t>Within three standard deviations 99.7% of the time</a:t>
            </a:r>
          </a:p>
          <a:p>
            <a:r>
              <a:rPr lang="en-US" dirty="0"/>
              <a:t>Standard deviations vary as 1/√N </a:t>
            </a:r>
          </a:p>
        </p:txBody>
      </p:sp>
    </p:spTree>
    <p:extLst>
      <p:ext uri="{BB962C8B-B14F-4D97-AF65-F5344CB8AC3E}">
        <p14:creationId xmlns:p14="http://schemas.microsoft.com/office/powerpoint/2010/main" val="293430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N Reduces Variance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C7CFD-91DC-402C-AFC5-5CEC7B2F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510646"/>
            <a:ext cx="4633913" cy="3571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162B4-463A-4EA1-80A9-C3A1A97E6C08}"/>
              </a:ext>
            </a:extLst>
          </p:cNvPr>
          <p:cNvSpPr txBox="1"/>
          <p:nvPr/>
        </p:nvSpPr>
        <p:spPr>
          <a:xfrm>
            <a:off x="6209403" y="3885152"/>
            <a:ext cx="1623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value on the roll of 1 die</a:t>
            </a:r>
          </a:p>
        </p:txBody>
      </p:sp>
    </p:spTree>
    <p:extLst>
      <p:ext uri="{BB962C8B-B14F-4D97-AF65-F5344CB8AC3E}">
        <p14:creationId xmlns:p14="http://schemas.microsoft.com/office/powerpoint/2010/main" val="229641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Variance V=σ</a:t>
            </a:r>
            <a:r>
              <a:rPr lang="en-US" baseline="30000" dirty="0"/>
              <a:t>2</a:t>
            </a:r>
          </a:p>
          <a:p>
            <a:r>
              <a:rPr lang="en-US" dirty="0"/>
              <a:t>Based on what we’ve seen, if we wanted to cut error in an N sample estimate in half how many samples would we need to take?</a:t>
            </a:r>
          </a:p>
          <a:p>
            <a:r>
              <a:rPr lang="en-US" dirty="0"/>
              <a:t>Monte Carlo methods converge slowly</a:t>
            </a:r>
          </a:p>
          <a:p>
            <a:pPr lvl="1"/>
            <a:r>
              <a:rPr lang="en-US" dirty="0"/>
              <a:t>But often are the only realistic option</a:t>
            </a:r>
          </a:p>
          <a:p>
            <a:r>
              <a:rPr lang="en-US" dirty="0"/>
              <a:t>Variance reduction techniques can help</a:t>
            </a:r>
          </a:p>
        </p:txBody>
      </p:sp>
    </p:spTree>
    <p:extLst>
      <p:ext uri="{BB962C8B-B14F-4D97-AF65-F5344CB8AC3E}">
        <p14:creationId xmlns:p14="http://schemas.microsoft.com/office/powerpoint/2010/main" val="351968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47" y="2303824"/>
            <a:ext cx="8793666" cy="3670767"/>
          </a:xfrm>
        </p:spPr>
        <p:txBody>
          <a:bodyPr/>
          <a:lstStyle/>
          <a:p>
            <a:r>
              <a:rPr lang="en-US" dirty="0"/>
              <a:t>Do not sample uniformly</a:t>
            </a:r>
          </a:p>
          <a:p>
            <a:r>
              <a:rPr lang="en-US" dirty="0"/>
              <a:t>Sample with a density that has a similar shape to the shape of f(x)</a:t>
            </a:r>
          </a:p>
        </p:txBody>
      </p:sp>
      <p:pic>
        <p:nvPicPr>
          <p:cNvPr id="5" name="Picture 4" descr="Figure13.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5" y="3421891"/>
            <a:ext cx="5765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5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Monte Carlo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2301876"/>
            <a:ext cx="8794750" cy="3964454"/>
          </a:xfrm>
        </p:spPr>
        <p:txBody>
          <a:bodyPr/>
          <a:lstStyle/>
          <a:p>
            <a:r>
              <a:rPr lang="en-US" dirty="0"/>
              <a:t>Computing the expected value of a function is an integral</a:t>
            </a:r>
          </a:p>
          <a:p>
            <a:r>
              <a:rPr lang="en-US" dirty="0"/>
              <a:t>We can estimate expected value using random sampling</a:t>
            </a:r>
          </a:p>
          <a:p>
            <a:pPr lvl="1"/>
            <a:r>
              <a:rPr lang="en-US" dirty="0"/>
              <a:t>By the Law of Large Numbers</a:t>
            </a:r>
          </a:p>
          <a:p>
            <a:pPr lvl="1"/>
            <a:r>
              <a:rPr lang="en-US" dirty="0"/>
              <a:t>So…we can estimate an integral by sampling</a:t>
            </a:r>
          </a:p>
          <a:p>
            <a:r>
              <a:rPr lang="en-US" dirty="0"/>
              <a:t>Each integral estimate is an average</a:t>
            </a:r>
          </a:p>
          <a:p>
            <a:r>
              <a:rPr lang="en-US" dirty="0"/>
              <a:t>These averages form a normal distribution</a:t>
            </a:r>
          </a:p>
          <a:p>
            <a:pPr lvl="1"/>
            <a:r>
              <a:rPr lang="en-US" dirty="0"/>
              <a:t>By the Central Limit Theorem</a:t>
            </a:r>
          </a:p>
          <a:p>
            <a:r>
              <a:rPr lang="en-US" dirty="0"/>
              <a:t>The estimate will fall within 1 standard dev. with high probability</a:t>
            </a:r>
          </a:p>
          <a:p>
            <a:pPr lvl="1"/>
            <a:r>
              <a:rPr lang="en-US" dirty="0"/>
              <a:t>Can reduce the standard deviation by using more samples in the avg. </a:t>
            </a:r>
          </a:p>
          <a:p>
            <a:pPr lvl="1"/>
            <a:r>
              <a:rPr lang="en-US" dirty="0"/>
              <a:t>Error reduction behaves like the function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85262"/>
              </p:ext>
            </p:extLst>
          </p:nvPr>
        </p:nvGraphicFramePr>
        <p:xfrm>
          <a:off x="5641975" y="5847229"/>
          <a:ext cx="565150" cy="77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04800" imgH="419100" progId="Equation.3">
                  <p:embed/>
                </p:oleObj>
              </mc:Choice>
              <mc:Fallback>
                <p:oleObj name="Equation" r:id="rId3" imgW="304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1975" y="5847229"/>
                        <a:ext cx="565150" cy="777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54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Simulation with MC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369471"/>
            <a:ext cx="89138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Two requirements for Monte Carlo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Know which probability distribution you need to sample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Generate sufficiently random numbers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Random Numbers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Most Random Number Generators (RNGs) are </a:t>
            </a:r>
            <a:r>
              <a:rPr lang="en-US" sz="2000" b="1" i="1" dirty="0"/>
              <a:t>pseudo-random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Any idea why?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 get faster convergence with a </a:t>
            </a:r>
            <a:r>
              <a:rPr lang="en-US" sz="2000" b="1" i="1" dirty="0"/>
              <a:t>quasi-random </a:t>
            </a:r>
            <a:r>
              <a:rPr lang="en-US" sz="2000" dirty="0"/>
              <a:t>sequence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Doesn’t clump, samples more or less uniform across domain</a:t>
            </a:r>
          </a:p>
          <a:p>
            <a:pPr marL="1657350" lvl="3" indent="-285750">
              <a:buFont typeface="Arial"/>
              <a:buChar char="•"/>
            </a:pPr>
            <a:r>
              <a:rPr lang="en-US" sz="2000" dirty="0" err="1"/>
              <a:t>Hammersley</a:t>
            </a:r>
            <a:r>
              <a:rPr lang="en-US" sz="2000" dirty="0"/>
              <a:t> and </a:t>
            </a:r>
            <a:r>
              <a:rPr lang="en-US" sz="2000" dirty="0" err="1"/>
              <a:t>Halton</a:t>
            </a:r>
            <a:r>
              <a:rPr lang="en-US" sz="2000" dirty="0"/>
              <a:t> are examples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/>
              <a:t>Why not just use a uniform grid of samples?</a:t>
            </a:r>
          </a:p>
        </p:txBody>
      </p:sp>
    </p:spTree>
    <p:extLst>
      <p:ext uri="{BB962C8B-B14F-4D97-AF65-F5344CB8AC3E}">
        <p14:creationId xmlns:p14="http://schemas.microsoft.com/office/powerpoint/2010/main" val="146075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Randomization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Randomization is an important tool in algorithm design.</a:t>
            </a:r>
          </a:p>
          <a:p>
            <a:endParaRPr lang="en-US" dirty="0"/>
          </a:p>
          <a:p>
            <a:r>
              <a:rPr lang="en-US" i="1" dirty="0"/>
              <a:t>Las Vegas algorithm</a:t>
            </a:r>
            <a:r>
              <a:rPr lang="en-US" dirty="0"/>
              <a:t>: uses randomness but always yields same result for same input</a:t>
            </a:r>
          </a:p>
          <a:p>
            <a:endParaRPr lang="en-US" i="1" dirty="0"/>
          </a:p>
          <a:p>
            <a:r>
              <a:rPr lang="en-US" i="1" dirty="0"/>
              <a:t>Monte Carlo algorithm</a:t>
            </a:r>
            <a:r>
              <a:rPr lang="en-US" dirty="0"/>
              <a:t>: give different results depending on “random” inputs used…give right answer on average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616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304057"/>
            <a:ext cx="891381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pc="211" dirty="0"/>
              <a:t>E</a:t>
            </a:r>
            <a:r>
              <a:rPr spc="144" dirty="0"/>
              <a:t>xpected</a:t>
            </a:r>
            <a:r>
              <a:rPr spc="76" dirty="0"/>
              <a:t> </a:t>
            </a:r>
            <a:r>
              <a:rPr lang="en-US" spc="-67" dirty="0"/>
              <a:t>V</a:t>
            </a:r>
            <a:r>
              <a:rPr spc="148" dirty="0"/>
              <a:t>alue</a:t>
            </a:r>
            <a:r>
              <a:rPr spc="76" dirty="0"/>
              <a:t> </a:t>
            </a:r>
            <a:r>
              <a:rPr spc="193" dirty="0"/>
              <a:t>and</a:t>
            </a:r>
            <a:r>
              <a:rPr spc="76" dirty="0"/>
              <a:t> </a:t>
            </a:r>
            <a:r>
              <a:rPr lang="en-US" spc="-67" dirty="0"/>
              <a:t>V</a:t>
            </a:r>
            <a:r>
              <a:rPr spc="166" dirty="0"/>
              <a:t>a</a:t>
            </a:r>
            <a:r>
              <a:rPr spc="157" dirty="0"/>
              <a:t>r</a:t>
            </a:r>
            <a:r>
              <a:rPr spc="148" dirty="0"/>
              <a:t>iance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4796"/>
            <a:ext cx="9144000" cy="44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E[x]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40" b="1540"/>
          <a:stretch>
            <a:fillRect/>
          </a:stretch>
        </p:blipFill>
        <p:spPr>
          <a:xfrm>
            <a:off x="778265" y="2520752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252470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Large Numbers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539" r="4522"/>
          <a:stretch/>
        </p:blipFill>
        <p:spPr>
          <a:xfrm>
            <a:off x="74425" y="3669393"/>
            <a:ext cx="6104313" cy="203593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6762" y="2142163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number of samples goes to infinity</a:t>
            </a:r>
          </a:p>
          <a:p>
            <a:pPr lvl="1"/>
            <a:r>
              <a:rPr lang="en-US" dirty="0"/>
              <a:t> the error goes to zero</a:t>
            </a:r>
          </a:p>
          <a:p>
            <a:pPr lvl="1"/>
            <a:r>
              <a:rPr lang="en-US" dirty="0"/>
              <a:t>the answer converges to the correct number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7E3AD-D16B-4CEB-A709-32B3C9E0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429000"/>
            <a:ext cx="3252358" cy="21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6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Versions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5" r="-4172"/>
          <a:stretch/>
        </p:blipFill>
        <p:spPr>
          <a:xfrm>
            <a:off x="2054307" y="2456782"/>
            <a:ext cx="4668880" cy="3675733"/>
          </a:xfrm>
        </p:spPr>
      </p:pic>
    </p:spTree>
    <p:extLst>
      <p:ext uri="{BB962C8B-B14F-4D97-AF65-F5344CB8AC3E}">
        <p14:creationId xmlns:p14="http://schemas.microsoft.com/office/powerpoint/2010/main" val="166061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Example…computing π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085" r="-4085"/>
          <a:stretch/>
        </p:blipFill>
        <p:spPr>
          <a:xfrm>
            <a:off x="1568744" y="2261046"/>
            <a:ext cx="5976166" cy="4173348"/>
          </a:xfrm>
        </p:spPr>
      </p:pic>
    </p:spTree>
    <p:extLst>
      <p:ext uri="{BB962C8B-B14F-4D97-AF65-F5344CB8AC3E}">
        <p14:creationId xmlns:p14="http://schemas.microsoft.com/office/powerpoint/2010/main" val="409429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Example…computing π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7698" r="-17698"/>
          <a:stretch>
            <a:fillRect/>
          </a:stretch>
        </p:blipFill>
        <p:spPr>
          <a:xfrm>
            <a:off x="666211" y="2334127"/>
            <a:ext cx="7610476" cy="3670767"/>
          </a:xfrm>
        </p:spPr>
      </p:pic>
    </p:spTree>
    <p:extLst>
      <p:ext uri="{BB962C8B-B14F-4D97-AF65-F5344CB8AC3E}">
        <p14:creationId xmlns:p14="http://schemas.microsoft.com/office/powerpoint/2010/main" val="225574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Example…computing π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617" b="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5493531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61200</TotalTime>
  <Words>393</Words>
  <Application>Microsoft Office PowerPoint</Application>
  <PresentationFormat>On-screen Show (4:3)</PresentationFormat>
  <Paragraphs>63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 2</vt:lpstr>
      <vt:lpstr>DAK1</vt:lpstr>
      <vt:lpstr>Equation</vt:lpstr>
      <vt:lpstr>CS 419: Production Rendering   Introduction to Monte Carlo Methods</vt:lpstr>
      <vt:lpstr>The Power of Randomization </vt:lpstr>
      <vt:lpstr>Expected Value and Variance</vt:lpstr>
      <vt:lpstr>Estimated E[x]</vt:lpstr>
      <vt:lpstr>Law of Large Numbers</vt:lpstr>
      <vt:lpstr>Continuous Versions</vt:lpstr>
      <vt:lpstr>2D Example…computing π</vt:lpstr>
      <vt:lpstr>2D Example…computing π</vt:lpstr>
      <vt:lpstr>2D Example…computing π</vt:lpstr>
      <vt:lpstr>1D Example</vt:lpstr>
      <vt:lpstr>Central Limit Theorem</vt:lpstr>
      <vt:lpstr>Larger N Reduces Variance</vt:lpstr>
      <vt:lpstr>Variance Reduction</vt:lpstr>
      <vt:lpstr>Importance Sampling</vt:lpstr>
      <vt:lpstr>Summary: Monte Carlo Integration</vt:lpstr>
      <vt:lpstr>Stochastic Simulation with 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291</cp:revision>
  <dcterms:created xsi:type="dcterms:W3CDTF">2012-04-01T22:10:48Z</dcterms:created>
  <dcterms:modified xsi:type="dcterms:W3CDTF">2018-10-03T17:39:22Z</dcterms:modified>
</cp:coreProperties>
</file>