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85" r:id="rId2"/>
    <p:sldId id="286" r:id="rId3"/>
    <p:sldId id="316" r:id="rId4"/>
    <p:sldId id="317" r:id="rId5"/>
    <p:sldId id="318" r:id="rId6"/>
    <p:sldId id="325" r:id="rId7"/>
    <p:sldId id="327" r:id="rId8"/>
    <p:sldId id="328" r:id="rId9"/>
    <p:sldId id="319" r:id="rId10"/>
    <p:sldId id="320" r:id="rId11"/>
    <p:sldId id="322" r:id="rId12"/>
    <p:sldId id="324" r:id="rId13"/>
    <p:sldId id="323" r:id="rId14"/>
    <p:sldId id="33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44" autoAdjust="0"/>
  </p:normalViewPr>
  <p:slideViewPr>
    <p:cSldViewPr snapToGrid="0" snapToObjects="1">
      <p:cViewPr varScale="1">
        <p:scale>
          <a:sx n="79" d="100"/>
          <a:sy n="79" d="100"/>
        </p:scale>
        <p:origin x="99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671DE-B974-1645-9773-8DE72E573319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14A3D-3C3B-DE49-A718-2FFC0A4B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68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7288" y="587375"/>
            <a:ext cx="4556125" cy="3416300"/>
          </a:xfrm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problem N-Rooks distribution condition</a:t>
            </a:r>
            <a:r>
              <a:rPr lang="en-US" baseline="0" dirty="0"/>
              <a:t> can fail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0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will a uniform</a:t>
            </a:r>
            <a:r>
              <a:rPr lang="en-US" baseline="0" dirty="0"/>
              <a:t> square dist. be distributed in the 2 hemi directions?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0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0.9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69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0.9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C14A3D-3C3B-DE49-A718-2FFC0A4B9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08276" y="6580867"/>
            <a:ext cx="3691604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/>
          <a:lstStyle/>
          <a:p>
            <a:fld id="{15BAAE7D-7912-B445-AAA7-9E6395770C35}" type="datetimeFigureOut">
              <a:rPr lang="en-US" smtClean="0"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D634D4-65BA-D348-A8E9-17702A94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9099" y="6572228"/>
            <a:ext cx="3367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000"/>
        </a:spcBef>
        <a:buClr>
          <a:schemeClr val="accent2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tx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2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3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160774" y="1113712"/>
            <a:ext cx="8983226" cy="2205732"/>
          </a:xfrm>
          <a:noFill/>
        </p:spPr>
        <p:txBody>
          <a:bodyPr wrap="square" lIns="63500" tIns="25400" rIns="63500" bIns="25400" anchorCtr="1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CS 419: Production Rendering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Sampling a Circle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Ambient Occlusion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Diffuse Shading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600200" y="4332637"/>
            <a:ext cx="6248400" cy="7360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buClrTx/>
              <a:buSzTx/>
              <a:buFontTx/>
              <a:buNone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Eric Shaffer</a:t>
            </a:r>
          </a:p>
          <a:p>
            <a:pPr algn="ctr">
              <a:buClrTx/>
              <a:buSzTx/>
              <a:buFontTx/>
              <a:buNone/>
            </a:pPr>
            <a:r>
              <a:rPr lang="en-US" dirty="0">
                <a:solidFill>
                  <a:schemeClr val="tx2"/>
                </a:solidFill>
              </a:rPr>
              <a:t> </a:t>
            </a:r>
            <a:endParaRPr lang="en-US" sz="300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2697998" y="1816075"/>
            <a:ext cx="3908777" cy="1588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-1566333" y="1241778"/>
            <a:ext cx="337853" cy="374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1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(r</a:t>
            </a:r>
            <a:r>
              <a:rPr lang="en-US" baseline="-25000" dirty="0"/>
              <a:t>1</a:t>
            </a:r>
            <a:r>
              <a:rPr lang="en-US" dirty="0"/>
              <a:t>, r</a:t>
            </a:r>
            <a:r>
              <a:rPr lang="en-US" baseline="-25000" dirty="0"/>
              <a:t>2</a:t>
            </a:r>
            <a:r>
              <a:rPr lang="en-US" dirty="0"/>
              <a:t>) on unit square to (</a:t>
            </a:r>
            <a:r>
              <a:rPr lang="en-US" dirty="0" err="1"/>
              <a:t>φ,θ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φ</a:t>
            </a:r>
            <a:r>
              <a:rPr lang="en-US" dirty="0"/>
              <a:t> is azimuth angle</a:t>
            </a:r>
          </a:p>
          <a:p>
            <a:pPr lvl="1"/>
            <a:r>
              <a:rPr lang="en-US" dirty="0" err="1"/>
              <a:t>θis</a:t>
            </a:r>
            <a:r>
              <a:rPr lang="en-US" dirty="0"/>
              <a:t> polar angle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403833"/>
              </p:ext>
            </p:extLst>
          </p:nvPr>
        </p:nvGraphicFramePr>
        <p:xfrm>
          <a:off x="1605212" y="3835734"/>
          <a:ext cx="3500981" cy="12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4" imgW="1308100" imgH="469900" progId="Equation.3">
                  <p:embed/>
                </p:oleObj>
              </mc:Choice>
              <mc:Fallback>
                <p:oleObj name="Equation" r:id="rId4" imgW="1308100" imgH="46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5212" y="3835734"/>
                        <a:ext cx="3500981" cy="1257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204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we need to shoot rays…</a:t>
            </a:r>
          </a:p>
        </p:txBody>
      </p:sp>
      <p:pic>
        <p:nvPicPr>
          <p:cNvPr id="4" name="Content Placeholder 3" descr="Figure07.4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0" t="2856" r="20012"/>
          <a:stretch/>
        </p:blipFill>
        <p:spPr>
          <a:xfrm>
            <a:off x="5118940" y="2181176"/>
            <a:ext cx="3650743" cy="2509803"/>
          </a:xfr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495247"/>
              </p:ext>
            </p:extLst>
          </p:nvPr>
        </p:nvGraphicFramePr>
        <p:xfrm>
          <a:off x="874296" y="5212347"/>
          <a:ext cx="530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4" imgW="2235200" imgH="203200" progId="Equation.3">
                  <p:embed/>
                </p:oleObj>
              </mc:Choice>
              <mc:Fallback>
                <p:oleObj name="Equation" r:id="rId4" imgW="2235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296" y="5212347"/>
                        <a:ext cx="5308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4296" y="2620210"/>
            <a:ext cx="3355474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define a local orthonormal basis on the surface</a:t>
            </a:r>
          </a:p>
          <a:p>
            <a:endParaRPr lang="en-US" dirty="0"/>
          </a:p>
          <a:p>
            <a:r>
              <a:rPr lang="en-US" dirty="0"/>
              <a:t>Convert sample points to (</a:t>
            </a:r>
            <a:r>
              <a:rPr lang="en-US" dirty="0" err="1"/>
              <a:t>u,v,w</a:t>
            </a:r>
            <a:r>
              <a:rPr lang="en-US" dirty="0"/>
              <a:t>) coordinates</a:t>
            </a:r>
          </a:p>
        </p:txBody>
      </p:sp>
    </p:spTree>
    <p:extLst>
      <p:ext uri="{BB962C8B-B14F-4D97-AF65-F5344CB8AC3E}">
        <p14:creationId xmlns:p14="http://schemas.microsoft.com/office/powerpoint/2010/main" val="345139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Power Distribution of </a:t>
            </a:r>
            <a:r>
              <a:rPr lang="en-US" dirty="0" err="1"/>
              <a:t>Hammersley</a:t>
            </a:r>
            <a:r>
              <a:rPr lang="en-US" dirty="0"/>
              <a:t> Samples</a:t>
            </a:r>
          </a:p>
        </p:txBody>
      </p:sp>
      <p:pic>
        <p:nvPicPr>
          <p:cNvPr id="4" name="Content Placeholder 3" descr="Figure07.6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210" b="-122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036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(Lambertian) Shading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862" b="-377"/>
          <a:stretch/>
        </p:blipFill>
        <p:spPr>
          <a:xfrm>
            <a:off x="351226" y="3283175"/>
            <a:ext cx="6853522" cy="335379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3A243-9DE2-46E8-9163-BD3FC9014F33}"/>
              </a:ext>
            </a:extLst>
          </p:cNvPr>
          <p:cNvSpPr txBox="1"/>
          <p:nvPr/>
        </p:nvSpPr>
        <p:spPr>
          <a:xfrm>
            <a:off x="284615" y="2301139"/>
            <a:ext cx="7610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MP1, you are asked to do some very simple shading</a:t>
            </a:r>
          </a:p>
          <a:p>
            <a:endParaRPr lang="en-US" dirty="0"/>
          </a:p>
          <a:p>
            <a:r>
              <a:rPr lang="en-US" dirty="0"/>
              <a:t>Just implement the diffuse term of the </a:t>
            </a:r>
            <a:r>
              <a:rPr lang="en-US" dirty="0" err="1"/>
              <a:t>Phong</a:t>
            </a:r>
            <a:r>
              <a:rPr lang="en-US" dirty="0"/>
              <a:t> illumination model</a:t>
            </a:r>
          </a:p>
        </p:txBody>
      </p:sp>
    </p:spTree>
    <p:extLst>
      <p:ext uri="{BB962C8B-B14F-4D97-AF65-F5344CB8AC3E}">
        <p14:creationId xmlns:p14="http://schemas.microsoft.com/office/powerpoint/2010/main" val="161355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Diffuse (Lambertian) Shading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862" b="-377"/>
          <a:stretch/>
        </p:blipFill>
        <p:spPr>
          <a:xfrm>
            <a:off x="4572000" y="4384276"/>
            <a:ext cx="4529161" cy="221636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33A243-9DE2-46E8-9163-BD3FC9014F33}"/>
              </a:ext>
            </a:extLst>
          </p:cNvPr>
          <p:cNvSpPr txBox="1"/>
          <p:nvPr/>
        </p:nvSpPr>
        <p:spPr>
          <a:xfrm>
            <a:off x="230114" y="2301139"/>
            <a:ext cx="8423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compute the normal vector for the surface at the hit point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 light direction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 the dot product of these 2 unit length vectors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illumination from the source is an </a:t>
            </a:r>
            <a:r>
              <a:rPr lang="en-US" dirty="0" err="1"/>
              <a:t>rgb</a:t>
            </a:r>
            <a:r>
              <a:rPr lang="en-US" dirty="0"/>
              <a:t> value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diffuse coefficient is in [0,1]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F50BC-E15D-488A-802B-AE0BC36F8B27}"/>
              </a:ext>
            </a:extLst>
          </p:cNvPr>
          <p:cNvSpPr txBox="1"/>
          <p:nvPr/>
        </p:nvSpPr>
        <p:spPr>
          <a:xfrm>
            <a:off x="1610797" y="5281884"/>
            <a:ext cx="300359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What is missing from this model that you should probably add?</a:t>
            </a:r>
          </a:p>
        </p:txBody>
      </p:sp>
    </p:spTree>
    <p:extLst>
      <p:ext uri="{BB962C8B-B14F-4D97-AF65-F5344CB8AC3E}">
        <p14:creationId xmlns:p14="http://schemas.microsoft.com/office/powerpoint/2010/main" val="19695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from a Disk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612" y="2466731"/>
            <a:ext cx="7610476" cy="16006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Needed for</a:t>
            </a:r>
          </a:p>
          <a:p>
            <a:pPr lvl="1"/>
            <a:r>
              <a:rPr lang="en-US" dirty="0"/>
              <a:t> simulating depth of field effect (camera lens is circular)</a:t>
            </a:r>
          </a:p>
          <a:p>
            <a:pPr lvl="1"/>
            <a:r>
              <a:rPr lang="en-US" dirty="0"/>
              <a:t>Disk lights</a:t>
            </a:r>
          </a:p>
          <a:p>
            <a:r>
              <a:rPr lang="en-US" dirty="0"/>
              <a:t>We know how to sample a unit square. Can we use that?</a:t>
            </a:r>
          </a:p>
          <a:p>
            <a:r>
              <a:rPr lang="en-US" dirty="0"/>
              <a:t>Rejection Sampling: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047940"/>
              </p:ext>
            </p:extLst>
          </p:nvPr>
        </p:nvGraphicFramePr>
        <p:xfrm>
          <a:off x="4514850" y="334645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114300" imgH="165100" progId="Equation.3">
                  <p:embed/>
                </p:oleObj>
              </mc:Choice>
              <mc:Fallback>
                <p:oleObj name="Equation" r:id="rId4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4645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Figure06.01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50" y="4337675"/>
            <a:ext cx="5765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82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Concentric Mapping</a:t>
            </a:r>
          </a:p>
        </p:txBody>
      </p:sp>
      <p:pic>
        <p:nvPicPr>
          <p:cNvPr id="4" name="Content Placeholder 3" descr="Figure06.02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1" r="14121"/>
          <a:stretch>
            <a:fillRect/>
          </a:stretch>
        </p:blipFill>
        <p:spPr>
          <a:xfrm>
            <a:off x="1731298" y="3654375"/>
            <a:ext cx="5022712" cy="2422301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49849" y="2053697"/>
            <a:ext cx="7610476" cy="160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Preserves all samples</a:t>
            </a:r>
          </a:p>
          <a:p>
            <a:r>
              <a:rPr lang="en-US" dirty="0"/>
              <a:t>Samples close on square also close on disk</a:t>
            </a:r>
          </a:p>
          <a:p>
            <a:r>
              <a:rPr lang="en-US" dirty="0"/>
              <a:t>Breaks the square into quadrants, maps each quadrant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8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Concentric Mapping</a:t>
            </a:r>
          </a:p>
        </p:txBody>
      </p:sp>
      <p:pic>
        <p:nvPicPr>
          <p:cNvPr id="4" name="Content Placeholder 3" descr="Figure06.03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" r="217"/>
          <a:stretch>
            <a:fillRect/>
          </a:stretch>
        </p:blipFill>
        <p:spPr>
          <a:xfrm>
            <a:off x="411819" y="2325297"/>
            <a:ext cx="5096942" cy="245841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761" y="2368636"/>
            <a:ext cx="3635238" cy="242349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4999596"/>
            <a:ext cx="8549488" cy="1600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 </a:t>
            </a:r>
            <a:r>
              <a:rPr lang="en-US" dirty="0" err="1"/>
              <a:t>x,y</a:t>
            </a:r>
            <a:r>
              <a:rPr lang="en-US" dirty="0"/>
              <a:t> to polar values</a:t>
            </a:r>
          </a:p>
          <a:p>
            <a:r>
              <a:rPr lang="en-US" dirty="0"/>
              <a:t>r mapped from coordinate along axis through the quadrant</a:t>
            </a:r>
          </a:p>
          <a:p>
            <a:r>
              <a:rPr lang="en-US" dirty="0"/>
              <a:t>Polar angle derived from quotient in [-1,1]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874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 descr="Figure06.04.EPS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76" t="6600" r="35919" b="9784"/>
          <a:stretch/>
        </p:blipFill>
        <p:spPr>
          <a:xfrm>
            <a:off x="5082060" y="2254875"/>
            <a:ext cx="3017477" cy="3069365"/>
          </a:xfrm>
        </p:spPr>
      </p:pic>
      <p:pic>
        <p:nvPicPr>
          <p:cNvPr id="5" name="Picture 4" descr="Figure06.01.EP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4" t="8410" r="43472" b="17445"/>
          <a:stretch/>
        </p:blipFill>
        <p:spPr>
          <a:xfrm>
            <a:off x="621535" y="2567527"/>
            <a:ext cx="4258448" cy="275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3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on a Unit Hemisphere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Later, when a ray hits an object we will</a:t>
            </a:r>
          </a:p>
          <a:p>
            <a:pPr lvl="1"/>
            <a:r>
              <a:rPr lang="en-US" dirty="0"/>
              <a:t>Center a hemisphere on a hit point</a:t>
            </a:r>
          </a:p>
          <a:p>
            <a:pPr lvl="1"/>
            <a:r>
              <a:rPr lang="en-US" dirty="0"/>
              <a:t>We will shoot shadow rays, reflected rays, transmission rays</a:t>
            </a:r>
          </a:p>
          <a:p>
            <a:pPr lvl="1"/>
            <a:r>
              <a:rPr lang="en-US" dirty="0"/>
              <a:t>These rays can be used to simulate</a:t>
            </a:r>
          </a:p>
          <a:p>
            <a:pPr lvl="2"/>
            <a:r>
              <a:rPr lang="en-US" dirty="0"/>
              <a:t>ambient occlusion</a:t>
            </a:r>
          </a:p>
          <a:p>
            <a:pPr lvl="2"/>
            <a:r>
              <a:rPr lang="en-US" dirty="0"/>
              <a:t>glossy reflection/transmission</a:t>
            </a:r>
          </a:p>
          <a:p>
            <a:pPr lvl="2"/>
            <a:endParaRPr lang="en-US" dirty="0"/>
          </a:p>
        </p:txBody>
      </p:sp>
      <p:pic>
        <p:nvPicPr>
          <p:cNvPr id="5" name="Content Placeholder 3" descr="Figure07.1.EP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5" t="3950" r="25851"/>
          <a:stretch/>
        </p:blipFill>
        <p:spPr>
          <a:xfrm>
            <a:off x="5734764" y="4277895"/>
            <a:ext cx="2858207" cy="21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8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21" y="2515352"/>
            <a:ext cx="8470900" cy="3670767"/>
          </a:xfrm>
        </p:spPr>
        <p:txBody>
          <a:bodyPr/>
          <a:lstStyle/>
          <a:p>
            <a:r>
              <a:rPr lang="en-US" dirty="0"/>
              <a:t>Ambient illumination </a:t>
            </a:r>
          </a:p>
          <a:p>
            <a:pPr lvl="1"/>
            <a:r>
              <a:rPr lang="en-US" dirty="0"/>
              <a:t>Constant level of illumination throughout a scene</a:t>
            </a:r>
          </a:p>
          <a:p>
            <a:pPr lvl="1"/>
            <a:r>
              <a:rPr lang="en-US" dirty="0"/>
              <a:t>Surface that only has ambient illumination appears as a constant color</a:t>
            </a:r>
          </a:p>
          <a:p>
            <a:r>
              <a:rPr lang="en-US" dirty="0"/>
              <a:t>Occlusion</a:t>
            </a:r>
          </a:p>
          <a:p>
            <a:pPr lvl="1"/>
            <a:r>
              <a:rPr lang="en-US" dirty="0"/>
              <a:t>Let hemisphere H enclose a surface point p</a:t>
            </a:r>
          </a:p>
          <a:p>
            <a:pPr lvl="1"/>
            <a:r>
              <a:rPr lang="en-US" dirty="0"/>
              <a:t>Amount of illumination at p depends on amount of H unblocked</a:t>
            </a:r>
          </a:p>
          <a:p>
            <a:pPr lvl="2"/>
            <a:r>
              <a:rPr lang="en-US" dirty="0"/>
              <a:t>include a visibility term in the model</a:t>
            </a:r>
          </a:p>
        </p:txBody>
      </p:sp>
    </p:spTree>
    <p:extLst>
      <p:ext uri="{BB962C8B-B14F-4D97-AF65-F5344CB8AC3E}">
        <p14:creationId xmlns:p14="http://schemas.microsoft.com/office/powerpoint/2010/main" val="290341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Ambient Occlusion</a:t>
            </a:r>
          </a:p>
        </p:txBody>
      </p:sp>
      <p:pic>
        <p:nvPicPr>
          <p:cNvPr id="5" name="Content Placeholder 4" descr="Figure17.03(a)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87" b="25887"/>
          <a:stretch>
            <a:fillRect/>
          </a:stretch>
        </p:blipFill>
        <p:spPr>
          <a:xfrm>
            <a:off x="336550" y="2989644"/>
            <a:ext cx="4326689" cy="2086895"/>
          </a:xfrm>
        </p:spPr>
      </p:pic>
      <p:pic>
        <p:nvPicPr>
          <p:cNvPr id="6" name="Picture 5" descr="Figure17.03(b)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39" y="2179052"/>
            <a:ext cx="3916948" cy="39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Cosine Distributions</a:t>
            </a:r>
          </a:p>
        </p:txBody>
      </p:sp>
      <p:pic>
        <p:nvPicPr>
          <p:cNvPr id="4" name="Content Placeholder 3" descr="Figure07.1.EPS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5" t="3950" r="25851"/>
          <a:stretch/>
        </p:blipFill>
        <p:spPr>
          <a:xfrm>
            <a:off x="555973" y="2205791"/>
            <a:ext cx="2612341" cy="19517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89684" y="2595562"/>
            <a:ext cx="5053263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000"/>
              </a:spcBef>
              <a:buClr>
                <a:schemeClr val="accent2"/>
              </a:buClr>
              <a:buFont typeface="Wingdings 2" pitchFamily="18" charset="2"/>
              <a:buChar char="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tx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 2" pitchFamily="18" charset="2"/>
              <a:buChar char="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5813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398713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743200" indent="-344488" algn="l" defTabSz="914400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Font typeface="Wingdings 2" pitchFamily="18" charset="2"/>
              <a:buChar char="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087688" indent="-3444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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Sampling distribution  varies with </a:t>
            </a:r>
            <a:r>
              <a:rPr lang="en-US" dirty="0" err="1"/>
              <a:t>Θ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 descr="Figure07.2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7" r="30807"/>
          <a:stretch/>
        </p:blipFill>
        <p:spPr>
          <a:xfrm>
            <a:off x="626918" y="4254407"/>
            <a:ext cx="2541396" cy="2349593"/>
          </a:xfrm>
          <a:prstGeom prst="rect">
            <a:avLst/>
          </a:prstGeom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532103"/>
              </p:ext>
            </p:extLst>
          </p:nvPr>
        </p:nvGraphicFramePr>
        <p:xfrm>
          <a:off x="4470399" y="3046996"/>
          <a:ext cx="2855493" cy="5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1219200" imgH="228600" progId="Equation.3">
                  <p:embed/>
                </p:oleObj>
              </mc:Choice>
              <mc:Fallback>
                <p:oleObj name="Equation" r:id="rId5" imgW="1219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70399" y="3046996"/>
                        <a:ext cx="2855493" cy="53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Content Placeholder 3" descr="Figure07.5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25" b="-12925"/>
          <a:stretch>
            <a:fillRect/>
          </a:stretch>
        </p:blipFill>
        <p:spPr>
          <a:xfrm>
            <a:off x="4103452" y="4037263"/>
            <a:ext cx="4621447" cy="22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87876"/>
      </p:ext>
    </p:extLst>
  </p:cSld>
  <p:clrMapOvr>
    <a:masterClrMapping/>
  </p:clrMapOvr>
</p:sld>
</file>

<file path=ppt/theme/theme1.xml><?xml version="1.0" encoding="utf-8"?>
<a:theme xmlns:a="http://schemas.openxmlformats.org/drawingml/2006/main" name="DAK1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</a:majorFont>
      <a:minorFont>
        <a:latin typeface="Century Gothic"/>
        <a:ea typeface=""/>
        <a:cs typeface=""/>
        <a:font script="Jpan" typeface="メイリオ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DAK1.thmx</Template>
  <TotalTime>41236</TotalTime>
  <Words>343</Words>
  <Application>Microsoft Office PowerPoint</Application>
  <PresentationFormat>On-screen Show (4:3)</PresentationFormat>
  <Paragraphs>64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Comic Sans MS</vt:lpstr>
      <vt:lpstr>Wingdings 2</vt:lpstr>
      <vt:lpstr>DAK1</vt:lpstr>
      <vt:lpstr>Equation</vt:lpstr>
      <vt:lpstr>CS 419: Production Rendering  Sampling a Circle Ambient Occlusion Diffuse Shading</vt:lpstr>
      <vt:lpstr>Sampling from a Disk</vt:lpstr>
      <vt:lpstr>Concentric Mapping</vt:lpstr>
      <vt:lpstr>Concentric Mapping</vt:lpstr>
      <vt:lpstr>Results</vt:lpstr>
      <vt:lpstr>Sampling on a Unit Hemisphere</vt:lpstr>
      <vt:lpstr>Ambient Occlusion</vt:lpstr>
      <vt:lpstr>Ambient Occlusion</vt:lpstr>
      <vt:lpstr>Cosine Distributions</vt:lpstr>
      <vt:lpstr>Mapping</vt:lpstr>
      <vt:lpstr>But we need to shoot rays…</vt:lpstr>
      <vt:lpstr>Cosine Power Distribution of Hammersley Samples</vt:lpstr>
      <vt:lpstr>Diffuse (Lambertian) Shading</vt:lpstr>
      <vt:lpstr>Diffuse (Lambertian) Shading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a visualization and analysis tool for reservoir modeling and fluid-flow simulation</dc:title>
  <dc:creator>Don Keefer</dc:creator>
  <cp:lastModifiedBy>Eric Shaffer</cp:lastModifiedBy>
  <cp:revision>149</cp:revision>
  <dcterms:created xsi:type="dcterms:W3CDTF">2012-04-01T22:10:48Z</dcterms:created>
  <dcterms:modified xsi:type="dcterms:W3CDTF">2018-09-12T01:26:46Z</dcterms:modified>
</cp:coreProperties>
</file>