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68785" autoAdjust="0"/>
  </p:normalViewPr>
  <p:slideViewPr>
    <p:cSldViewPr snapToGrid="0" snapToObjects="1">
      <p:cViewPr varScale="1">
        <p:scale>
          <a:sx n="88" d="100"/>
          <a:sy n="88" d="100"/>
        </p:scale>
        <p:origin x="9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Geometric Modeling with </a:t>
            </a:r>
            <a:r>
              <a:rPr lang="en-US" sz="2800" dirty="0" err="1">
                <a:solidFill>
                  <a:schemeClr val="tx1"/>
                </a:solidFill>
              </a:rPr>
              <a:t>Implicits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DB80EF-2854-4515-88CD-B7551532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Metaball</a:t>
            </a:r>
            <a:r>
              <a:rPr lang="en-GB" altLang="en-US" dirty="0"/>
              <a:t> 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E682A8-6867-427D-84CF-FFF8CD39A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595562"/>
            <a:ext cx="8724900" cy="3670767"/>
          </a:xfrm>
        </p:spPr>
        <p:txBody>
          <a:bodyPr/>
          <a:lstStyle/>
          <a:p>
            <a:r>
              <a:rPr lang="en-GB" altLang="en-US" dirty="0"/>
              <a:t>Several force functions work well.  Examples:</a:t>
            </a:r>
          </a:p>
          <a:p>
            <a:pPr lvl="1"/>
            <a:r>
              <a:rPr lang="en-GB" altLang="en-US" dirty="0"/>
              <a:t>“</a:t>
            </a:r>
            <a:r>
              <a:rPr lang="en-GB" altLang="en-US" dirty="0" err="1"/>
              <a:t>Metaballs</a:t>
            </a:r>
            <a:r>
              <a:rPr lang="en-GB" altLang="en-US" dirty="0"/>
              <a:t>” - Blinn again </a:t>
            </a:r>
            <a:r>
              <a:rPr lang="en-GB" altLang="en-US" sz="1800" dirty="0"/>
              <a:t>(I think)</a:t>
            </a:r>
            <a:endParaRPr lang="en-GB" altLang="en-US" dirty="0"/>
          </a:p>
          <a:p>
            <a:pPr lvl="2"/>
            <a:r>
              <a:rPr lang="en-GB" altLang="en-US" dirty="0"/>
              <a:t>F(r) = 	{ a(1- 3r</a:t>
            </a:r>
            <a:r>
              <a:rPr lang="en-GB" altLang="en-US" baseline="30000" dirty="0"/>
              <a:t>2</a:t>
            </a:r>
            <a:r>
              <a:rPr lang="en-GB" altLang="en-US" dirty="0"/>
              <a:t> / b</a:t>
            </a:r>
            <a:r>
              <a:rPr lang="en-GB" altLang="en-US" baseline="30000" dirty="0"/>
              <a:t>2</a:t>
            </a:r>
            <a:r>
              <a:rPr lang="en-GB" altLang="en-US" dirty="0"/>
              <a:t>)	0    &lt;= r &lt; b/3</a:t>
            </a:r>
            <a:br>
              <a:rPr lang="en-GB" altLang="en-US" dirty="0"/>
            </a:br>
            <a:r>
              <a:rPr lang="en-GB" altLang="en-US" dirty="0"/>
              <a:t>	{ (3a/2)(1-r/b)</a:t>
            </a:r>
            <a:r>
              <a:rPr lang="en-GB" altLang="en-US" baseline="30000" dirty="0"/>
              <a:t>2</a:t>
            </a:r>
            <a:r>
              <a:rPr lang="en-GB" altLang="en-US" dirty="0"/>
              <a:t>	b/3 &lt;= r &lt; b</a:t>
            </a:r>
            <a:br>
              <a:rPr lang="en-GB" altLang="en-US" dirty="0"/>
            </a:br>
            <a:r>
              <a:rPr lang="en-GB" altLang="en-US" dirty="0"/>
              <a:t>	{ 0		b    &lt;= r</a:t>
            </a:r>
            <a:endParaRPr lang="en-GB" altLang="en-US" baseline="50000" dirty="0"/>
          </a:p>
          <a:p>
            <a:pPr lvl="2"/>
            <a:r>
              <a:rPr lang="en-GB" altLang="en-US" dirty="0"/>
              <a:t>Here ‘a’ is a scaling factor and ‘b’ bounds the radius of effect.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D4778-DE4D-478B-879D-28EAF665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599214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2" y="0"/>
                </a:lnTo>
                <a:lnTo>
                  <a:pt x="891381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1285590"/>
            <a:ext cx="359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Implicit</a:t>
            </a:r>
            <a:r>
              <a:rPr sz="3600" spc="-45" dirty="0"/>
              <a:t> </a:t>
            </a:r>
            <a:r>
              <a:rPr sz="3600" spc="-5" dirty="0"/>
              <a:t>Surfaces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94653" y="4318439"/>
            <a:ext cx="1221462" cy="116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653" y="4318439"/>
            <a:ext cx="1221740" cy="1168400"/>
          </a:xfrm>
          <a:custGeom>
            <a:avLst/>
            <a:gdLst/>
            <a:ahLst/>
            <a:cxnLst/>
            <a:rect l="l" t="t" r="r" b="b"/>
            <a:pathLst>
              <a:path w="1221739" h="1168400">
                <a:moveTo>
                  <a:pt x="0" y="584177"/>
                </a:moveTo>
                <a:lnTo>
                  <a:pt x="2024" y="536265"/>
                </a:lnTo>
                <a:lnTo>
                  <a:pt x="7993" y="489420"/>
                </a:lnTo>
                <a:lnTo>
                  <a:pt x="17749" y="443792"/>
                </a:lnTo>
                <a:lnTo>
                  <a:pt x="31135" y="399532"/>
                </a:lnTo>
                <a:lnTo>
                  <a:pt x="47994" y="356789"/>
                </a:lnTo>
                <a:lnTo>
                  <a:pt x="68168" y="315714"/>
                </a:lnTo>
                <a:lnTo>
                  <a:pt x="91501" y="276457"/>
                </a:lnTo>
                <a:lnTo>
                  <a:pt x="117835" y="239169"/>
                </a:lnTo>
                <a:lnTo>
                  <a:pt x="147013" y="204001"/>
                </a:lnTo>
                <a:lnTo>
                  <a:pt x="178879" y="171101"/>
                </a:lnTo>
                <a:lnTo>
                  <a:pt x="213273" y="140621"/>
                </a:lnTo>
                <a:lnTo>
                  <a:pt x="250041" y="112712"/>
                </a:lnTo>
                <a:lnTo>
                  <a:pt x="289024" y="87523"/>
                </a:lnTo>
                <a:lnTo>
                  <a:pt x="330065" y="65204"/>
                </a:lnTo>
                <a:lnTo>
                  <a:pt x="373007" y="45907"/>
                </a:lnTo>
                <a:lnTo>
                  <a:pt x="417693" y="29781"/>
                </a:lnTo>
                <a:lnTo>
                  <a:pt x="463965" y="16977"/>
                </a:lnTo>
                <a:lnTo>
                  <a:pt x="511667" y="7645"/>
                </a:lnTo>
                <a:lnTo>
                  <a:pt x="560642" y="1936"/>
                </a:lnTo>
                <a:lnTo>
                  <a:pt x="610731" y="0"/>
                </a:lnTo>
                <a:lnTo>
                  <a:pt x="660820" y="1936"/>
                </a:lnTo>
                <a:lnTo>
                  <a:pt x="709795" y="7645"/>
                </a:lnTo>
                <a:lnTo>
                  <a:pt x="757497" y="16977"/>
                </a:lnTo>
                <a:lnTo>
                  <a:pt x="803769" y="29781"/>
                </a:lnTo>
                <a:lnTo>
                  <a:pt x="848455" y="45907"/>
                </a:lnTo>
                <a:lnTo>
                  <a:pt x="891397" y="65204"/>
                </a:lnTo>
                <a:lnTo>
                  <a:pt x="932438" y="87523"/>
                </a:lnTo>
                <a:lnTo>
                  <a:pt x="971421" y="112712"/>
                </a:lnTo>
                <a:lnTo>
                  <a:pt x="1008188" y="140621"/>
                </a:lnTo>
                <a:lnTo>
                  <a:pt x="1042583" y="171101"/>
                </a:lnTo>
                <a:lnTo>
                  <a:pt x="1074449" y="204001"/>
                </a:lnTo>
                <a:lnTo>
                  <a:pt x="1103627" y="239169"/>
                </a:lnTo>
                <a:lnTo>
                  <a:pt x="1129961" y="276457"/>
                </a:lnTo>
                <a:lnTo>
                  <a:pt x="1153294" y="315714"/>
                </a:lnTo>
                <a:lnTo>
                  <a:pt x="1173468" y="356789"/>
                </a:lnTo>
                <a:lnTo>
                  <a:pt x="1190327" y="399532"/>
                </a:lnTo>
                <a:lnTo>
                  <a:pt x="1203713" y="443792"/>
                </a:lnTo>
                <a:lnTo>
                  <a:pt x="1213469" y="489420"/>
                </a:lnTo>
                <a:lnTo>
                  <a:pt x="1219438" y="536265"/>
                </a:lnTo>
                <a:lnTo>
                  <a:pt x="1221463" y="584177"/>
                </a:lnTo>
                <a:lnTo>
                  <a:pt x="1219438" y="632089"/>
                </a:lnTo>
                <a:lnTo>
                  <a:pt x="1213469" y="678934"/>
                </a:lnTo>
                <a:lnTo>
                  <a:pt x="1203713" y="724562"/>
                </a:lnTo>
                <a:lnTo>
                  <a:pt x="1190327" y="768822"/>
                </a:lnTo>
                <a:lnTo>
                  <a:pt x="1173468" y="811565"/>
                </a:lnTo>
                <a:lnTo>
                  <a:pt x="1153294" y="852640"/>
                </a:lnTo>
                <a:lnTo>
                  <a:pt x="1129961" y="891897"/>
                </a:lnTo>
                <a:lnTo>
                  <a:pt x="1103627" y="929185"/>
                </a:lnTo>
                <a:lnTo>
                  <a:pt x="1074449" y="964353"/>
                </a:lnTo>
                <a:lnTo>
                  <a:pt x="1042583" y="997253"/>
                </a:lnTo>
                <a:lnTo>
                  <a:pt x="1008188" y="1027733"/>
                </a:lnTo>
                <a:lnTo>
                  <a:pt x="971421" y="1055642"/>
                </a:lnTo>
                <a:lnTo>
                  <a:pt x="932438" y="1080831"/>
                </a:lnTo>
                <a:lnTo>
                  <a:pt x="891397" y="1103150"/>
                </a:lnTo>
                <a:lnTo>
                  <a:pt x="848455" y="1122447"/>
                </a:lnTo>
                <a:lnTo>
                  <a:pt x="803769" y="1138573"/>
                </a:lnTo>
                <a:lnTo>
                  <a:pt x="757497" y="1151377"/>
                </a:lnTo>
                <a:lnTo>
                  <a:pt x="709795" y="1160709"/>
                </a:lnTo>
                <a:lnTo>
                  <a:pt x="660820" y="1166418"/>
                </a:lnTo>
                <a:lnTo>
                  <a:pt x="610731" y="1168355"/>
                </a:lnTo>
                <a:lnTo>
                  <a:pt x="560642" y="1166418"/>
                </a:lnTo>
                <a:lnTo>
                  <a:pt x="511667" y="1160709"/>
                </a:lnTo>
                <a:lnTo>
                  <a:pt x="463965" y="1151377"/>
                </a:lnTo>
                <a:lnTo>
                  <a:pt x="417693" y="1138573"/>
                </a:lnTo>
                <a:lnTo>
                  <a:pt x="373007" y="1122447"/>
                </a:lnTo>
                <a:lnTo>
                  <a:pt x="330065" y="1103150"/>
                </a:lnTo>
                <a:lnTo>
                  <a:pt x="289024" y="1080831"/>
                </a:lnTo>
                <a:lnTo>
                  <a:pt x="250041" y="1055642"/>
                </a:lnTo>
                <a:lnTo>
                  <a:pt x="213273" y="1027733"/>
                </a:lnTo>
                <a:lnTo>
                  <a:pt x="178879" y="997253"/>
                </a:lnTo>
                <a:lnTo>
                  <a:pt x="147013" y="964353"/>
                </a:lnTo>
                <a:lnTo>
                  <a:pt x="117835" y="929185"/>
                </a:lnTo>
                <a:lnTo>
                  <a:pt x="91501" y="891897"/>
                </a:lnTo>
                <a:lnTo>
                  <a:pt x="68168" y="852640"/>
                </a:lnTo>
                <a:lnTo>
                  <a:pt x="47994" y="811565"/>
                </a:lnTo>
                <a:lnTo>
                  <a:pt x="31135" y="768822"/>
                </a:lnTo>
                <a:lnTo>
                  <a:pt x="17749" y="724562"/>
                </a:lnTo>
                <a:lnTo>
                  <a:pt x="7993" y="678934"/>
                </a:lnTo>
                <a:lnTo>
                  <a:pt x="2024" y="632089"/>
                </a:lnTo>
                <a:lnTo>
                  <a:pt x="0" y="5841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02" y="4772061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1800" i="1" dirty="0">
                <a:latin typeface="Century Gothic"/>
                <a:cs typeface="Century Gothic"/>
              </a:rPr>
              <a:t>f</a:t>
            </a:r>
            <a:r>
              <a:rPr sz="1800" i="1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&gt;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	</a:t>
            </a: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386" y="429261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=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2711" y="4366784"/>
            <a:ext cx="115739" cy="11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6307" y="375897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8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7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3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5"/>
                </a:lnTo>
                <a:lnTo>
                  <a:pt x="27423" y="834764"/>
                </a:lnTo>
                <a:lnTo>
                  <a:pt x="42326" y="878491"/>
                </a:lnTo>
                <a:lnTo>
                  <a:pt x="60198" y="920753"/>
                </a:lnTo>
                <a:lnTo>
                  <a:pt x="80914" y="961424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8"/>
                </a:lnTo>
                <a:lnTo>
                  <a:pt x="189707" y="1105692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8" y="1253073"/>
                </a:lnTo>
                <a:lnTo>
                  <a:pt x="460635" y="1267976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6"/>
                </a:lnTo>
                <a:lnTo>
                  <a:pt x="878491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2" y="1105692"/>
                </a:lnTo>
                <a:lnTo>
                  <a:pt x="1136530" y="1072638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4"/>
                </a:lnTo>
                <a:lnTo>
                  <a:pt x="1235201" y="920753"/>
                </a:lnTo>
                <a:lnTo>
                  <a:pt x="1253073" y="878491"/>
                </a:lnTo>
                <a:lnTo>
                  <a:pt x="1267976" y="834764"/>
                </a:lnTo>
                <a:lnTo>
                  <a:pt x="1279786" y="789695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6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2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1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EFF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6307" y="375897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1776" y="599361"/>
                </a:lnTo>
                <a:lnTo>
                  <a:pt x="7022" y="551987"/>
                </a:lnTo>
                <a:lnTo>
                  <a:pt x="15613" y="505704"/>
                </a:lnTo>
                <a:lnTo>
                  <a:pt x="27422" y="460635"/>
                </a:lnTo>
                <a:lnTo>
                  <a:pt x="42326" y="416907"/>
                </a:lnTo>
                <a:lnTo>
                  <a:pt x="60198" y="374646"/>
                </a:lnTo>
                <a:lnTo>
                  <a:pt x="80914" y="333975"/>
                </a:lnTo>
                <a:lnTo>
                  <a:pt x="104348" y="295020"/>
                </a:lnTo>
                <a:lnTo>
                  <a:pt x="130375" y="257907"/>
                </a:lnTo>
                <a:lnTo>
                  <a:pt x="158869" y="222761"/>
                </a:lnTo>
                <a:lnTo>
                  <a:pt x="189706" y="189706"/>
                </a:lnTo>
                <a:lnTo>
                  <a:pt x="222761" y="158869"/>
                </a:lnTo>
                <a:lnTo>
                  <a:pt x="257907" y="130375"/>
                </a:lnTo>
                <a:lnTo>
                  <a:pt x="295020" y="104348"/>
                </a:lnTo>
                <a:lnTo>
                  <a:pt x="333975" y="80914"/>
                </a:lnTo>
                <a:lnTo>
                  <a:pt x="374646" y="60198"/>
                </a:lnTo>
                <a:lnTo>
                  <a:pt x="416907" y="42326"/>
                </a:lnTo>
                <a:lnTo>
                  <a:pt x="460635" y="27422"/>
                </a:lnTo>
                <a:lnTo>
                  <a:pt x="505704" y="15613"/>
                </a:lnTo>
                <a:lnTo>
                  <a:pt x="551987" y="7022"/>
                </a:lnTo>
                <a:lnTo>
                  <a:pt x="599361" y="1776"/>
                </a:lnTo>
                <a:lnTo>
                  <a:pt x="647700" y="0"/>
                </a:lnTo>
                <a:lnTo>
                  <a:pt x="696038" y="1776"/>
                </a:lnTo>
                <a:lnTo>
                  <a:pt x="743412" y="7022"/>
                </a:lnTo>
                <a:lnTo>
                  <a:pt x="789696" y="15613"/>
                </a:lnTo>
                <a:lnTo>
                  <a:pt x="834764" y="27422"/>
                </a:lnTo>
                <a:lnTo>
                  <a:pt x="878492" y="42326"/>
                </a:lnTo>
                <a:lnTo>
                  <a:pt x="920754" y="60198"/>
                </a:lnTo>
                <a:lnTo>
                  <a:pt x="961424" y="80914"/>
                </a:lnTo>
                <a:lnTo>
                  <a:pt x="1000379" y="104348"/>
                </a:lnTo>
                <a:lnTo>
                  <a:pt x="1037492" y="130375"/>
                </a:lnTo>
                <a:lnTo>
                  <a:pt x="1072638" y="158869"/>
                </a:lnTo>
                <a:lnTo>
                  <a:pt x="1105693" y="189706"/>
                </a:lnTo>
                <a:lnTo>
                  <a:pt x="1136530" y="222761"/>
                </a:lnTo>
                <a:lnTo>
                  <a:pt x="1165024" y="257907"/>
                </a:lnTo>
                <a:lnTo>
                  <a:pt x="1191051" y="295020"/>
                </a:lnTo>
                <a:lnTo>
                  <a:pt x="1214485" y="333975"/>
                </a:lnTo>
                <a:lnTo>
                  <a:pt x="1235201" y="374646"/>
                </a:lnTo>
                <a:lnTo>
                  <a:pt x="1253073" y="416907"/>
                </a:lnTo>
                <a:lnTo>
                  <a:pt x="1267977" y="460635"/>
                </a:lnTo>
                <a:lnTo>
                  <a:pt x="1279786" y="505704"/>
                </a:lnTo>
                <a:lnTo>
                  <a:pt x="1288377" y="551987"/>
                </a:lnTo>
                <a:lnTo>
                  <a:pt x="1293623" y="599361"/>
                </a:lnTo>
                <a:lnTo>
                  <a:pt x="1295400" y="647700"/>
                </a:lnTo>
                <a:lnTo>
                  <a:pt x="1293623" y="696038"/>
                </a:lnTo>
                <a:lnTo>
                  <a:pt x="1288377" y="743412"/>
                </a:lnTo>
                <a:lnTo>
                  <a:pt x="1279786" y="789696"/>
                </a:lnTo>
                <a:lnTo>
                  <a:pt x="1267977" y="834764"/>
                </a:lnTo>
                <a:lnTo>
                  <a:pt x="1253073" y="878492"/>
                </a:lnTo>
                <a:lnTo>
                  <a:pt x="1235201" y="920754"/>
                </a:lnTo>
                <a:lnTo>
                  <a:pt x="1214485" y="961424"/>
                </a:lnTo>
                <a:lnTo>
                  <a:pt x="1191051" y="1000379"/>
                </a:lnTo>
                <a:lnTo>
                  <a:pt x="1165024" y="1037492"/>
                </a:lnTo>
                <a:lnTo>
                  <a:pt x="1136530" y="1072638"/>
                </a:lnTo>
                <a:lnTo>
                  <a:pt x="1105693" y="1105693"/>
                </a:lnTo>
                <a:lnTo>
                  <a:pt x="1072638" y="1136530"/>
                </a:lnTo>
                <a:lnTo>
                  <a:pt x="1037492" y="1165024"/>
                </a:lnTo>
                <a:lnTo>
                  <a:pt x="1000379" y="1191051"/>
                </a:lnTo>
                <a:lnTo>
                  <a:pt x="961424" y="1214485"/>
                </a:lnTo>
                <a:lnTo>
                  <a:pt x="920754" y="1235201"/>
                </a:lnTo>
                <a:lnTo>
                  <a:pt x="878492" y="1253073"/>
                </a:lnTo>
                <a:lnTo>
                  <a:pt x="834764" y="1267977"/>
                </a:lnTo>
                <a:lnTo>
                  <a:pt x="789696" y="1279786"/>
                </a:lnTo>
                <a:lnTo>
                  <a:pt x="743412" y="1288377"/>
                </a:lnTo>
                <a:lnTo>
                  <a:pt x="696038" y="1293623"/>
                </a:lnTo>
                <a:lnTo>
                  <a:pt x="647700" y="1295400"/>
                </a:lnTo>
                <a:lnTo>
                  <a:pt x="599361" y="1293623"/>
                </a:lnTo>
                <a:lnTo>
                  <a:pt x="551987" y="1288377"/>
                </a:lnTo>
                <a:lnTo>
                  <a:pt x="505704" y="1279786"/>
                </a:lnTo>
                <a:lnTo>
                  <a:pt x="460635" y="1267977"/>
                </a:lnTo>
                <a:lnTo>
                  <a:pt x="416907" y="1253073"/>
                </a:lnTo>
                <a:lnTo>
                  <a:pt x="374646" y="1235201"/>
                </a:lnTo>
                <a:lnTo>
                  <a:pt x="333975" y="1214485"/>
                </a:lnTo>
                <a:lnTo>
                  <a:pt x="295020" y="1191051"/>
                </a:lnTo>
                <a:lnTo>
                  <a:pt x="257907" y="1165024"/>
                </a:lnTo>
                <a:lnTo>
                  <a:pt x="222761" y="1136530"/>
                </a:lnTo>
                <a:lnTo>
                  <a:pt x="189706" y="1105693"/>
                </a:lnTo>
                <a:lnTo>
                  <a:pt x="158869" y="1072638"/>
                </a:lnTo>
                <a:lnTo>
                  <a:pt x="130375" y="1037492"/>
                </a:lnTo>
                <a:lnTo>
                  <a:pt x="104348" y="1000379"/>
                </a:lnTo>
                <a:lnTo>
                  <a:pt x="80914" y="961424"/>
                </a:lnTo>
                <a:lnTo>
                  <a:pt x="60198" y="920754"/>
                </a:lnTo>
                <a:lnTo>
                  <a:pt x="42326" y="878492"/>
                </a:lnTo>
                <a:lnTo>
                  <a:pt x="27422" y="834764"/>
                </a:lnTo>
                <a:lnTo>
                  <a:pt x="15613" y="789696"/>
                </a:lnTo>
                <a:lnTo>
                  <a:pt x="7022" y="743412"/>
                </a:lnTo>
                <a:lnTo>
                  <a:pt x="1776" y="696038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3066" y="5583766"/>
            <a:ext cx="2311400" cy="72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3800" y="5554133"/>
            <a:ext cx="2349500" cy="846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64046" y="5514747"/>
            <a:ext cx="2297430" cy="7080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entury Gothic"/>
                <a:cs typeface="Century Gothic"/>
              </a:rPr>
              <a:t>Circle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example</a:t>
            </a:r>
            <a:endParaRPr sz="20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 </a:t>
            </a:r>
            <a:r>
              <a:rPr sz="2000" dirty="0">
                <a:latin typeface="Century Gothic"/>
                <a:cs typeface="Century Gothic"/>
              </a:rPr>
              <a:t>= </a:t>
            </a:r>
            <a:r>
              <a:rPr sz="2000" i="1" spc="5" dirty="0">
                <a:latin typeface="Century Gothic"/>
                <a:cs typeface="Century Gothic"/>
              </a:rPr>
              <a:t>x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+ </a:t>
            </a:r>
            <a:r>
              <a:rPr sz="2000" i="1" spc="5" dirty="0">
                <a:latin typeface="Century Gothic"/>
                <a:cs typeface="Century Gothic"/>
              </a:rPr>
              <a:t>y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–</a:t>
            </a:r>
            <a:r>
              <a:rPr sz="2000" spc="29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1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1144" y="4363809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9398" y="4410579"/>
            <a:ext cx="402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(0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5" dirty="0">
                <a:latin typeface="Century Gothic"/>
                <a:cs typeface="Century Gothic"/>
              </a:rPr>
              <a:t>0</a:t>
            </a:r>
            <a:r>
              <a:rPr sz="140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4270" y="3947885"/>
            <a:ext cx="401955" cy="421005"/>
          </a:xfrm>
          <a:custGeom>
            <a:avLst/>
            <a:gdLst/>
            <a:ahLst/>
            <a:cxnLst/>
            <a:rect l="l" t="t" r="r" b="b"/>
            <a:pathLst>
              <a:path w="401954" h="421004">
                <a:moveTo>
                  <a:pt x="401637" y="42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4436" y="40851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1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702" y="1933905"/>
            <a:ext cx="7644765" cy="20326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Real function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Classifies points in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space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CAGD: inside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&lt; 0,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outside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&gt;</a:t>
            </a:r>
            <a:r>
              <a:rPr sz="2000" spc="-5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0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1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Surface 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50" spc="-7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-1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(0): Manifold if zero is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regular value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sz="2000" dirty="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latin typeface="Century Gothic"/>
                <a:cs typeface="Century Gothic"/>
              </a:rPr>
              <a:t>f</a:t>
            </a:r>
            <a:r>
              <a:rPr sz="1400" dirty="0">
                <a:latin typeface="Century Gothic"/>
                <a:cs typeface="Century Gothic"/>
              </a:rPr>
              <a:t>=0</a:t>
            </a:r>
          </a:p>
        </p:txBody>
      </p:sp>
      <p:sp>
        <p:nvSpPr>
          <p:cNvPr id="19" name="object 19"/>
          <p:cNvSpPr/>
          <p:nvPr/>
        </p:nvSpPr>
        <p:spPr>
          <a:xfrm>
            <a:off x="3055716" y="3954420"/>
            <a:ext cx="2046818" cy="2077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8190" y="6139846"/>
            <a:ext cx="102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entury Gothic"/>
                <a:cs typeface="Century Gothic"/>
              </a:rPr>
              <a:t>z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5028" y="4254591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&gt;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7907" y="395520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&lt;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21261" y="3997270"/>
            <a:ext cx="85725" cy="85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69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324"/>
            <a:ext cx="5288280" cy="914400"/>
          </a:xfrm>
          <a:custGeom>
            <a:avLst/>
            <a:gdLst/>
            <a:ahLst/>
            <a:cxnLst/>
            <a:rect l="l" t="t" r="r" b="b"/>
            <a:pathLst>
              <a:path w="5288280" h="914400">
                <a:moveTo>
                  <a:pt x="0" y="0"/>
                </a:moveTo>
                <a:lnTo>
                  <a:pt x="5288280" y="0"/>
                </a:lnTo>
                <a:lnTo>
                  <a:pt x="528828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957731"/>
            <a:ext cx="3587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Why Use</a:t>
            </a:r>
            <a:r>
              <a:rPr sz="3200" spc="-55" dirty="0"/>
              <a:t> </a:t>
            </a:r>
            <a:r>
              <a:rPr sz="3200" spc="-5" dirty="0"/>
              <a:t>Implicits?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2075754"/>
            <a:ext cx="4686935" cy="408958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US" sz="1900" spc="-850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1900" spc="-850" dirty="0">
                <a:solidFill>
                  <a:srgbClr val="E07602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versus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polygons</a:t>
            </a:r>
            <a:endParaRPr sz="19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42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smoother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compact, fewer higher-level</a:t>
            </a:r>
            <a:r>
              <a:rPr sz="1700" spc="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primitives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downside: har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er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real-time render</a:t>
            </a:r>
            <a:endParaRPr lang="en-US" sz="1700" dirty="0">
              <a:latin typeface="Century Gothic"/>
              <a:cs typeface="Century Gothic"/>
            </a:endParaRPr>
          </a:p>
          <a:p>
            <a:pPr marR="1225550" algn="ctr">
              <a:lnSpc>
                <a:spcPct val="100000"/>
              </a:lnSpc>
              <a:spcBef>
                <a:spcPts val="760"/>
              </a:spcBef>
              <a:tabLst>
                <a:tab pos="342265" algn="l"/>
              </a:tabLst>
            </a:pPr>
            <a:r>
              <a:rPr lang="en-US" sz="1900" spc="-850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1900" spc="-850" dirty="0">
                <a:solidFill>
                  <a:srgbClr val="E07602"/>
                </a:solidFill>
                <a:latin typeface="Times New Roman"/>
                <a:cs typeface="Times New Roman"/>
              </a:rPr>
              <a:t>	</a:t>
            </a:r>
            <a: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versus 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parametric</a:t>
            </a:r>
            <a:r>
              <a:rPr lang="en-US" sz="1900" spc="-5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patches</a:t>
            </a:r>
            <a:endParaRPr lang="en-US" sz="19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8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easier to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blend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43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no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topology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problems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lower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degree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easier to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ray</a:t>
            </a:r>
            <a:r>
              <a:rPr sz="1700" spc="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trace</a:t>
            </a:r>
            <a:endParaRPr sz="1700"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390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well defined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interior</a:t>
            </a:r>
            <a:b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lang="en-US"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lang="en-US"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downside: harder to</a:t>
            </a:r>
            <a:r>
              <a:rPr lang="en-US" sz="1700" spc="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parameterize</a:t>
            </a:r>
            <a:endParaRPr sz="1700" dirty="0">
              <a:latin typeface="Century Gothic"/>
              <a:cs typeface="Century Gothic"/>
            </a:endParaRPr>
          </a:p>
          <a:p>
            <a:pPr marL="698500" marR="299085" indent="-336550">
              <a:lnSpc>
                <a:spcPts val="1870"/>
              </a:lnSpc>
              <a:spcBef>
                <a:spcPts val="565"/>
              </a:spcBef>
              <a:tabLst>
                <a:tab pos="697865" algn="l"/>
              </a:tabLst>
            </a:pPr>
            <a:r>
              <a:rPr sz="1700" spc="-760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700" spc="-760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What’s </a:t>
            </a:r>
            <a:r>
              <a:rPr sz="1700" b="1" dirty="0">
                <a:solidFill>
                  <a:srgbClr val="FF0000"/>
                </a:solidFill>
                <a:latin typeface="Century Gothic"/>
                <a:cs typeface="Century Gothic"/>
              </a:rPr>
              <a:t>an 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example of </a:t>
            </a:r>
            <a:r>
              <a:rPr sz="1700" b="1" dirty="0">
                <a:solidFill>
                  <a:srgbClr val="FF0000"/>
                </a:solidFill>
                <a:latin typeface="Century Gothic"/>
                <a:cs typeface="Century Gothic"/>
              </a:rPr>
              <a:t>a </a:t>
            </a:r>
            <a:r>
              <a:rPr sz="17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parametric  patch?</a:t>
            </a:r>
            <a:endParaRPr sz="17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6844" y="165515"/>
            <a:ext cx="3549164" cy="357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3697" y="4304583"/>
            <a:ext cx="3658409" cy="2054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5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4454"/>
            <a:ext cx="5867400" cy="914400"/>
          </a:xfrm>
          <a:custGeom>
            <a:avLst/>
            <a:gdLst/>
            <a:ahLst/>
            <a:cxnLst/>
            <a:rect l="l" t="t" r="r" b="b"/>
            <a:pathLst>
              <a:path w="5867400" h="914400">
                <a:moveTo>
                  <a:pt x="0" y="0"/>
                </a:moveTo>
                <a:lnTo>
                  <a:pt x="5867400" y="0"/>
                </a:lnTo>
                <a:lnTo>
                  <a:pt x="5867400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496189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Surface</a:t>
            </a:r>
            <a:r>
              <a:rPr sz="3600" spc="-80" dirty="0"/>
              <a:t> </a:t>
            </a:r>
            <a:r>
              <a:rPr sz="3600" dirty="0"/>
              <a:t>Normals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38" y="1644840"/>
            <a:ext cx="564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lang="en-US" sz="2000" spc="-894" dirty="0">
                <a:solidFill>
                  <a:srgbClr val="E07602"/>
                </a:solidFill>
                <a:latin typeface="Wingdings 2"/>
                <a:cs typeface="Wingdings 2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Surface normal usually gradient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function</a:t>
            </a:r>
            <a:endParaRPr sz="2000" dirty="0"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7338" y="1910721"/>
                <a:ext cx="5506085" cy="2295180"/>
              </a:xfrm>
              <a:prstGeom prst="rect">
                <a:avLst/>
              </a:prstGeom>
            </p:spPr>
            <p:txBody>
              <a:bodyPr vert="horz" wrap="square" lIns="0" tIns="127635" rIns="0" bIns="0" rtlCol="0">
                <a:spAutoFit/>
              </a:bodyPr>
              <a:lstStyle/>
              <a:p>
                <a:pPr marL="139065" indent="0">
                  <a:lnSpc>
                    <a:spcPct val="100000"/>
                  </a:lnSpc>
                  <a:spcBef>
                    <a:spcPts val="100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skw"/>
                          <m:ctrlP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pc="-22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pc="-22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pc="-22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pc="-225" dirty="0"/>
              </a:p>
              <a:p>
                <a:pPr marL="0" indent="0">
                  <a:lnSpc>
                    <a:spcPct val="100000"/>
                  </a:lnSpc>
                  <a:spcBef>
                    <a:spcPts val="1005"/>
                  </a:spcBef>
                  <a:buNone/>
                </a:pPr>
                <a:r>
                  <a:rPr lang="en-US"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lang="en-US" sz="2000" spc="415" dirty="0">
                    <a:solidFill>
                      <a:srgbClr val="E0760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/>
                  <a:t>Gradient </a:t>
                </a:r>
                <a:r>
                  <a:rPr lang="en-US" sz="2000" dirty="0"/>
                  <a:t>not </a:t>
                </a:r>
                <a:r>
                  <a:rPr lang="en-US" sz="2000" spc="-5" dirty="0"/>
                  <a:t>necessarily unit</a:t>
                </a:r>
                <a:r>
                  <a:rPr lang="en-US" sz="2000" spc="-25" dirty="0"/>
                  <a:t> </a:t>
                </a:r>
                <a:r>
                  <a:rPr lang="en-US" sz="2000" spc="-5" dirty="0"/>
                  <a:t>length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lang="en-US" sz="2000" spc="415" dirty="0">
                    <a:solidFill>
                      <a:srgbClr val="E0760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/>
                  <a:t>Gradient points in direction </a:t>
                </a:r>
                <a:r>
                  <a:rPr lang="en-US" sz="2000" dirty="0"/>
                  <a:t>of </a:t>
                </a:r>
                <a:r>
                  <a:rPr lang="en-US" sz="2000" spc="-5" dirty="0"/>
                  <a:t>increasing</a:t>
                </a:r>
                <a:r>
                  <a:rPr lang="en-US" sz="2000" spc="5" dirty="0"/>
                  <a:t> </a:t>
                </a:r>
                <a:r>
                  <a:rPr lang="en-US" sz="2000" i="1" dirty="0">
                    <a:latin typeface="Century Gothic"/>
                    <a:cs typeface="Century Gothic"/>
                  </a:rPr>
                  <a:t>f</a:t>
                </a:r>
                <a:endParaRPr lang="en-US" sz="2000" dirty="0">
                  <a:latin typeface="Century Gothic"/>
                  <a:cs typeface="Century Gothic"/>
                </a:endParaRPr>
              </a:p>
              <a:p>
                <a:pPr marL="19050" indent="0">
                  <a:lnSpc>
                    <a:spcPct val="100000"/>
                  </a:lnSpc>
                  <a:spcBef>
                    <a:spcPts val="600"/>
                  </a:spcBef>
                  <a:buNone/>
                  <a:tabLst>
                    <a:tab pos="697865" algn="l"/>
                  </a:tabLst>
                </a:pPr>
                <a:r>
                  <a:rPr lang="en-US" spc="-805" dirty="0">
                    <a:solidFill>
                      <a:srgbClr val="E4C402"/>
                    </a:solidFill>
                    <a:latin typeface="Wingdings 2"/>
                    <a:cs typeface="Wingdings 2"/>
                  </a:rPr>
                  <a:t>	</a:t>
                </a:r>
                <a:r>
                  <a:rPr lang="en-US" spc="-805" dirty="0">
                    <a:solidFill>
                      <a:srgbClr val="E4C40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pc="-5" dirty="0"/>
                  <a:t>Outward </a:t>
                </a:r>
                <a:r>
                  <a:rPr lang="en-US" dirty="0"/>
                  <a:t>when </a:t>
                </a:r>
                <a:r>
                  <a:rPr lang="en-US" i="1" dirty="0">
                    <a:latin typeface="Century Gothic"/>
                    <a:cs typeface="Century Gothic"/>
                  </a:rPr>
                  <a:t>f </a:t>
                </a:r>
                <a:r>
                  <a:rPr lang="en-US" dirty="0"/>
                  <a:t>&lt; 0 denotes</a:t>
                </a:r>
                <a:r>
                  <a:rPr lang="en-US" spc="-10" dirty="0"/>
                  <a:t> </a:t>
                </a:r>
                <a:r>
                  <a:rPr lang="en-US" spc="-5" dirty="0"/>
                  <a:t>interior</a:t>
                </a:r>
              </a:p>
              <a:p>
                <a:pPr marL="19050" indent="0">
                  <a:lnSpc>
                    <a:spcPct val="100000"/>
                  </a:lnSpc>
                  <a:spcBef>
                    <a:spcPts val="610"/>
                  </a:spcBef>
                  <a:buNone/>
                  <a:tabLst>
                    <a:tab pos="697865" algn="l"/>
                  </a:tabLst>
                </a:pPr>
                <a:r>
                  <a:rPr lang="en-US" spc="-805" dirty="0">
                    <a:solidFill>
                      <a:srgbClr val="E4C402"/>
                    </a:solidFill>
                    <a:latin typeface="Wingdings 2"/>
                    <a:cs typeface="Wingdings 2"/>
                  </a:rPr>
                  <a:t>	</a:t>
                </a:r>
                <a:r>
                  <a:rPr lang="en-US" spc="-805" dirty="0">
                    <a:solidFill>
                      <a:srgbClr val="E4C40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pc="-5" dirty="0"/>
                  <a:t>Inward </a:t>
                </a:r>
                <a:r>
                  <a:rPr lang="en-US" dirty="0"/>
                  <a:t>when </a:t>
                </a:r>
                <a:r>
                  <a:rPr lang="en-US" i="1" dirty="0">
                    <a:latin typeface="Century Gothic"/>
                    <a:cs typeface="Century Gothic"/>
                  </a:rPr>
                  <a:t>f </a:t>
                </a:r>
                <a:r>
                  <a:rPr lang="en-US" dirty="0"/>
                  <a:t>&gt; 0 denotes</a:t>
                </a:r>
                <a:r>
                  <a:rPr lang="en-US" spc="-15" dirty="0"/>
                  <a:t> </a:t>
                </a:r>
                <a:r>
                  <a:rPr lang="en-US" spc="-5" dirty="0"/>
                  <a:t>interior</a:t>
                </a:r>
                <a:endParaRPr spc="-5" dirty="0"/>
              </a:p>
            </p:txBody>
          </p:sp>
        </mc:Choice>
        <mc:Fallback xmlns=""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338" y="1910721"/>
                <a:ext cx="5506085" cy="2295180"/>
              </a:xfrm>
              <a:prstGeom prst="rect">
                <a:avLst/>
              </a:prstGeom>
              <a:blipFill>
                <a:blip r:embed="rId2"/>
                <a:stretch>
                  <a:fillRect l="-2765" b="-5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307338" y="4341473"/>
            <a:ext cx="508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How </a:t>
            </a:r>
            <a:r>
              <a:rPr sz="2000" b="1" dirty="0">
                <a:solidFill>
                  <a:srgbClr val="FF0000"/>
                </a:solidFill>
                <a:latin typeface="Century Gothic"/>
                <a:cs typeface="Century Gothic"/>
              </a:rPr>
              <a:t>do </a:t>
            </a:r>
            <a:r>
              <a:rPr sz="20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 perform ray</a:t>
            </a:r>
            <a:r>
              <a:rPr sz="20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intersections?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3675" y="301625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1776" y="599361"/>
                </a:lnTo>
                <a:lnTo>
                  <a:pt x="7022" y="551987"/>
                </a:lnTo>
                <a:lnTo>
                  <a:pt x="15613" y="505704"/>
                </a:lnTo>
                <a:lnTo>
                  <a:pt x="27422" y="460635"/>
                </a:lnTo>
                <a:lnTo>
                  <a:pt x="42326" y="416907"/>
                </a:lnTo>
                <a:lnTo>
                  <a:pt x="60198" y="374646"/>
                </a:lnTo>
                <a:lnTo>
                  <a:pt x="80914" y="333975"/>
                </a:lnTo>
                <a:lnTo>
                  <a:pt x="104348" y="295020"/>
                </a:lnTo>
                <a:lnTo>
                  <a:pt x="130375" y="257907"/>
                </a:lnTo>
                <a:lnTo>
                  <a:pt x="158869" y="222761"/>
                </a:lnTo>
                <a:lnTo>
                  <a:pt x="189706" y="189706"/>
                </a:lnTo>
                <a:lnTo>
                  <a:pt x="222761" y="158869"/>
                </a:lnTo>
                <a:lnTo>
                  <a:pt x="257907" y="130375"/>
                </a:lnTo>
                <a:lnTo>
                  <a:pt x="295020" y="104348"/>
                </a:lnTo>
                <a:lnTo>
                  <a:pt x="333975" y="80914"/>
                </a:lnTo>
                <a:lnTo>
                  <a:pt x="374646" y="60198"/>
                </a:lnTo>
                <a:lnTo>
                  <a:pt x="416907" y="42326"/>
                </a:lnTo>
                <a:lnTo>
                  <a:pt x="460635" y="27422"/>
                </a:lnTo>
                <a:lnTo>
                  <a:pt x="505704" y="15613"/>
                </a:lnTo>
                <a:lnTo>
                  <a:pt x="551987" y="7022"/>
                </a:lnTo>
                <a:lnTo>
                  <a:pt x="599361" y="1776"/>
                </a:lnTo>
                <a:lnTo>
                  <a:pt x="647700" y="0"/>
                </a:lnTo>
                <a:lnTo>
                  <a:pt x="696038" y="1776"/>
                </a:lnTo>
                <a:lnTo>
                  <a:pt x="743412" y="7022"/>
                </a:lnTo>
                <a:lnTo>
                  <a:pt x="789696" y="15613"/>
                </a:lnTo>
                <a:lnTo>
                  <a:pt x="834764" y="27422"/>
                </a:lnTo>
                <a:lnTo>
                  <a:pt x="878492" y="42326"/>
                </a:lnTo>
                <a:lnTo>
                  <a:pt x="920754" y="60198"/>
                </a:lnTo>
                <a:lnTo>
                  <a:pt x="961424" y="80914"/>
                </a:lnTo>
                <a:lnTo>
                  <a:pt x="1000379" y="104348"/>
                </a:lnTo>
                <a:lnTo>
                  <a:pt x="1037492" y="130375"/>
                </a:lnTo>
                <a:lnTo>
                  <a:pt x="1072638" y="158869"/>
                </a:lnTo>
                <a:lnTo>
                  <a:pt x="1105693" y="189706"/>
                </a:lnTo>
                <a:lnTo>
                  <a:pt x="1136530" y="222761"/>
                </a:lnTo>
                <a:lnTo>
                  <a:pt x="1165024" y="257907"/>
                </a:lnTo>
                <a:lnTo>
                  <a:pt x="1191051" y="295020"/>
                </a:lnTo>
                <a:lnTo>
                  <a:pt x="1214485" y="333975"/>
                </a:lnTo>
                <a:lnTo>
                  <a:pt x="1235201" y="374646"/>
                </a:lnTo>
                <a:lnTo>
                  <a:pt x="1253073" y="416907"/>
                </a:lnTo>
                <a:lnTo>
                  <a:pt x="1267977" y="460635"/>
                </a:lnTo>
                <a:lnTo>
                  <a:pt x="1279786" y="505704"/>
                </a:lnTo>
                <a:lnTo>
                  <a:pt x="1288377" y="551987"/>
                </a:lnTo>
                <a:lnTo>
                  <a:pt x="1293623" y="599361"/>
                </a:lnTo>
                <a:lnTo>
                  <a:pt x="1295400" y="647700"/>
                </a:lnTo>
                <a:lnTo>
                  <a:pt x="1293623" y="696038"/>
                </a:lnTo>
                <a:lnTo>
                  <a:pt x="1288377" y="743412"/>
                </a:lnTo>
                <a:lnTo>
                  <a:pt x="1279786" y="789696"/>
                </a:lnTo>
                <a:lnTo>
                  <a:pt x="1267977" y="834764"/>
                </a:lnTo>
                <a:lnTo>
                  <a:pt x="1253073" y="878492"/>
                </a:lnTo>
                <a:lnTo>
                  <a:pt x="1235201" y="920754"/>
                </a:lnTo>
                <a:lnTo>
                  <a:pt x="1214485" y="961424"/>
                </a:lnTo>
                <a:lnTo>
                  <a:pt x="1191051" y="1000379"/>
                </a:lnTo>
                <a:lnTo>
                  <a:pt x="1165024" y="1037492"/>
                </a:lnTo>
                <a:lnTo>
                  <a:pt x="1136530" y="1072638"/>
                </a:lnTo>
                <a:lnTo>
                  <a:pt x="1105693" y="1105693"/>
                </a:lnTo>
                <a:lnTo>
                  <a:pt x="1072638" y="1136530"/>
                </a:lnTo>
                <a:lnTo>
                  <a:pt x="1037492" y="1165024"/>
                </a:lnTo>
                <a:lnTo>
                  <a:pt x="1000379" y="1191051"/>
                </a:lnTo>
                <a:lnTo>
                  <a:pt x="961424" y="1214485"/>
                </a:lnTo>
                <a:lnTo>
                  <a:pt x="920754" y="1235201"/>
                </a:lnTo>
                <a:lnTo>
                  <a:pt x="878492" y="1253073"/>
                </a:lnTo>
                <a:lnTo>
                  <a:pt x="834764" y="1267977"/>
                </a:lnTo>
                <a:lnTo>
                  <a:pt x="789696" y="1279786"/>
                </a:lnTo>
                <a:lnTo>
                  <a:pt x="743412" y="1288377"/>
                </a:lnTo>
                <a:lnTo>
                  <a:pt x="696038" y="1293623"/>
                </a:lnTo>
                <a:lnTo>
                  <a:pt x="647700" y="1295400"/>
                </a:lnTo>
                <a:lnTo>
                  <a:pt x="599361" y="1293623"/>
                </a:lnTo>
                <a:lnTo>
                  <a:pt x="551987" y="1288377"/>
                </a:lnTo>
                <a:lnTo>
                  <a:pt x="505704" y="1279786"/>
                </a:lnTo>
                <a:lnTo>
                  <a:pt x="460635" y="1267977"/>
                </a:lnTo>
                <a:lnTo>
                  <a:pt x="416907" y="1253073"/>
                </a:lnTo>
                <a:lnTo>
                  <a:pt x="374646" y="1235201"/>
                </a:lnTo>
                <a:lnTo>
                  <a:pt x="333975" y="1214485"/>
                </a:lnTo>
                <a:lnTo>
                  <a:pt x="295020" y="1191051"/>
                </a:lnTo>
                <a:lnTo>
                  <a:pt x="257907" y="1165024"/>
                </a:lnTo>
                <a:lnTo>
                  <a:pt x="222761" y="1136530"/>
                </a:lnTo>
                <a:lnTo>
                  <a:pt x="189706" y="1105693"/>
                </a:lnTo>
                <a:lnTo>
                  <a:pt x="158869" y="1072638"/>
                </a:lnTo>
                <a:lnTo>
                  <a:pt x="130375" y="1037492"/>
                </a:lnTo>
                <a:lnTo>
                  <a:pt x="104348" y="1000379"/>
                </a:lnTo>
                <a:lnTo>
                  <a:pt x="80914" y="961424"/>
                </a:lnTo>
                <a:lnTo>
                  <a:pt x="60198" y="920754"/>
                </a:lnTo>
                <a:lnTo>
                  <a:pt x="42326" y="878492"/>
                </a:lnTo>
                <a:lnTo>
                  <a:pt x="27422" y="834764"/>
                </a:lnTo>
                <a:lnTo>
                  <a:pt x="15613" y="789696"/>
                </a:lnTo>
                <a:lnTo>
                  <a:pt x="7022" y="743412"/>
                </a:lnTo>
                <a:lnTo>
                  <a:pt x="1776" y="696038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5133" y="2125133"/>
            <a:ext cx="2243667" cy="1032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0100" y="3073063"/>
            <a:ext cx="2184400" cy="178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7401" y="2057400"/>
            <a:ext cx="2224405" cy="1016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253365" algn="just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Century Gothic"/>
                <a:cs typeface="Century Gothic"/>
              </a:rPr>
              <a:t>Circle</a:t>
            </a:r>
            <a:r>
              <a:rPr sz="2000" spc="-7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example 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b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) </a:t>
            </a:r>
            <a:r>
              <a:rPr sz="2000" dirty="0">
                <a:latin typeface="Century Gothic"/>
                <a:cs typeface="Century Gothic"/>
              </a:rPr>
              <a:t>= </a:t>
            </a:r>
            <a:r>
              <a:rPr sz="2000" i="1" spc="5" dirty="0">
                <a:latin typeface="Century Gothic"/>
                <a:cs typeface="Century Gothic"/>
              </a:rPr>
              <a:t>x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+ </a:t>
            </a:r>
            <a:r>
              <a:rPr sz="2000" i="1" spc="5" dirty="0">
                <a:latin typeface="Century Gothic"/>
                <a:cs typeface="Century Gothic"/>
              </a:rPr>
              <a:t>y</a:t>
            </a:r>
            <a:r>
              <a:rPr sz="1950" spc="7" baseline="25641" dirty="0">
                <a:latin typeface="Century Gothic"/>
                <a:cs typeface="Century Gothic"/>
              </a:rPr>
              <a:t>2 </a:t>
            </a:r>
            <a:r>
              <a:rPr sz="2000" dirty="0">
                <a:latin typeface="Century Gothic"/>
                <a:cs typeface="Century Gothic"/>
              </a:rPr>
              <a:t>– 1  </a:t>
            </a:r>
            <a:r>
              <a:rPr sz="2000" b="1" dirty="0">
                <a:latin typeface="Century Gothic"/>
                <a:cs typeface="Century Gothic"/>
              </a:rPr>
              <a:t>x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48512" y="906462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36765" y="919353"/>
            <a:ext cx="402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(0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-5" dirty="0">
                <a:latin typeface="Century Gothic"/>
                <a:cs typeface="Century Gothic"/>
              </a:rPr>
              <a:t>0</a:t>
            </a:r>
            <a:r>
              <a:rPr sz="140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1638" y="490537"/>
            <a:ext cx="401955" cy="421005"/>
          </a:xfrm>
          <a:custGeom>
            <a:avLst/>
            <a:gdLst/>
            <a:ahLst/>
            <a:cxnLst/>
            <a:rect l="l" t="t" r="r" b="b"/>
            <a:pathLst>
              <a:path w="401954" h="421005">
                <a:moveTo>
                  <a:pt x="401637" y="42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01803" y="55899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1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8979" y="3863139"/>
            <a:ext cx="2046818" cy="2077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4040" y="5926328"/>
            <a:ext cx="102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entury Gothic"/>
                <a:cs typeface="Century Gothic"/>
              </a:rPr>
              <a:t>z </a:t>
            </a:r>
            <a:r>
              <a:rPr sz="2000" dirty="0">
                <a:latin typeface="Century Gothic"/>
                <a:cs typeface="Century Gothic"/>
              </a:rPr>
              <a:t>=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f</a:t>
            </a:r>
            <a:r>
              <a:rPr sz="2000" spc="-5" dirty="0">
                <a:latin typeface="Century Gothic"/>
                <a:cs typeface="Century Gothic"/>
              </a:rPr>
              <a:t>(</a:t>
            </a:r>
            <a:r>
              <a:rPr sz="2000" i="1" spc="-5" dirty="0">
                <a:latin typeface="Century Gothic"/>
                <a:cs typeface="Century Gothic"/>
              </a:rPr>
              <a:t>x</a:t>
            </a:r>
            <a:r>
              <a:rPr sz="2000" spc="-5" dirty="0">
                <a:latin typeface="Century Gothic"/>
                <a:cs typeface="Century Gothic"/>
              </a:rPr>
              <a:t>,</a:t>
            </a:r>
            <a:r>
              <a:rPr sz="2000" i="1" spc="-5" dirty="0">
                <a:latin typeface="Century Gothic"/>
                <a:cs typeface="Century Gothic"/>
              </a:rPr>
              <a:t>y</a:t>
            </a:r>
            <a:r>
              <a:rPr sz="2000" spc="-5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6794" y="421964"/>
            <a:ext cx="60007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&gt;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400" i="1" spc="-5" dirty="0">
                <a:latin typeface="Century Gothic"/>
                <a:cs typeface="Century Gothic"/>
              </a:rPr>
              <a:t>f</a:t>
            </a:r>
            <a:r>
              <a:rPr sz="1400" spc="-5" dirty="0">
                <a:latin typeface="Century Gothic"/>
                <a:cs typeface="Century Gothic"/>
              </a:rPr>
              <a:t>=0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5274" y="497860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entury Gothic"/>
                <a:cs typeface="Century Gothic"/>
              </a:rPr>
              <a:t>f </a:t>
            </a:r>
            <a:r>
              <a:rPr sz="1400" dirty="0">
                <a:latin typeface="Century Gothic"/>
                <a:cs typeface="Century Gothic"/>
              </a:rPr>
              <a:t>&lt;</a:t>
            </a:r>
            <a:r>
              <a:rPr sz="1400" spc="-9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44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854"/>
            <a:ext cx="8914130" cy="1921510"/>
          </a:xfrm>
          <a:custGeom>
            <a:avLst/>
            <a:gdLst/>
            <a:ahLst/>
            <a:cxnLst/>
            <a:rect l="l" t="t" r="r" b="b"/>
            <a:pathLst>
              <a:path w="8914130" h="1921510">
                <a:moveTo>
                  <a:pt x="0" y="0"/>
                </a:moveTo>
                <a:lnTo>
                  <a:pt x="8913812" y="0"/>
                </a:lnTo>
                <a:lnTo>
                  <a:pt x="8913812" y="1921203"/>
                </a:lnTo>
                <a:lnTo>
                  <a:pt x="0" y="192120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33" y="655998"/>
            <a:ext cx="9042167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pc="-5" dirty="0"/>
              <a:t>CSG:</a:t>
            </a: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ns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u</a:t>
            </a:r>
            <a:r>
              <a:rPr dirty="0"/>
              <a:t>ct</a:t>
            </a:r>
            <a:r>
              <a:rPr spc="-5" dirty="0"/>
              <a:t>i</a:t>
            </a:r>
            <a:r>
              <a:rPr dirty="0"/>
              <a:t>ve  </a:t>
            </a:r>
            <a:r>
              <a:rPr spc="-5" dirty="0"/>
              <a:t>Solid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20" y="1699620"/>
            <a:ext cx="203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try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164" y="2320906"/>
            <a:ext cx="4658995" cy="35045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Assume 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f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&lt; 0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inside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CSG ops by min/max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ops</a:t>
            </a:r>
            <a:endParaRPr sz="20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Union: min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5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Intersection: 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max</a:t>
            </a:r>
            <a:r>
              <a:rPr sz="1800" spc="-1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5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Complement: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-</a:t>
            </a:r>
            <a:r>
              <a:rPr sz="1800" i="1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sz="18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1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Subtraction: max 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,-</a:t>
            </a:r>
            <a:r>
              <a:rPr sz="18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Problem: </a:t>
            </a:r>
            <a:r>
              <a:rPr sz="2000" spc="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1950" spc="7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1</a:t>
            </a:r>
            <a:r>
              <a:rPr sz="1950" spc="262" baseline="25641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discontinuity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Can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smooth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blend</a:t>
            </a:r>
            <a:r>
              <a:rPr sz="2000" spc="-3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crease?</a:t>
            </a:r>
            <a:endParaRPr sz="2000" dirty="0">
              <a:latin typeface="Century Gothic"/>
              <a:cs typeface="Century Gothic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8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8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Century Gothic"/>
                <a:cs typeface="Century Gothic"/>
              </a:rPr>
              <a:t>Anyone remember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95959"/>
                </a:solidFill>
                <a:latin typeface="Century Gothic"/>
                <a:cs typeface="Century Gothic"/>
              </a:rPr>
              <a:t>technique?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0700" y="4567425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1028700"/>
                </a:moveTo>
                <a:lnTo>
                  <a:pt x="1119" y="980274"/>
                </a:lnTo>
                <a:lnTo>
                  <a:pt x="4445" y="932425"/>
                </a:lnTo>
                <a:lnTo>
                  <a:pt x="9928" y="885201"/>
                </a:lnTo>
                <a:lnTo>
                  <a:pt x="17519" y="838652"/>
                </a:lnTo>
                <a:lnTo>
                  <a:pt x="27168" y="792828"/>
                </a:lnTo>
                <a:lnTo>
                  <a:pt x="38826" y="747778"/>
                </a:lnTo>
                <a:lnTo>
                  <a:pt x="52443" y="703551"/>
                </a:lnTo>
                <a:lnTo>
                  <a:pt x="67971" y="660196"/>
                </a:lnTo>
                <a:lnTo>
                  <a:pt x="85359" y="617764"/>
                </a:lnTo>
                <a:lnTo>
                  <a:pt x="104558" y="576303"/>
                </a:lnTo>
                <a:lnTo>
                  <a:pt x="125519" y="535863"/>
                </a:lnTo>
                <a:lnTo>
                  <a:pt x="148192" y="496494"/>
                </a:lnTo>
                <a:lnTo>
                  <a:pt x="172529" y="458244"/>
                </a:lnTo>
                <a:lnTo>
                  <a:pt x="198479" y="421163"/>
                </a:lnTo>
                <a:lnTo>
                  <a:pt x="225993" y="385300"/>
                </a:lnTo>
                <a:lnTo>
                  <a:pt x="255023" y="350705"/>
                </a:lnTo>
                <a:lnTo>
                  <a:pt x="285517" y="317428"/>
                </a:lnTo>
                <a:lnTo>
                  <a:pt x="317428" y="285517"/>
                </a:lnTo>
                <a:lnTo>
                  <a:pt x="350705" y="255023"/>
                </a:lnTo>
                <a:lnTo>
                  <a:pt x="385300" y="225993"/>
                </a:lnTo>
                <a:lnTo>
                  <a:pt x="421163" y="198479"/>
                </a:lnTo>
                <a:lnTo>
                  <a:pt x="458244" y="172529"/>
                </a:lnTo>
                <a:lnTo>
                  <a:pt x="496494" y="148192"/>
                </a:lnTo>
                <a:lnTo>
                  <a:pt x="535863" y="125519"/>
                </a:lnTo>
                <a:lnTo>
                  <a:pt x="576303" y="104558"/>
                </a:lnTo>
                <a:lnTo>
                  <a:pt x="617764" y="85359"/>
                </a:lnTo>
                <a:lnTo>
                  <a:pt x="660196" y="67971"/>
                </a:lnTo>
                <a:lnTo>
                  <a:pt x="703551" y="52443"/>
                </a:lnTo>
                <a:lnTo>
                  <a:pt x="747778" y="38826"/>
                </a:lnTo>
                <a:lnTo>
                  <a:pt x="792828" y="27168"/>
                </a:lnTo>
                <a:lnTo>
                  <a:pt x="838652" y="17519"/>
                </a:lnTo>
                <a:lnTo>
                  <a:pt x="885201" y="9928"/>
                </a:lnTo>
                <a:lnTo>
                  <a:pt x="932425" y="4445"/>
                </a:lnTo>
                <a:lnTo>
                  <a:pt x="980274" y="1119"/>
                </a:lnTo>
                <a:lnTo>
                  <a:pt x="1028700" y="0"/>
                </a:lnTo>
                <a:lnTo>
                  <a:pt x="1077125" y="1119"/>
                </a:lnTo>
                <a:lnTo>
                  <a:pt x="1124974" y="4445"/>
                </a:lnTo>
                <a:lnTo>
                  <a:pt x="1172198" y="9928"/>
                </a:lnTo>
                <a:lnTo>
                  <a:pt x="1218747" y="17519"/>
                </a:lnTo>
                <a:lnTo>
                  <a:pt x="1264571" y="27168"/>
                </a:lnTo>
                <a:lnTo>
                  <a:pt x="1309621" y="38826"/>
                </a:lnTo>
                <a:lnTo>
                  <a:pt x="1353848" y="52443"/>
                </a:lnTo>
                <a:lnTo>
                  <a:pt x="1397202" y="67971"/>
                </a:lnTo>
                <a:lnTo>
                  <a:pt x="1439635" y="85359"/>
                </a:lnTo>
                <a:lnTo>
                  <a:pt x="1481096" y="104558"/>
                </a:lnTo>
                <a:lnTo>
                  <a:pt x="1521536" y="125519"/>
                </a:lnTo>
                <a:lnTo>
                  <a:pt x="1560905" y="148192"/>
                </a:lnTo>
                <a:lnTo>
                  <a:pt x="1599155" y="172529"/>
                </a:lnTo>
                <a:lnTo>
                  <a:pt x="1636236" y="198479"/>
                </a:lnTo>
                <a:lnTo>
                  <a:pt x="1672099" y="225993"/>
                </a:lnTo>
                <a:lnTo>
                  <a:pt x="1706693" y="255023"/>
                </a:lnTo>
                <a:lnTo>
                  <a:pt x="1739971" y="285517"/>
                </a:lnTo>
                <a:lnTo>
                  <a:pt x="1771882" y="317428"/>
                </a:lnTo>
                <a:lnTo>
                  <a:pt x="1802376" y="350705"/>
                </a:lnTo>
                <a:lnTo>
                  <a:pt x="1831406" y="385300"/>
                </a:lnTo>
                <a:lnTo>
                  <a:pt x="1858920" y="421163"/>
                </a:lnTo>
                <a:lnTo>
                  <a:pt x="1884870" y="458244"/>
                </a:lnTo>
                <a:lnTo>
                  <a:pt x="1909207" y="496494"/>
                </a:lnTo>
                <a:lnTo>
                  <a:pt x="1931880" y="535863"/>
                </a:lnTo>
                <a:lnTo>
                  <a:pt x="1952841" y="576303"/>
                </a:lnTo>
                <a:lnTo>
                  <a:pt x="1972040" y="617764"/>
                </a:lnTo>
                <a:lnTo>
                  <a:pt x="1989428" y="660196"/>
                </a:lnTo>
                <a:lnTo>
                  <a:pt x="2004956" y="703551"/>
                </a:lnTo>
                <a:lnTo>
                  <a:pt x="2018573" y="747778"/>
                </a:lnTo>
                <a:lnTo>
                  <a:pt x="2030231" y="792828"/>
                </a:lnTo>
                <a:lnTo>
                  <a:pt x="2039880" y="838652"/>
                </a:lnTo>
                <a:lnTo>
                  <a:pt x="2047471" y="885201"/>
                </a:lnTo>
                <a:lnTo>
                  <a:pt x="2052954" y="932425"/>
                </a:lnTo>
                <a:lnTo>
                  <a:pt x="2056280" y="980274"/>
                </a:lnTo>
                <a:lnTo>
                  <a:pt x="2057400" y="1028700"/>
                </a:lnTo>
                <a:lnTo>
                  <a:pt x="2056280" y="1077125"/>
                </a:lnTo>
                <a:lnTo>
                  <a:pt x="2052954" y="1124974"/>
                </a:lnTo>
                <a:lnTo>
                  <a:pt x="2047471" y="1172198"/>
                </a:lnTo>
                <a:lnTo>
                  <a:pt x="2039880" y="1218747"/>
                </a:lnTo>
                <a:lnTo>
                  <a:pt x="2030231" y="1264571"/>
                </a:lnTo>
                <a:lnTo>
                  <a:pt x="2018573" y="1309621"/>
                </a:lnTo>
                <a:lnTo>
                  <a:pt x="2004956" y="1353848"/>
                </a:lnTo>
                <a:lnTo>
                  <a:pt x="1989428" y="1397202"/>
                </a:lnTo>
                <a:lnTo>
                  <a:pt x="1972040" y="1439635"/>
                </a:lnTo>
                <a:lnTo>
                  <a:pt x="1952841" y="1481096"/>
                </a:lnTo>
                <a:lnTo>
                  <a:pt x="1931880" y="1521536"/>
                </a:lnTo>
                <a:lnTo>
                  <a:pt x="1909207" y="1560905"/>
                </a:lnTo>
                <a:lnTo>
                  <a:pt x="1884870" y="1599155"/>
                </a:lnTo>
                <a:lnTo>
                  <a:pt x="1858920" y="1636236"/>
                </a:lnTo>
                <a:lnTo>
                  <a:pt x="1831406" y="1672099"/>
                </a:lnTo>
                <a:lnTo>
                  <a:pt x="1802376" y="1706693"/>
                </a:lnTo>
                <a:lnTo>
                  <a:pt x="1771882" y="1739971"/>
                </a:lnTo>
                <a:lnTo>
                  <a:pt x="1739971" y="1771882"/>
                </a:lnTo>
                <a:lnTo>
                  <a:pt x="1706693" y="1802376"/>
                </a:lnTo>
                <a:lnTo>
                  <a:pt x="1672099" y="1831406"/>
                </a:lnTo>
                <a:lnTo>
                  <a:pt x="1636236" y="1858920"/>
                </a:lnTo>
                <a:lnTo>
                  <a:pt x="1599155" y="1884870"/>
                </a:lnTo>
                <a:lnTo>
                  <a:pt x="1560905" y="1909207"/>
                </a:lnTo>
                <a:lnTo>
                  <a:pt x="1521536" y="1931880"/>
                </a:lnTo>
                <a:lnTo>
                  <a:pt x="1481096" y="1952841"/>
                </a:lnTo>
                <a:lnTo>
                  <a:pt x="1439635" y="1972040"/>
                </a:lnTo>
                <a:lnTo>
                  <a:pt x="1397202" y="1989428"/>
                </a:lnTo>
                <a:lnTo>
                  <a:pt x="1353848" y="2004956"/>
                </a:lnTo>
                <a:lnTo>
                  <a:pt x="1309621" y="2018573"/>
                </a:lnTo>
                <a:lnTo>
                  <a:pt x="1264571" y="2030231"/>
                </a:lnTo>
                <a:lnTo>
                  <a:pt x="1218747" y="2039880"/>
                </a:lnTo>
                <a:lnTo>
                  <a:pt x="1172198" y="2047471"/>
                </a:lnTo>
                <a:lnTo>
                  <a:pt x="1124974" y="2052954"/>
                </a:lnTo>
                <a:lnTo>
                  <a:pt x="1077125" y="2056280"/>
                </a:lnTo>
                <a:lnTo>
                  <a:pt x="1028700" y="2057400"/>
                </a:lnTo>
                <a:lnTo>
                  <a:pt x="980274" y="2056280"/>
                </a:lnTo>
                <a:lnTo>
                  <a:pt x="932425" y="2052954"/>
                </a:lnTo>
                <a:lnTo>
                  <a:pt x="885201" y="2047471"/>
                </a:lnTo>
                <a:lnTo>
                  <a:pt x="838652" y="2039880"/>
                </a:lnTo>
                <a:lnTo>
                  <a:pt x="792828" y="2030231"/>
                </a:lnTo>
                <a:lnTo>
                  <a:pt x="747778" y="2018573"/>
                </a:lnTo>
                <a:lnTo>
                  <a:pt x="703551" y="2004956"/>
                </a:lnTo>
                <a:lnTo>
                  <a:pt x="660196" y="1989428"/>
                </a:lnTo>
                <a:lnTo>
                  <a:pt x="617764" y="1972040"/>
                </a:lnTo>
                <a:lnTo>
                  <a:pt x="576303" y="1952841"/>
                </a:lnTo>
                <a:lnTo>
                  <a:pt x="535863" y="1931880"/>
                </a:lnTo>
                <a:lnTo>
                  <a:pt x="496494" y="1909207"/>
                </a:lnTo>
                <a:lnTo>
                  <a:pt x="458244" y="1884870"/>
                </a:lnTo>
                <a:lnTo>
                  <a:pt x="421163" y="1858920"/>
                </a:lnTo>
                <a:lnTo>
                  <a:pt x="385300" y="1831406"/>
                </a:lnTo>
                <a:lnTo>
                  <a:pt x="350705" y="1802376"/>
                </a:lnTo>
                <a:lnTo>
                  <a:pt x="317428" y="1771882"/>
                </a:lnTo>
                <a:lnTo>
                  <a:pt x="285517" y="1739971"/>
                </a:lnTo>
                <a:lnTo>
                  <a:pt x="255023" y="1706693"/>
                </a:lnTo>
                <a:lnTo>
                  <a:pt x="225993" y="1672099"/>
                </a:lnTo>
                <a:lnTo>
                  <a:pt x="198479" y="1636236"/>
                </a:lnTo>
                <a:lnTo>
                  <a:pt x="172529" y="1599155"/>
                </a:lnTo>
                <a:lnTo>
                  <a:pt x="148192" y="1560905"/>
                </a:lnTo>
                <a:lnTo>
                  <a:pt x="125519" y="1521536"/>
                </a:lnTo>
                <a:lnTo>
                  <a:pt x="104558" y="1481096"/>
                </a:lnTo>
                <a:lnTo>
                  <a:pt x="85359" y="1439635"/>
                </a:lnTo>
                <a:lnTo>
                  <a:pt x="67971" y="1397202"/>
                </a:lnTo>
                <a:lnTo>
                  <a:pt x="52443" y="1353848"/>
                </a:lnTo>
                <a:lnTo>
                  <a:pt x="38826" y="1309621"/>
                </a:lnTo>
                <a:lnTo>
                  <a:pt x="27168" y="1264571"/>
                </a:lnTo>
                <a:lnTo>
                  <a:pt x="17519" y="1218747"/>
                </a:lnTo>
                <a:lnTo>
                  <a:pt x="9928" y="1172198"/>
                </a:lnTo>
                <a:lnTo>
                  <a:pt x="4445" y="1124974"/>
                </a:lnTo>
                <a:lnTo>
                  <a:pt x="1119" y="1077125"/>
                </a:lnTo>
                <a:lnTo>
                  <a:pt x="0" y="1028700"/>
                </a:lnTo>
                <a:close/>
              </a:path>
            </a:pathLst>
          </a:custGeom>
          <a:ln w="38100">
            <a:solidFill>
              <a:srgbClr val="E076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1300" y="4567425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1028700"/>
                </a:moveTo>
                <a:lnTo>
                  <a:pt x="1119" y="980274"/>
                </a:lnTo>
                <a:lnTo>
                  <a:pt x="4445" y="932425"/>
                </a:lnTo>
                <a:lnTo>
                  <a:pt x="9928" y="885201"/>
                </a:lnTo>
                <a:lnTo>
                  <a:pt x="17519" y="838652"/>
                </a:lnTo>
                <a:lnTo>
                  <a:pt x="27168" y="792828"/>
                </a:lnTo>
                <a:lnTo>
                  <a:pt x="38826" y="747778"/>
                </a:lnTo>
                <a:lnTo>
                  <a:pt x="52443" y="703551"/>
                </a:lnTo>
                <a:lnTo>
                  <a:pt x="67971" y="660196"/>
                </a:lnTo>
                <a:lnTo>
                  <a:pt x="85359" y="617764"/>
                </a:lnTo>
                <a:lnTo>
                  <a:pt x="104558" y="576303"/>
                </a:lnTo>
                <a:lnTo>
                  <a:pt x="125519" y="535863"/>
                </a:lnTo>
                <a:lnTo>
                  <a:pt x="148192" y="496494"/>
                </a:lnTo>
                <a:lnTo>
                  <a:pt x="172529" y="458244"/>
                </a:lnTo>
                <a:lnTo>
                  <a:pt x="198479" y="421163"/>
                </a:lnTo>
                <a:lnTo>
                  <a:pt x="225993" y="385300"/>
                </a:lnTo>
                <a:lnTo>
                  <a:pt x="255023" y="350705"/>
                </a:lnTo>
                <a:lnTo>
                  <a:pt x="285517" y="317428"/>
                </a:lnTo>
                <a:lnTo>
                  <a:pt x="317428" y="285517"/>
                </a:lnTo>
                <a:lnTo>
                  <a:pt x="350705" y="255023"/>
                </a:lnTo>
                <a:lnTo>
                  <a:pt x="385300" y="225993"/>
                </a:lnTo>
                <a:lnTo>
                  <a:pt x="421163" y="198479"/>
                </a:lnTo>
                <a:lnTo>
                  <a:pt x="458244" y="172529"/>
                </a:lnTo>
                <a:lnTo>
                  <a:pt x="496494" y="148192"/>
                </a:lnTo>
                <a:lnTo>
                  <a:pt x="535863" y="125519"/>
                </a:lnTo>
                <a:lnTo>
                  <a:pt x="576303" y="104558"/>
                </a:lnTo>
                <a:lnTo>
                  <a:pt x="617764" y="85359"/>
                </a:lnTo>
                <a:lnTo>
                  <a:pt x="660196" y="67971"/>
                </a:lnTo>
                <a:lnTo>
                  <a:pt x="703551" y="52443"/>
                </a:lnTo>
                <a:lnTo>
                  <a:pt x="747778" y="38826"/>
                </a:lnTo>
                <a:lnTo>
                  <a:pt x="792828" y="27168"/>
                </a:lnTo>
                <a:lnTo>
                  <a:pt x="838652" y="17519"/>
                </a:lnTo>
                <a:lnTo>
                  <a:pt x="885201" y="9928"/>
                </a:lnTo>
                <a:lnTo>
                  <a:pt x="932425" y="4445"/>
                </a:lnTo>
                <a:lnTo>
                  <a:pt x="980274" y="1119"/>
                </a:lnTo>
                <a:lnTo>
                  <a:pt x="1028700" y="0"/>
                </a:lnTo>
                <a:lnTo>
                  <a:pt x="1077125" y="1119"/>
                </a:lnTo>
                <a:lnTo>
                  <a:pt x="1124974" y="4445"/>
                </a:lnTo>
                <a:lnTo>
                  <a:pt x="1172198" y="9928"/>
                </a:lnTo>
                <a:lnTo>
                  <a:pt x="1218747" y="17519"/>
                </a:lnTo>
                <a:lnTo>
                  <a:pt x="1264571" y="27168"/>
                </a:lnTo>
                <a:lnTo>
                  <a:pt x="1309621" y="38826"/>
                </a:lnTo>
                <a:lnTo>
                  <a:pt x="1353848" y="52443"/>
                </a:lnTo>
                <a:lnTo>
                  <a:pt x="1397202" y="67971"/>
                </a:lnTo>
                <a:lnTo>
                  <a:pt x="1439635" y="85359"/>
                </a:lnTo>
                <a:lnTo>
                  <a:pt x="1481096" y="104558"/>
                </a:lnTo>
                <a:lnTo>
                  <a:pt x="1521536" y="125519"/>
                </a:lnTo>
                <a:lnTo>
                  <a:pt x="1560905" y="148192"/>
                </a:lnTo>
                <a:lnTo>
                  <a:pt x="1599155" y="172529"/>
                </a:lnTo>
                <a:lnTo>
                  <a:pt x="1636236" y="198479"/>
                </a:lnTo>
                <a:lnTo>
                  <a:pt x="1672099" y="225993"/>
                </a:lnTo>
                <a:lnTo>
                  <a:pt x="1706693" y="255023"/>
                </a:lnTo>
                <a:lnTo>
                  <a:pt x="1739971" y="285517"/>
                </a:lnTo>
                <a:lnTo>
                  <a:pt x="1771882" y="317428"/>
                </a:lnTo>
                <a:lnTo>
                  <a:pt x="1802376" y="350705"/>
                </a:lnTo>
                <a:lnTo>
                  <a:pt x="1831406" y="385300"/>
                </a:lnTo>
                <a:lnTo>
                  <a:pt x="1858920" y="421163"/>
                </a:lnTo>
                <a:lnTo>
                  <a:pt x="1884870" y="458244"/>
                </a:lnTo>
                <a:lnTo>
                  <a:pt x="1909207" y="496494"/>
                </a:lnTo>
                <a:lnTo>
                  <a:pt x="1931880" y="535863"/>
                </a:lnTo>
                <a:lnTo>
                  <a:pt x="1952841" y="576303"/>
                </a:lnTo>
                <a:lnTo>
                  <a:pt x="1972040" y="617764"/>
                </a:lnTo>
                <a:lnTo>
                  <a:pt x="1989428" y="660196"/>
                </a:lnTo>
                <a:lnTo>
                  <a:pt x="2004956" y="703551"/>
                </a:lnTo>
                <a:lnTo>
                  <a:pt x="2018573" y="747778"/>
                </a:lnTo>
                <a:lnTo>
                  <a:pt x="2030231" y="792828"/>
                </a:lnTo>
                <a:lnTo>
                  <a:pt x="2039880" y="838652"/>
                </a:lnTo>
                <a:lnTo>
                  <a:pt x="2047471" y="885201"/>
                </a:lnTo>
                <a:lnTo>
                  <a:pt x="2052954" y="932425"/>
                </a:lnTo>
                <a:lnTo>
                  <a:pt x="2056280" y="980274"/>
                </a:lnTo>
                <a:lnTo>
                  <a:pt x="2057400" y="1028700"/>
                </a:lnTo>
                <a:lnTo>
                  <a:pt x="2056280" y="1077125"/>
                </a:lnTo>
                <a:lnTo>
                  <a:pt x="2052954" y="1124974"/>
                </a:lnTo>
                <a:lnTo>
                  <a:pt x="2047471" y="1172198"/>
                </a:lnTo>
                <a:lnTo>
                  <a:pt x="2039880" y="1218747"/>
                </a:lnTo>
                <a:lnTo>
                  <a:pt x="2030231" y="1264571"/>
                </a:lnTo>
                <a:lnTo>
                  <a:pt x="2018573" y="1309621"/>
                </a:lnTo>
                <a:lnTo>
                  <a:pt x="2004956" y="1353848"/>
                </a:lnTo>
                <a:lnTo>
                  <a:pt x="1989428" y="1397202"/>
                </a:lnTo>
                <a:lnTo>
                  <a:pt x="1972040" y="1439635"/>
                </a:lnTo>
                <a:lnTo>
                  <a:pt x="1952841" y="1481096"/>
                </a:lnTo>
                <a:lnTo>
                  <a:pt x="1931880" y="1521536"/>
                </a:lnTo>
                <a:lnTo>
                  <a:pt x="1909207" y="1560905"/>
                </a:lnTo>
                <a:lnTo>
                  <a:pt x="1884870" y="1599155"/>
                </a:lnTo>
                <a:lnTo>
                  <a:pt x="1858920" y="1636236"/>
                </a:lnTo>
                <a:lnTo>
                  <a:pt x="1831406" y="1672099"/>
                </a:lnTo>
                <a:lnTo>
                  <a:pt x="1802376" y="1706693"/>
                </a:lnTo>
                <a:lnTo>
                  <a:pt x="1771882" y="1739971"/>
                </a:lnTo>
                <a:lnTo>
                  <a:pt x="1739971" y="1771882"/>
                </a:lnTo>
                <a:lnTo>
                  <a:pt x="1706693" y="1802376"/>
                </a:lnTo>
                <a:lnTo>
                  <a:pt x="1672099" y="1831406"/>
                </a:lnTo>
                <a:lnTo>
                  <a:pt x="1636236" y="1858920"/>
                </a:lnTo>
                <a:lnTo>
                  <a:pt x="1599155" y="1884870"/>
                </a:lnTo>
                <a:lnTo>
                  <a:pt x="1560905" y="1909207"/>
                </a:lnTo>
                <a:lnTo>
                  <a:pt x="1521536" y="1931880"/>
                </a:lnTo>
                <a:lnTo>
                  <a:pt x="1481096" y="1952841"/>
                </a:lnTo>
                <a:lnTo>
                  <a:pt x="1439635" y="1972040"/>
                </a:lnTo>
                <a:lnTo>
                  <a:pt x="1397202" y="1989428"/>
                </a:lnTo>
                <a:lnTo>
                  <a:pt x="1353848" y="2004956"/>
                </a:lnTo>
                <a:lnTo>
                  <a:pt x="1309621" y="2018573"/>
                </a:lnTo>
                <a:lnTo>
                  <a:pt x="1264571" y="2030231"/>
                </a:lnTo>
                <a:lnTo>
                  <a:pt x="1218747" y="2039880"/>
                </a:lnTo>
                <a:lnTo>
                  <a:pt x="1172198" y="2047471"/>
                </a:lnTo>
                <a:lnTo>
                  <a:pt x="1124974" y="2052954"/>
                </a:lnTo>
                <a:lnTo>
                  <a:pt x="1077125" y="2056280"/>
                </a:lnTo>
                <a:lnTo>
                  <a:pt x="1028700" y="2057400"/>
                </a:lnTo>
                <a:lnTo>
                  <a:pt x="980274" y="2056280"/>
                </a:lnTo>
                <a:lnTo>
                  <a:pt x="932425" y="2052954"/>
                </a:lnTo>
                <a:lnTo>
                  <a:pt x="885201" y="2047471"/>
                </a:lnTo>
                <a:lnTo>
                  <a:pt x="838652" y="2039880"/>
                </a:lnTo>
                <a:lnTo>
                  <a:pt x="792828" y="2030231"/>
                </a:lnTo>
                <a:lnTo>
                  <a:pt x="747778" y="2018573"/>
                </a:lnTo>
                <a:lnTo>
                  <a:pt x="703551" y="2004956"/>
                </a:lnTo>
                <a:lnTo>
                  <a:pt x="660196" y="1989428"/>
                </a:lnTo>
                <a:lnTo>
                  <a:pt x="617764" y="1972040"/>
                </a:lnTo>
                <a:lnTo>
                  <a:pt x="576303" y="1952841"/>
                </a:lnTo>
                <a:lnTo>
                  <a:pt x="535863" y="1931880"/>
                </a:lnTo>
                <a:lnTo>
                  <a:pt x="496494" y="1909207"/>
                </a:lnTo>
                <a:lnTo>
                  <a:pt x="458244" y="1884870"/>
                </a:lnTo>
                <a:lnTo>
                  <a:pt x="421163" y="1858920"/>
                </a:lnTo>
                <a:lnTo>
                  <a:pt x="385300" y="1831406"/>
                </a:lnTo>
                <a:lnTo>
                  <a:pt x="350705" y="1802376"/>
                </a:lnTo>
                <a:lnTo>
                  <a:pt x="317428" y="1771882"/>
                </a:lnTo>
                <a:lnTo>
                  <a:pt x="285517" y="1739971"/>
                </a:lnTo>
                <a:lnTo>
                  <a:pt x="255023" y="1706693"/>
                </a:lnTo>
                <a:lnTo>
                  <a:pt x="225993" y="1672099"/>
                </a:lnTo>
                <a:lnTo>
                  <a:pt x="198479" y="1636236"/>
                </a:lnTo>
                <a:lnTo>
                  <a:pt x="172529" y="1599155"/>
                </a:lnTo>
                <a:lnTo>
                  <a:pt x="148192" y="1560905"/>
                </a:lnTo>
                <a:lnTo>
                  <a:pt x="125519" y="1521536"/>
                </a:lnTo>
                <a:lnTo>
                  <a:pt x="104558" y="1481096"/>
                </a:lnTo>
                <a:lnTo>
                  <a:pt x="85359" y="1439635"/>
                </a:lnTo>
                <a:lnTo>
                  <a:pt x="67971" y="1397202"/>
                </a:lnTo>
                <a:lnTo>
                  <a:pt x="52443" y="1353848"/>
                </a:lnTo>
                <a:lnTo>
                  <a:pt x="38826" y="1309621"/>
                </a:lnTo>
                <a:lnTo>
                  <a:pt x="27168" y="1264571"/>
                </a:lnTo>
                <a:lnTo>
                  <a:pt x="17519" y="1218747"/>
                </a:lnTo>
                <a:lnTo>
                  <a:pt x="9928" y="1172198"/>
                </a:lnTo>
                <a:lnTo>
                  <a:pt x="4445" y="1124974"/>
                </a:lnTo>
                <a:lnTo>
                  <a:pt x="1119" y="1077125"/>
                </a:lnTo>
                <a:lnTo>
                  <a:pt x="0" y="1028700"/>
                </a:lnTo>
                <a:close/>
              </a:path>
            </a:pathLst>
          </a:custGeom>
          <a:ln w="38100">
            <a:solidFill>
              <a:srgbClr val="E076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5640" y="543439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9240" y="543439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g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903" y="5205791"/>
            <a:ext cx="5715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entury Gothic"/>
                <a:cs typeface="Century Gothic"/>
              </a:rPr>
              <a:t>f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7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entury Gothic"/>
                <a:cs typeface="Century Gothic"/>
              </a:rPr>
              <a:t>g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9684" y="184158"/>
            <a:ext cx="4242800" cy="3757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5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856"/>
            <a:ext cx="8914130" cy="914400"/>
          </a:xfrm>
          <a:custGeom>
            <a:avLst/>
            <a:gdLst/>
            <a:ahLst/>
            <a:cxnLst/>
            <a:rect l="l" t="t" r="r" b="b"/>
            <a:pathLst>
              <a:path w="8914130" h="914400">
                <a:moveTo>
                  <a:pt x="0" y="0"/>
                </a:moveTo>
                <a:lnTo>
                  <a:pt x="8913812" y="0"/>
                </a:lnTo>
                <a:lnTo>
                  <a:pt x="891381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523590"/>
            <a:ext cx="558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Ray Tracing </a:t>
            </a:r>
            <a:r>
              <a:rPr sz="3600" spc="-5" dirty="0"/>
              <a:t>CSG</a:t>
            </a:r>
            <a:r>
              <a:rPr sz="3600" spc="-75" dirty="0"/>
              <a:t> </a:t>
            </a:r>
            <a:r>
              <a:rPr sz="3600" spc="-5" dirty="0"/>
              <a:t>Objects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33045" y="1350941"/>
            <a:ext cx="7113378" cy="210891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z="2000"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Intersect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ray with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each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basic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object</a:t>
            </a:r>
            <a:endParaRPr dirty="0">
              <a:latin typeface="Century Gothic"/>
              <a:cs typeface="Century Gothic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6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6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Where are these object located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in 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sz="1600" b="1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tree?</a:t>
            </a:r>
            <a:endParaRPr sz="1600" dirty="0">
              <a:latin typeface="Century Gothic"/>
              <a:cs typeface="Century Gothic"/>
            </a:endParaRPr>
          </a:p>
          <a:p>
            <a:pPr marL="355600" marR="54610" indent="-342900">
              <a:lnSpc>
                <a:spcPct val="100000"/>
              </a:lnSpc>
              <a:spcBef>
                <a:spcPts val="1005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15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Each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intersection generates an interval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on the</a:t>
            </a:r>
            <a:r>
              <a:rPr spc="-1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ray</a:t>
            </a:r>
            <a:endParaRPr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pc="-894" dirty="0">
                <a:solidFill>
                  <a:srgbClr val="E07602"/>
                </a:solidFill>
                <a:latin typeface="Wingdings 2"/>
                <a:cs typeface="Wingdings 2"/>
              </a:rPr>
              <a:t></a:t>
            </a:r>
            <a:r>
              <a:rPr spc="409" dirty="0">
                <a:solidFill>
                  <a:srgbClr val="E0760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Perform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boolean operations </a:t>
            </a:r>
            <a:r>
              <a:rPr dirty="0">
                <a:solidFill>
                  <a:srgbClr val="0D0D0D"/>
                </a:solidFill>
                <a:latin typeface="Century Gothic"/>
                <a:cs typeface="Century Gothic"/>
              </a:rPr>
              <a:t>on the</a:t>
            </a:r>
            <a:r>
              <a:rPr spc="-3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0D0D0D"/>
                </a:solidFill>
                <a:latin typeface="Century Gothic"/>
                <a:cs typeface="Century Gothic"/>
              </a:rPr>
              <a:t>ray</a:t>
            </a:r>
            <a:endParaRPr dirty="0">
              <a:latin typeface="Century Gothic"/>
              <a:cs typeface="Century Gothic"/>
            </a:endParaRPr>
          </a:p>
          <a:p>
            <a:pPr marL="697865" marR="497840" indent="-336550">
              <a:lnSpc>
                <a:spcPct val="100000"/>
              </a:lnSpc>
              <a:spcBef>
                <a:spcPts val="600"/>
              </a:spcBef>
              <a:tabLst>
                <a:tab pos="697865" algn="l"/>
              </a:tabLst>
            </a:pPr>
            <a:r>
              <a:rPr sz="1600" spc="-805" dirty="0">
                <a:solidFill>
                  <a:srgbClr val="E4C402"/>
                </a:solidFill>
                <a:latin typeface="Wingdings 2"/>
                <a:cs typeface="Wingdings 2"/>
              </a:rPr>
              <a:t></a:t>
            </a:r>
            <a:r>
              <a:rPr sz="1600" spc="-805" dirty="0">
                <a:solidFill>
                  <a:srgbClr val="E4C402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Pro-tip: </a:t>
            </a:r>
            <a:br>
              <a:rPr lang="en-US" sz="1600" spc="-5" dirty="0">
                <a:solidFill>
                  <a:srgbClr val="0D0D0D"/>
                </a:solidFill>
                <a:latin typeface="Century Gothic"/>
                <a:cs typeface="Century Gothic"/>
              </a:rPr>
            </a:b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Work </a:t>
            </a:r>
            <a:r>
              <a:rPr sz="1600" dirty="0">
                <a:solidFill>
                  <a:srgbClr val="0D0D0D"/>
                </a:solidFill>
                <a:latin typeface="Century Gothic"/>
                <a:cs typeface="Century Gothic"/>
              </a:rPr>
              <a:t>in 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parametric space</a:t>
            </a:r>
            <a:r>
              <a:rPr lang="en-US"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, not</a:t>
            </a:r>
            <a:r>
              <a:rPr sz="1600" dirty="0">
                <a:solidFill>
                  <a:srgbClr val="0D0D0D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Century Gothic"/>
                <a:cs typeface="Century Gothic"/>
              </a:rPr>
              <a:t>world coordinates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265" y="1533842"/>
            <a:ext cx="27432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626" y="4025806"/>
            <a:ext cx="1431296" cy="239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91A9265-0FB9-4A5E-AC97-66C92DA6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Uses of Blobby Modelling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16B599-22FB-424E-A4F9-551BDB6FE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595562"/>
            <a:ext cx="8724900" cy="3670767"/>
          </a:xfrm>
        </p:spPr>
        <p:txBody>
          <a:bodyPr/>
          <a:lstStyle/>
          <a:p>
            <a:r>
              <a:rPr lang="en-GB" altLang="en-US" dirty="0"/>
              <a:t>Organic forms and nonlinear shapes</a:t>
            </a:r>
          </a:p>
          <a:p>
            <a:r>
              <a:rPr lang="en-GB" altLang="en-US" dirty="0"/>
              <a:t>Scientific modelling (electron orbitals, some medical imaging)</a:t>
            </a:r>
          </a:p>
          <a:p>
            <a:r>
              <a:rPr lang="en-GB" altLang="en-US" dirty="0"/>
              <a:t>Muscles and joints with skin</a:t>
            </a:r>
          </a:p>
          <a:p>
            <a:r>
              <a:rPr lang="en-GB" altLang="en-US" dirty="0"/>
              <a:t>Rapid prototyping</a:t>
            </a:r>
          </a:p>
          <a:p>
            <a:r>
              <a:rPr lang="en-GB" altLang="en-US" dirty="0"/>
              <a:t>CAD/CAM solid geometry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CD11F-369E-4C5B-9F5B-BB72EFBE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3" y="3631066"/>
            <a:ext cx="4212771" cy="23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A6F-C694-4C3C-B07D-9829CBF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</a:t>
            </a:r>
            <a:r>
              <a:rPr lang="en-US"/>
              <a:t>Implicits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B8A62F-257D-4D7F-9406-31DAF41AA4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5057" y="2595562"/>
                <a:ext cx="6945086" cy="3670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/>
                  <a:t>Metaballs</a:t>
                </a:r>
                <a:r>
                  <a:rPr lang="en-US" dirty="0"/>
                  <a:t> is one approach</a:t>
                </a:r>
              </a:p>
              <a:p>
                <a:r>
                  <a:rPr lang="en-US" dirty="0"/>
                  <a:t>Each ball is defined by</a:t>
                </a:r>
              </a:p>
              <a:p>
                <a:pPr lvl="1"/>
                <a:r>
                  <a:rPr lang="en-US" dirty="0"/>
                  <a:t>A point s</a:t>
                </a:r>
              </a:p>
              <a:p>
                <a:pPr lvl="1"/>
                <a:r>
                  <a:rPr lang="en-US" dirty="0"/>
                  <a:t>Function that falls off with distance from s</a:t>
                </a:r>
              </a:p>
              <a:p>
                <a:r>
                  <a:rPr lang="en-US" dirty="0"/>
                  <a:t>We can sum up the functions for all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r>
                  <a:rPr lang="en-US" dirty="0"/>
                  <a:t>Solid is everywhere that sum is below a threshold 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𝑚𝑒𝑡𝑎𝑏𝑎𝑙𝑙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 shows two positive </a:t>
                </a:r>
                <a:r>
                  <a:rPr lang="en-US" dirty="0" err="1"/>
                  <a:t>metaballs</a:t>
                </a:r>
                <a:r>
                  <a:rPr lang="en-US" dirty="0"/>
                  <a:t> with different falloff</a:t>
                </a:r>
              </a:p>
              <a:p>
                <a:pPr marL="0" indent="0">
                  <a:buNone/>
                </a:pPr>
                <a:r>
                  <a:rPr lang="en-US" dirty="0"/>
                  <a:t>2 shows a positive and negative </a:t>
                </a:r>
                <a:r>
                  <a:rPr lang="en-US" dirty="0" err="1"/>
                  <a:t>metaball</a:t>
                </a:r>
                <a:endParaRPr lang="en-US" dirty="0"/>
              </a:p>
              <a:p>
                <a:pPr marL="3492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B8A62F-257D-4D7F-9406-31DAF41AA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057" y="2595562"/>
                <a:ext cx="6945086" cy="3670767"/>
              </a:xfrm>
              <a:blipFill>
                <a:blip r:embed="rId2"/>
                <a:stretch>
                  <a:fillRect l="-789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FCE43D-721A-4349-9B5E-F9DB4A78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3" y="2334305"/>
            <a:ext cx="1905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5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C52D1C-9EC1-4F5C-B8DF-3F8599FE9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a Good Blobby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B2C4DBE6-69EE-4851-8018-8B1F917D122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5057" y="2595562"/>
                <a:ext cx="8539843" cy="3670767"/>
              </a:xfrm>
            </p:spPr>
            <p:txBody>
              <a:bodyPr/>
              <a:lstStyle/>
              <a:p>
                <a:r>
                  <a:rPr lang="en-GB" altLang="en-US" dirty="0"/>
                  <a:t>Several force functions work well.  Examples:</a:t>
                </a:r>
              </a:p>
              <a:p>
                <a:pPr lvl="1"/>
                <a:r>
                  <a:rPr lang="en-GB" altLang="en-US" dirty="0"/>
                  <a:t>“Blobby Molecules” - Jim Blinn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GB" altLang="en-US" baseline="50000" dirty="0"/>
              </a:p>
              <a:p>
                <a:pPr lvl="2"/>
                <a:r>
                  <a:rPr lang="en-GB" altLang="en-US" dirty="0"/>
                  <a:t> ‘b’ is related to the standard deviation of the curve</a:t>
                </a:r>
              </a:p>
              <a:p>
                <a:pPr lvl="2"/>
                <a:r>
                  <a:rPr lang="en-GB" altLang="en-US" dirty="0"/>
                  <a:t> ‘a’ to the height.</a:t>
                </a:r>
              </a:p>
            </p:txBody>
          </p:sp>
        </mc:Choice>
        <mc:Fallback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B2C4DBE6-69EE-4851-8018-8B1F917D1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057" y="2595562"/>
                <a:ext cx="8539843" cy="3670767"/>
              </a:xfrm>
              <a:blipFill>
                <a:blip r:embed="rId2"/>
                <a:stretch>
                  <a:fillRect l="-500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308EFEF-7BED-4227-8037-4763D1B5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43" y="4430945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641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71695</TotalTime>
  <Words>384</Words>
  <Application>Microsoft Office PowerPoint</Application>
  <PresentationFormat>On-screen Show (4:3)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Times New Roman</vt:lpstr>
      <vt:lpstr>Wingdings 2</vt:lpstr>
      <vt:lpstr>DAK1</vt:lpstr>
      <vt:lpstr>CS 419: Production Rendering   Geometric Modeling with Implicits</vt:lpstr>
      <vt:lpstr>Implicit Surfaces</vt:lpstr>
      <vt:lpstr>Why Use Implicits?</vt:lpstr>
      <vt:lpstr>Surface Normals</vt:lpstr>
      <vt:lpstr>CSG: Constructive  Solid</vt:lpstr>
      <vt:lpstr>Ray Tracing CSG Objects</vt:lpstr>
      <vt:lpstr>Uses of Blobby Modelling</vt:lpstr>
      <vt:lpstr>Blending Implicits</vt:lpstr>
      <vt:lpstr>What is a Good Blobby Function?</vt:lpstr>
      <vt:lpstr>Metaball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342</cp:revision>
  <cp:lastPrinted>2014-10-16T13:24:34Z</cp:lastPrinted>
  <dcterms:created xsi:type="dcterms:W3CDTF">2012-04-01T22:10:48Z</dcterms:created>
  <dcterms:modified xsi:type="dcterms:W3CDTF">2018-11-14T18:58:29Z</dcterms:modified>
</cp:coreProperties>
</file>