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Microsoft_Equation1.bin" ContentType="application/vnd.openxmlformats-officedocument.oleObject"/>
  <Override PartName="/ppt/notesSlides/notesSlide2.xml" ContentType="application/vnd.openxmlformats-officedocument.presentationml.notesSlide+xml"/>
  <Override PartName="/ppt/embeddings/Microsoft_Equation2.bin" ContentType="application/vnd.openxmlformats-officedocument.oleObject"/>
  <Override PartName="/ppt/embeddings/Microsoft_Equation3.bin" ContentType="application/vnd.openxmlformats-officedocument.oleObject"/>
  <Override PartName="/ppt/embeddings/Microsoft_Equation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7"/>
  </p:notesMasterIdLst>
  <p:sldIdLst>
    <p:sldId id="285" r:id="rId2"/>
    <p:sldId id="379" r:id="rId3"/>
    <p:sldId id="350" r:id="rId4"/>
    <p:sldId id="380" r:id="rId5"/>
    <p:sldId id="390" r:id="rId6"/>
    <p:sldId id="391" r:id="rId7"/>
    <p:sldId id="394" r:id="rId8"/>
    <p:sldId id="393" r:id="rId9"/>
    <p:sldId id="395" r:id="rId10"/>
    <p:sldId id="396" r:id="rId11"/>
    <p:sldId id="397" r:id="rId12"/>
    <p:sldId id="398" r:id="rId13"/>
    <p:sldId id="410" r:id="rId14"/>
    <p:sldId id="399" r:id="rId15"/>
    <p:sldId id="400" r:id="rId16"/>
    <p:sldId id="404" r:id="rId17"/>
    <p:sldId id="405" r:id="rId18"/>
    <p:sldId id="401" r:id="rId19"/>
    <p:sldId id="407" r:id="rId20"/>
    <p:sldId id="409" r:id="rId21"/>
    <p:sldId id="402" r:id="rId22"/>
    <p:sldId id="403" r:id="rId23"/>
    <p:sldId id="408" r:id="rId24"/>
    <p:sldId id="406" r:id="rId25"/>
    <p:sldId id="411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9" autoAdjust="0"/>
    <p:restoredTop sz="68769" autoAdjust="0"/>
  </p:normalViewPr>
  <p:slideViewPr>
    <p:cSldViewPr snapToGrid="0" snapToObjects="1">
      <p:cViewPr varScale="1">
        <p:scale>
          <a:sx n="73" d="100"/>
          <a:sy n="73" d="100"/>
        </p:scale>
        <p:origin x="-56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C671DE-B974-1645-9773-8DE72E573319}" type="datetimeFigureOut">
              <a:rPr lang="en-US" smtClean="0"/>
              <a:t>3/6/16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C14A3D-3C3B-DE49-A718-2FFC0A4B9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68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14A3D-3C3B-DE49-A718-2FFC0A4B9DB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29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3/6/16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3/6/16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3/6/16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3/6/16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3/6/16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3/6/16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08276" y="6580867"/>
            <a:ext cx="3691604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3/6/16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3/6/16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3/6/16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9099" y="6572228"/>
            <a:ext cx="33674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000"/>
        </a:spcBef>
        <a:buClr>
          <a:schemeClr val="accent2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3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tx2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2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3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Microsoft_Equation2.bin"/><Relationship Id="rId5" Type="http://schemas.openxmlformats.org/officeDocument/2006/relationships/image" Target="../media/image12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3.bin"/><Relationship Id="rId4" Type="http://schemas.openxmlformats.org/officeDocument/2006/relationships/image" Target="../media/image15.emf"/><Relationship Id="rId5" Type="http://schemas.openxmlformats.org/officeDocument/2006/relationships/image" Target="../media/image1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4.bin"/><Relationship Id="rId4" Type="http://schemas.openxmlformats.org/officeDocument/2006/relationships/image" Target="../media/image20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4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title"/>
          </p:nvPr>
        </p:nvSpPr>
        <p:spPr>
          <a:xfrm>
            <a:off x="160774" y="1653008"/>
            <a:ext cx="8983226" cy="1836400"/>
          </a:xfrm>
          <a:noFill/>
        </p:spPr>
        <p:txBody>
          <a:bodyPr wrap="square" lIns="63500" tIns="25400" rIns="63500" bIns="25400" anchorCtr="1">
            <a:sp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CS 419: Production Rendering</a:t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/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 smtClean="0">
                <a:solidFill>
                  <a:schemeClr val="tx1"/>
                </a:solidFill>
              </a:rPr>
              <a:t/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en-US" sz="2800" dirty="0" smtClean="0">
                <a:solidFill>
                  <a:schemeClr val="tx1"/>
                </a:solidFill>
              </a:rPr>
              <a:t>Geometric Data Structures: Regular Grids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1600200" y="4332637"/>
            <a:ext cx="6248400" cy="7360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buClrTx/>
              <a:buSzTx/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  <a:latin typeface="+mn-lt"/>
              </a:rPr>
              <a:t>Eric Shaffer</a:t>
            </a:r>
          </a:p>
          <a:p>
            <a:pPr algn="ctr">
              <a:buClrTx/>
              <a:buSzTx/>
              <a:buFontTx/>
              <a:buNone/>
            </a:pPr>
            <a:r>
              <a:rPr lang="en-US" dirty="0" smtClean="0">
                <a:solidFill>
                  <a:schemeClr val="tx2"/>
                </a:solidFill>
              </a:rPr>
              <a:t> </a:t>
            </a:r>
            <a:endParaRPr lang="en-US" sz="300" dirty="0" smtClean="0">
              <a:solidFill>
                <a:schemeClr val="tx2"/>
              </a:solidFill>
              <a:latin typeface="+mn-lt"/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2667000" y="2438400"/>
            <a:ext cx="3908777" cy="1588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-1566333" y="1241778"/>
            <a:ext cx="337853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1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Grids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603" y="2212872"/>
            <a:ext cx="8669210" cy="189236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Each cell stores a list of object that </a:t>
            </a:r>
          </a:p>
          <a:p>
            <a:pPr lvl="1"/>
            <a:r>
              <a:rPr lang="en-US" dirty="0" smtClean="0"/>
              <a:t>Are contained in the cell</a:t>
            </a:r>
          </a:p>
          <a:p>
            <a:pPr lvl="1"/>
            <a:r>
              <a:rPr lang="en-US" dirty="0" smtClean="0"/>
              <a:t>Are partially contained in the cell</a:t>
            </a:r>
          </a:p>
          <a:p>
            <a:pPr lvl="1"/>
            <a:r>
              <a:rPr lang="en-US" i="1" dirty="0" smtClean="0"/>
              <a:t>Might</a:t>
            </a:r>
            <a:r>
              <a:rPr lang="en-US" dirty="0" smtClean="0"/>
              <a:t> be in the cell….</a:t>
            </a:r>
          </a:p>
          <a:p>
            <a:r>
              <a:rPr lang="en-US" dirty="0" smtClean="0"/>
              <a:t>Why might? What insertion procedure would result in that condition?</a:t>
            </a:r>
            <a:endParaRPr lang="en-US" dirty="0"/>
          </a:p>
        </p:txBody>
      </p:sp>
      <p:pic>
        <p:nvPicPr>
          <p:cNvPr id="4" name="Picture 3" descr="Figure22.0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982" y="4174815"/>
            <a:ext cx="57658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28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Tracing Rays through Regular Grids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603" y="2212872"/>
            <a:ext cx="8669210" cy="1892362"/>
          </a:xfrm>
        </p:spPr>
        <p:txBody>
          <a:bodyPr>
            <a:normAutofit/>
          </a:bodyPr>
          <a:lstStyle/>
          <a:p>
            <a:r>
              <a:rPr lang="en-US" dirty="0" smtClean="0"/>
              <a:t>You can march a ray through the grid</a:t>
            </a:r>
          </a:p>
          <a:p>
            <a:pPr lvl="1"/>
            <a:r>
              <a:rPr lang="en-US" dirty="0" smtClean="0"/>
              <a:t>Only test for intersections against objects in the cells you march through</a:t>
            </a:r>
          </a:p>
          <a:p>
            <a:r>
              <a:rPr lang="en-US" dirty="0" smtClean="0"/>
              <a:t>You can also terminate the march on the closest hit</a:t>
            </a:r>
          </a:p>
          <a:p>
            <a:pPr lvl="1"/>
            <a:r>
              <a:rPr lang="en-US" dirty="0" smtClean="0"/>
              <a:t>Is closest = first?		</a:t>
            </a:r>
          </a:p>
        </p:txBody>
      </p:sp>
      <p:pic>
        <p:nvPicPr>
          <p:cNvPr id="4" name="Picture 3" descr="Figure22.0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982" y="4174815"/>
            <a:ext cx="57658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359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a Regular Grid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810" y="2251360"/>
            <a:ext cx="7610476" cy="3670767"/>
          </a:xfrm>
        </p:spPr>
        <p:txBody>
          <a:bodyPr/>
          <a:lstStyle/>
          <a:p>
            <a:r>
              <a:rPr lang="en-US" dirty="0" smtClean="0"/>
              <a:t>Procedure is simple:</a:t>
            </a:r>
          </a:p>
          <a:p>
            <a:pPr lvl="1"/>
            <a:r>
              <a:rPr lang="en-US" dirty="0" smtClean="0"/>
              <a:t>Compute bounding box of all objects</a:t>
            </a:r>
          </a:p>
          <a:p>
            <a:pPr lvl="1"/>
            <a:r>
              <a:rPr lang="en-US" dirty="0" smtClean="0"/>
              <a:t>Divide up the bounding box into cells</a:t>
            </a:r>
          </a:p>
          <a:p>
            <a:pPr lvl="1"/>
            <a:r>
              <a:rPr lang="en-US" dirty="0" smtClean="0"/>
              <a:t>Insert the objects into the grid</a:t>
            </a:r>
          </a:p>
          <a:p>
            <a:r>
              <a:rPr lang="en-US" dirty="0" smtClean="0"/>
              <a:t>Implementation detail:</a:t>
            </a:r>
          </a:p>
          <a:p>
            <a:pPr lvl="1"/>
            <a:r>
              <a:rPr lang="en-US" dirty="0" smtClean="0"/>
              <a:t>Underlying data structure should be a hash table</a:t>
            </a:r>
          </a:p>
          <a:p>
            <a:pPr lvl="1"/>
            <a:r>
              <a:rPr lang="en-US" dirty="0" smtClean="0"/>
              <a:t>Hash functions should map cell (</a:t>
            </a:r>
            <a:r>
              <a:rPr lang="en-US" dirty="0" err="1"/>
              <a:t>i</a:t>
            </a:r>
            <a:r>
              <a:rPr lang="en-US" dirty="0" err="1" smtClean="0"/>
              <a:t>,j,k</a:t>
            </a:r>
            <a:r>
              <a:rPr lang="en-US" dirty="0" smtClean="0"/>
              <a:t>) to array index</a:t>
            </a:r>
          </a:p>
          <a:p>
            <a:pPr lvl="1"/>
            <a:r>
              <a:rPr lang="en-US" dirty="0" smtClean="0"/>
              <a:t>Only allocate space for a cell if it is occupied</a:t>
            </a:r>
            <a:endParaRPr lang="en-US" dirty="0"/>
          </a:p>
        </p:txBody>
      </p:sp>
      <p:pic>
        <p:nvPicPr>
          <p:cNvPr id="4" name="Picture 3" descr="Figure22.03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2" r="10234"/>
          <a:stretch/>
        </p:blipFill>
        <p:spPr>
          <a:xfrm rot="5400000">
            <a:off x="5684701" y="3202264"/>
            <a:ext cx="3861702" cy="192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983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Hash Function for 3D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2317241"/>
            <a:ext cx="7845791" cy="411892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Convert a point p=(</a:t>
            </a:r>
            <a:r>
              <a:rPr lang="en-US" dirty="0" err="1" smtClean="0"/>
              <a:t>x,y,z</a:t>
            </a:r>
            <a:r>
              <a:rPr lang="en-US" dirty="0" smtClean="0"/>
              <a:t>) into (</a:t>
            </a:r>
            <a:r>
              <a:rPr lang="en-US" dirty="0" err="1"/>
              <a:t>i</a:t>
            </a:r>
            <a:r>
              <a:rPr lang="en-US" dirty="0" err="1" smtClean="0"/>
              <a:t>,j,k</a:t>
            </a:r>
            <a:r>
              <a:rPr lang="en-US" dirty="0" smtClean="0"/>
              <a:t>) indices</a:t>
            </a:r>
          </a:p>
          <a:p>
            <a:pPr lvl="1"/>
            <a:r>
              <a:rPr lang="en-US" dirty="0" smtClean="0"/>
              <a:t>In other words, map p to grid cell address</a:t>
            </a:r>
          </a:p>
          <a:p>
            <a:r>
              <a:rPr lang="en-US" dirty="0" smtClean="0"/>
              <a:t>Covert (</a:t>
            </a:r>
            <a:r>
              <a:rPr lang="en-US" dirty="0" err="1"/>
              <a:t>i</a:t>
            </a:r>
            <a:r>
              <a:rPr lang="en-US" dirty="0" err="1" smtClean="0"/>
              <a:t>,j,k</a:t>
            </a:r>
            <a:r>
              <a:rPr lang="en-US" dirty="0" smtClean="0"/>
              <a:t>) to binary</a:t>
            </a:r>
          </a:p>
          <a:p>
            <a:r>
              <a:rPr lang="en-US" dirty="0" smtClean="0"/>
              <a:t>Interleave the bits of the 3 binary numbers</a:t>
            </a:r>
          </a:p>
          <a:p>
            <a:r>
              <a:rPr lang="en-US" dirty="0" smtClean="0"/>
              <a:t>This generates a Morton Code</a:t>
            </a:r>
          </a:p>
          <a:p>
            <a:pPr lvl="1"/>
            <a:r>
              <a:rPr lang="en-US" dirty="0" smtClean="0"/>
              <a:t>Also known as a Z-order curve</a:t>
            </a:r>
          </a:p>
          <a:p>
            <a:r>
              <a:rPr lang="en-US" dirty="0" smtClean="0"/>
              <a:t>Example: (5,9,1)</a:t>
            </a:r>
          </a:p>
          <a:p>
            <a:pPr lvl="1"/>
            <a:r>
              <a:rPr lang="en-US" dirty="0" smtClean="0"/>
              <a:t>(0101,1001,0001)</a:t>
            </a:r>
          </a:p>
          <a:p>
            <a:pPr lvl="1"/>
            <a:r>
              <a:rPr lang="en-US" dirty="0" smtClean="0"/>
              <a:t>010001000111 = index 1095 in a linear array</a:t>
            </a:r>
          </a:p>
          <a:p>
            <a:r>
              <a:rPr lang="en-US" dirty="0" smtClean="0"/>
              <a:t>Where does the Z-order curve place neighbor grid cells in the array? Why is this important?  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6004" y="2038256"/>
            <a:ext cx="3077809" cy="307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617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Cells?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38256"/>
            <a:ext cx="6645437" cy="4363124"/>
          </a:xfrm>
        </p:spPr>
        <p:txBody>
          <a:bodyPr>
            <a:normAutofit/>
          </a:bodyPr>
          <a:lstStyle/>
          <a:p>
            <a:r>
              <a:rPr lang="en-US" dirty="0" smtClean="0"/>
              <a:t>Want to avoid having large number of objects in a single cell</a:t>
            </a:r>
          </a:p>
          <a:p>
            <a:r>
              <a:rPr lang="en-US" dirty="0" smtClean="0"/>
              <a:t>Isotropic cells are probably best for uniformly distributed objects</a:t>
            </a:r>
          </a:p>
          <a:p>
            <a:pPr lvl="1"/>
            <a:r>
              <a:rPr lang="en-US" dirty="0" smtClean="0"/>
              <a:t>We’ll try to make cells as cube-like as we can</a:t>
            </a:r>
          </a:p>
          <a:p>
            <a:r>
              <a:rPr lang="en-US" dirty="0" err="1" smtClean="0"/>
              <a:t>n</a:t>
            </a:r>
            <a:r>
              <a:rPr lang="en-US" baseline="-25000" dirty="0" err="1" smtClean="0"/>
              <a:t>x</a:t>
            </a:r>
            <a:r>
              <a:rPr lang="en-US" dirty="0" smtClean="0"/>
              <a:t>, </a:t>
            </a:r>
            <a:r>
              <a:rPr lang="en-US" dirty="0" err="1" smtClean="0"/>
              <a:t>n</a:t>
            </a:r>
            <a:r>
              <a:rPr lang="en-US" baseline="-25000" dirty="0" err="1" smtClean="0"/>
              <a:t>y</a:t>
            </a:r>
            <a:r>
              <a:rPr lang="en-US" dirty="0" smtClean="0"/>
              <a:t>, </a:t>
            </a:r>
            <a:r>
              <a:rPr lang="en-US" dirty="0" err="1" smtClean="0"/>
              <a:t>n</a:t>
            </a:r>
            <a:r>
              <a:rPr lang="en-US" baseline="-25000" dirty="0" err="1" smtClean="0"/>
              <a:t>z</a:t>
            </a:r>
            <a:r>
              <a:rPr lang="en-US" dirty="0" smtClean="0"/>
              <a:t> are the number of cells along each axis</a:t>
            </a:r>
          </a:p>
          <a:p>
            <a:r>
              <a:rPr lang="en-US" dirty="0" err="1" smtClean="0"/>
              <a:t>w</a:t>
            </a:r>
            <a:r>
              <a:rPr lang="en-US" baseline="-25000" dirty="0" err="1" smtClean="0"/>
              <a:t>x</a:t>
            </a:r>
            <a:r>
              <a:rPr lang="en-US" dirty="0" smtClean="0"/>
              <a:t>,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y</a:t>
            </a:r>
            <a:r>
              <a:rPr lang="en-US" dirty="0" smtClean="0"/>
              <a:t>,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z</a:t>
            </a:r>
            <a:r>
              <a:rPr lang="en-US" dirty="0" smtClean="0"/>
              <a:t> is the length of the grid along each axis</a:t>
            </a:r>
          </a:p>
          <a:p>
            <a:r>
              <a:rPr lang="en-US" dirty="0" smtClean="0"/>
              <a:t>Let n be the number of objects we have to store</a:t>
            </a:r>
          </a:p>
          <a:p>
            <a:r>
              <a:rPr lang="en-US" dirty="0" smtClean="0"/>
              <a:t>m allows you to pick how many cells per object</a:t>
            </a:r>
          </a:p>
          <a:p>
            <a:pPr lvl="1"/>
            <a:r>
              <a:rPr lang="en-US" dirty="0" smtClean="0"/>
              <a:t>m=2 yields 8ish cells per object, good number</a:t>
            </a:r>
          </a:p>
          <a:p>
            <a:pPr lvl="1"/>
            <a:r>
              <a:rPr lang="en-US" dirty="0" smtClean="0"/>
              <a:t>why use +1?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2694901"/>
              </p:ext>
            </p:extLst>
          </p:nvPr>
        </p:nvGraphicFramePr>
        <p:xfrm>
          <a:off x="6772248" y="2289718"/>
          <a:ext cx="1967601" cy="3962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5" name="Equation" r:id="rId4" imgW="901700" imgH="1816100" progId="Equation.3">
                  <p:embed/>
                </p:oleObj>
              </mc:Choice>
              <mc:Fallback>
                <p:oleObj name="Equation" r:id="rId4" imgW="901700" imgH="1816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772248" y="2289718"/>
                        <a:ext cx="1967601" cy="39629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4280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Objects into the Grid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810" y="2251360"/>
            <a:ext cx="7610476" cy="3670767"/>
          </a:xfrm>
        </p:spPr>
        <p:txBody>
          <a:bodyPr/>
          <a:lstStyle/>
          <a:p>
            <a:r>
              <a:rPr lang="en-US" dirty="0" smtClean="0"/>
              <a:t>Compute the bounding box for the object</a:t>
            </a:r>
          </a:p>
          <a:p>
            <a:r>
              <a:rPr lang="en-US" dirty="0" smtClean="0"/>
              <a:t>Intersect the box with the grid</a:t>
            </a:r>
          </a:p>
          <a:p>
            <a:pPr lvl="1"/>
            <a:r>
              <a:rPr lang="en-US" dirty="0" smtClean="0"/>
              <a:t>Insert object into all cells overlapped by box</a:t>
            </a:r>
          </a:p>
          <a:p>
            <a:endParaRPr lang="en-US" dirty="0" smtClean="0"/>
          </a:p>
        </p:txBody>
      </p:sp>
      <p:pic>
        <p:nvPicPr>
          <p:cNvPr id="4" name="Picture 3" descr="Figure22.03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2" r="10234"/>
          <a:stretch/>
        </p:blipFill>
        <p:spPr>
          <a:xfrm>
            <a:off x="1113371" y="3671930"/>
            <a:ext cx="5788774" cy="28857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8316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Objects into the Grid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810" y="2251360"/>
            <a:ext cx="7610476" cy="3670767"/>
          </a:xfrm>
        </p:spPr>
        <p:txBody>
          <a:bodyPr/>
          <a:lstStyle/>
          <a:p>
            <a:r>
              <a:rPr lang="en-US" dirty="0" smtClean="0"/>
              <a:t>Compute the bounding box for the object</a:t>
            </a:r>
          </a:p>
          <a:p>
            <a:r>
              <a:rPr lang="en-US" dirty="0" smtClean="0"/>
              <a:t>Intersect the box with the grid</a:t>
            </a:r>
          </a:p>
          <a:p>
            <a:pPr lvl="1"/>
            <a:r>
              <a:rPr lang="en-US" dirty="0" smtClean="0"/>
              <a:t>Insert object into all cells overlapped by box</a:t>
            </a:r>
          </a:p>
          <a:p>
            <a:endParaRPr lang="en-US" dirty="0" smtClean="0"/>
          </a:p>
        </p:txBody>
      </p:sp>
      <p:pic>
        <p:nvPicPr>
          <p:cNvPr id="4" name="Picture 3" descr="Figure22.03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2" r="10234"/>
          <a:stretch/>
        </p:blipFill>
        <p:spPr>
          <a:xfrm>
            <a:off x="1113371" y="3671930"/>
            <a:ext cx="5788774" cy="28857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2481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Computing a Cell Index for a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5670788"/>
            <a:ext cx="7610476" cy="59554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Note that indices must be clamped in range [0,n</a:t>
            </a:r>
            <a:r>
              <a:rPr lang="en-US" baseline="-25000" dirty="0" smtClean="0"/>
              <a:t>x</a:t>
            </a:r>
            <a:r>
              <a:rPr lang="en-US" dirty="0" smtClean="0"/>
              <a:t>-1]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66706" y="2239807"/>
            <a:ext cx="7610476" cy="5955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1000"/>
              </a:spcBef>
              <a:buClr>
                <a:schemeClr val="accent2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tx2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dirty="0" smtClean="0"/>
              <a:t>Example: Computing x-axis index for a point p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0372374"/>
              </p:ext>
            </p:extLst>
          </p:nvPr>
        </p:nvGraphicFramePr>
        <p:xfrm>
          <a:off x="866706" y="2682972"/>
          <a:ext cx="3662991" cy="13006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0" name="Equation" r:id="rId3" imgW="1752600" imgH="622300" progId="Equation.3">
                  <p:embed/>
                </p:oleObj>
              </mc:Choice>
              <mc:Fallback>
                <p:oleObj name="Equation" r:id="rId3" imgW="1752600" imgH="622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66706" y="2682972"/>
                        <a:ext cx="3662991" cy="13006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Figure22.04.EPS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55" t="9602" r="34254" b="7392"/>
          <a:stretch/>
        </p:blipFill>
        <p:spPr>
          <a:xfrm>
            <a:off x="4529697" y="2682972"/>
            <a:ext cx="3109652" cy="298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494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15029"/>
            <a:ext cx="8913813" cy="914400"/>
          </a:xfrm>
        </p:spPr>
        <p:txBody>
          <a:bodyPr/>
          <a:lstStyle/>
          <a:p>
            <a:r>
              <a:rPr lang="en-US" dirty="0" smtClean="0"/>
              <a:t>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965" y="1668659"/>
            <a:ext cx="7610476" cy="3670767"/>
          </a:xfrm>
        </p:spPr>
        <p:txBody>
          <a:bodyPr/>
          <a:lstStyle/>
          <a:p>
            <a:r>
              <a:rPr lang="en-US" dirty="0" smtClean="0"/>
              <a:t>Find start point of a ray through the grid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f ray origin is inside grid</a:t>
            </a:r>
          </a:p>
          <a:p>
            <a:pPr lvl="2"/>
            <a:r>
              <a:rPr lang="en-US" dirty="0" smtClean="0"/>
              <a:t>If so, find the starting cell</a:t>
            </a:r>
          </a:p>
          <a:p>
            <a:pPr lvl="1"/>
            <a:r>
              <a:rPr lang="en-US" dirty="0" smtClean="0"/>
              <a:t>If origin is outside grid</a:t>
            </a:r>
          </a:p>
          <a:p>
            <a:pPr lvl="2"/>
            <a:r>
              <a:rPr lang="en-US" dirty="0" smtClean="0"/>
              <a:t>Intersect ray with grid bounding box</a:t>
            </a:r>
          </a:p>
          <a:p>
            <a:pPr lvl="2"/>
            <a:r>
              <a:rPr lang="en-US" dirty="0" smtClean="0"/>
              <a:t>If ray hits the grid bounding box</a:t>
            </a:r>
          </a:p>
          <a:p>
            <a:pPr lvl="3"/>
            <a:r>
              <a:rPr lang="en-US" dirty="0" smtClean="0"/>
              <a:t>Find starting grid cell</a:t>
            </a:r>
          </a:p>
          <a:p>
            <a:pPr lvl="2"/>
            <a:r>
              <a:rPr lang="en-US" dirty="0" smtClean="0"/>
              <a:t>Else, return 0 intersections</a:t>
            </a:r>
            <a:endParaRPr lang="en-US" dirty="0"/>
          </a:p>
        </p:txBody>
      </p:sp>
      <p:pic>
        <p:nvPicPr>
          <p:cNvPr id="4" name="Picture 3" descr="Figure22.06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73" r="10980" b="7382"/>
          <a:stretch/>
        </p:blipFill>
        <p:spPr>
          <a:xfrm>
            <a:off x="4168017" y="4000863"/>
            <a:ext cx="4975983" cy="225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381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15029"/>
            <a:ext cx="8913813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Traversal: Marching Along the 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965" y="1668660"/>
            <a:ext cx="8211116" cy="135808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Intersection of rays with cell faces can be unequally spaced</a:t>
            </a:r>
          </a:p>
          <a:p>
            <a:r>
              <a:rPr lang="en-US" dirty="0" smtClean="0"/>
              <a:t>They are equally spaced in the x, y, and z directions</a:t>
            </a:r>
          </a:p>
          <a:p>
            <a:r>
              <a:rPr lang="en-US" dirty="0" smtClean="0"/>
              <a:t>We can compute parametric increments across the cell</a:t>
            </a:r>
          </a:p>
          <a:p>
            <a:pPr lvl="1"/>
            <a:r>
              <a:rPr lang="en-US" dirty="0" smtClean="0"/>
              <a:t>Figure out, based on smallest t, which face the ray next hits</a:t>
            </a:r>
          </a:p>
        </p:txBody>
      </p:sp>
      <p:pic>
        <p:nvPicPr>
          <p:cNvPr id="5" name="Picture 4" descr="Figure22.07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50" y="3365165"/>
            <a:ext cx="8161399" cy="318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771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154" y="4842348"/>
            <a:ext cx="8917846" cy="1343768"/>
          </a:xfrm>
        </p:spPr>
        <p:txBody>
          <a:bodyPr>
            <a:normAutofit/>
          </a:bodyPr>
          <a:lstStyle/>
          <a:p>
            <a:r>
              <a:rPr lang="en-US" dirty="0" smtClean="0"/>
              <a:t>Be able to use geometric data structures to accelerate ray-tracing </a:t>
            </a:r>
            <a:endParaRPr lang="en-US" dirty="0" smtClean="0"/>
          </a:p>
          <a:p>
            <a:pPr lvl="1"/>
            <a:r>
              <a:rPr lang="en-US" dirty="0" smtClean="0"/>
              <a:t>Know how </a:t>
            </a:r>
            <a:r>
              <a:rPr lang="en-US" dirty="0" smtClean="0"/>
              <a:t>to compute/intersect a bounding box</a:t>
            </a:r>
            <a:endParaRPr lang="en-US" dirty="0" smtClean="0"/>
          </a:p>
          <a:p>
            <a:pPr lvl="1"/>
            <a:r>
              <a:rPr lang="en-US" dirty="0" smtClean="0"/>
              <a:t>Be able to implement a regular grid to accelerate ray tracing</a:t>
            </a:r>
            <a:endParaRPr lang="en-US" dirty="0"/>
          </a:p>
        </p:txBody>
      </p:sp>
      <p:pic>
        <p:nvPicPr>
          <p:cNvPr id="5" name="Picture 4" descr="Figure22.0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982" y="2311400"/>
            <a:ext cx="57658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3055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Traversal: Marching Along the Ray</a:t>
            </a:r>
          </a:p>
        </p:txBody>
      </p:sp>
      <p:pic>
        <p:nvPicPr>
          <p:cNvPr id="4" name="Content Placeholder 3" descr="Figure22.08.EP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61" r="15061"/>
          <a:stretch>
            <a:fillRect/>
          </a:stretch>
        </p:blipFill>
        <p:spPr>
          <a:xfrm>
            <a:off x="298383" y="2233210"/>
            <a:ext cx="4189897" cy="2020916"/>
          </a:xfrm>
        </p:spPr>
      </p:pic>
    </p:spTree>
    <p:extLst>
      <p:ext uri="{BB962C8B-B14F-4D97-AF65-F5344CB8AC3E}">
        <p14:creationId xmlns:p14="http://schemas.microsoft.com/office/powerpoint/2010/main" val="7835707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Theoretical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32" y="2595562"/>
            <a:ext cx="8310914" cy="3670767"/>
          </a:xfrm>
        </p:spPr>
        <p:txBody>
          <a:bodyPr/>
          <a:lstStyle/>
          <a:p>
            <a:r>
              <a:rPr lang="en-US" dirty="0" smtClean="0"/>
              <a:t>Grid will have                        cells in each cardinal direction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Rays tested on                        objects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In practice                               tests per ray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3262201"/>
              </p:ext>
            </p:extLst>
          </p:nvPr>
        </p:nvGraphicFramePr>
        <p:xfrm>
          <a:off x="2734286" y="2473797"/>
          <a:ext cx="1528855" cy="20621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1" name="Equation" r:id="rId3" imgW="546100" imgH="736600" progId="Equation.3">
                  <p:embed/>
                </p:oleObj>
              </mc:Choice>
              <mc:Fallback>
                <p:oleObj name="Equation" r:id="rId3" imgW="546100" imgH="736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34286" y="2473797"/>
                        <a:ext cx="1528855" cy="20621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7435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66656"/>
            <a:ext cx="8913813" cy="914400"/>
          </a:xfrm>
        </p:spPr>
        <p:txBody>
          <a:bodyPr/>
          <a:lstStyle/>
          <a:p>
            <a:r>
              <a:rPr lang="en-US" dirty="0" smtClean="0"/>
              <a:t>Empirical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602" y="1847575"/>
            <a:ext cx="7610476" cy="1718411"/>
          </a:xfrm>
        </p:spPr>
        <p:txBody>
          <a:bodyPr/>
          <a:lstStyle/>
          <a:p>
            <a:r>
              <a:rPr lang="en-US" dirty="0" smtClean="0"/>
              <a:t>From book…10 years ago</a:t>
            </a:r>
          </a:p>
          <a:p>
            <a:r>
              <a:rPr lang="en-US" dirty="0" smtClean="0"/>
              <a:t>400x400 image using 1 ray per pixel, no shadows</a:t>
            </a:r>
          </a:p>
          <a:p>
            <a:pPr lvl="1"/>
            <a:r>
              <a:rPr lang="en-US" dirty="0" smtClean="0"/>
              <a:t>Uniform grid m=2</a:t>
            </a:r>
          </a:p>
          <a:p>
            <a:pPr lvl="1"/>
            <a:r>
              <a:rPr lang="en-US" dirty="0" smtClean="0"/>
              <a:t>450 MHz Mac G3(!?) with 512 MB 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00" y="3589944"/>
            <a:ext cx="7404100" cy="3111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866398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Empirical Performance</a:t>
            </a:r>
            <a:endParaRPr lang="en-US" dirty="0"/>
          </a:p>
        </p:txBody>
      </p:sp>
      <p:pic>
        <p:nvPicPr>
          <p:cNvPr id="4" name="Picture 3" descr="Figure22.11(e)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473" y="2165461"/>
            <a:ext cx="2519340" cy="2519340"/>
          </a:xfrm>
          <a:prstGeom prst="rect">
            <a:avLst/>
          </a:prstGeom>
        </p:spPr>
      </p:pic>
      <p:pic>
        <p:nvPicPr>
          <p:cNvPr id="6" name="Picture 5" descr="Figure22.11(a)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68" y="2165461"/>
            <a:ext cx="2519340" cy="2519340"/>
          </a:xfrm>
          <a:prstGeom prst="rect">
            <a:avLst/>
          </a:prstGeom>
        </p:spPr>
      </p:pic>
      <p:pic>
        <p:nvPicPr>
          <p:cNvPr id="10" name="Picture 9" descr="Figure22.11(d)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737" y="2165461"/>
            <a:ext cx="2519340" cy="251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199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62844"/>
            <a:ext cx="8913813" cy="914400"/>
          </a:xfrm>
        </p:spPr>
        <p:txBody>
          <a:bodyPr/>
          <a:lstStyle/>
          <a:p>
            <a:r>
              <a:rPr lang="en-US" dirty="0" err="1" smtClean="0"/>
              <a:t>Mailboxing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909" y="3208327"/>
            <a:ext cx="7610476" cy="3670767"/>
          </a:xfrm>
        </p:spPr>
        <p:txBody>
          <a:bodyPr/>
          <a:lstStyle/>
          <a:p>
            <a:r>
              <a:rPr lang="en-US" dirty="0" smtClean="0"/>
              <a:t>A hit on an object may not be in the cell</a:t>
            </a:r>
          </a:p>
          <a:p>
            <a:r>
              <a:rPr lang="en-US" dirty="0" smtClean="0"/>
              <a:t>Need to check the the intersection point falls in cell</a:t>
            </a:r>
          </a:p>
          <a:p>
            <a:pPr lvl="1"/>
            <a:r>
              <a:rPr lang="en-US" dirty="0" smtClean="0"/>
              <a:t>If not, keep marching</a:t>
            </a:r>
          </a:p>
          <a:p>
            <a:r>
              <a:rPr lang="en-US" dirty="0" smtClean="0"/>
              <a:t>Will we end up testing same object multiple times?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mailboxing</a:t>
            </a:r>
            <a:r>
              <a:rPr lang="en-US" dirty="0" smtClean="0"/>
              <a:t>  in which</a:t>
            </a:r>
          </a:p>
          <a:p>
            <a:pPr lvl="2"/>
            <a:r>
              <a:rPr lang="en-US" dirty="0" smtClean="0"/>
              <a:t>Each ray gets an integer id</a:t>
            </a:r>
          </a:p>
          <a:p>
            <a:pPr lvl="2"/>
            <a:r>
              <a:rPr lang="en-US" dirty="0" smtClean="0"/>
              <a:t>Store most recent checked ray id and test result with object…like caching  </a:t>
            </a:r>
            <a:endParaRPr lang="en-US" dirty="0"/>
          </a:p>
        </p:txBody>
      </p:sp>
      <p:pic>
        <p:nvPicPr>
          <p:cNvPr id="4" name="Picture 3" descr="Screen Shot 2016-03-07 at 11.43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597" y="1417587"/>
            <a:ext cx="6065692" cy="179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6230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Uniform Grids and Scene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738" y="2303545"/>
            <a:ext cx="7610476" cy="3670767"/>
          </a:xfrm>
        </p:spPr>
        <p:txBody>
          <a:bodyPr/>
          <a:lstStyle/>
          <a:p>
            <a:r>
              <a:rPr lang="en-US" dirty="0" smtClean="0"/>
              <a:t>Work best for uniformly distributed objects</a:t>
            </a:r>
          </a:p>
          <a:p>
            <a:pPr lvl="1"/>
            <a:r>
              <a:rPr lang="en-US" dirty="0" smtClean="0"/>
              <a:t>Objects all have similar complexity</a:t>
            </a:r>
          </a:p>
          <a:p>
            <a:r>
              <a:rPr lang="en-US" dirty="0" smtClean="0"/>
              <a:t>Poor performance for non-uniform complexity in scene</a:t>
            </a:r>
          </a:p>
          <a:p>
            <a:pPr lvl="1"/>
            <a:r>
              <a:rPr lang="en-US" dirty="0" smtClean="0"/>
              <a:t>“Teapot in a stadium” problem – Eric Haines</a:t>
            </a:r>
          </a:p>
          <a:p>
            <a:pPr lvl="1"/>
            <a:r>
              <a:rPr lang="en-US" dirty="0" smtClean="0"/>
              <a:t>Can nest grids or use a tree-based structure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218" y="4321555"/>
            <a:ext cx="2400737" cy="21935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2049" y="4315713"/>
            <a:ext cx="2380033" cy="219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303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Bounding Boxes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82452"/>
            <a:ext cx="9144000" cy="1474880"/>
          </a:xfrm>
        </p:spPr>
        <p:txBody>
          <a:bodyPr>
            <a:normAutofit fontScale="92500"/>
          </a:bodyPr>
          <a:lstStyle/>
          <a:p>
            <a:r>
              <a:rPr lang="en-US" sz="1800" dirty="0" smtClean="0"/>
              <a:t>Complex geometric models require expensive </a:t>
            </a:r>
            <a:r>
              <a:rPr lang="en-US" sz="1800" dirty="0" smtClean="0"/>
              <a:t>tests for ray intersections</a:t>
            </a:r>
          </a:p>
          <a:p>
            <a:r>
              <a:rPr lang="en-US" sz="1800" dirty="0" smtClean="0"/>
              <a:t>Boxes are fast to test for ray intersection</a:t>
            </a:r>
          </a:p>
          <a:p>
            <a:r>
              <a:rPr lang="en-US" sz="1800" dirty="0"/>
              <a:t>C</a:t>
            </a:r>
            <a:r>
              <a:rPr lang="en-US" sz="1800" dirty="0" smtClean="0"/>
              <a:t>an implement a “quick rejection” test on the bounding box of a complex object</a:t>
            </a:r>
          </a:p>
          <a:p>
            <a:pPr lvl="1"/>
            <a:r>
              <a:rPr lang="en-US" sz="1600" dirty="0" smtClean="0"/>
              <a:t>Usually, lots of rays will miss an object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47539" b="47304"/>
          <a:stretch/>
        </p:blipFill>
        <p:spPr>
          <a:xfrm>
            <a:off x="4832721" y="3531196"/>
            <a:ext cx="3047864" cy="306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160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Axis-Aligned Bounding Box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0" y="2282451"/>
            <a:ext cx="9144000" cy="3423127"/>
          </a:xfrm>
        </p:spPr>
        <p:txBody>
          <a:bodyPr>
            <a:normAutofit/>
          </a:bodyPr>
          <a:lstStyle/>
          <a:p>
            <a:r>
              <a:rPr lang="en-US" dirty="0" smtClean="0"/>
              <a:t>Box is defined by  </a:t>
            </a:r>
          </a:p>
          <a:p>
            <a:pPr lvl="1"/>
            <a:r>
              <a:rPr lang="en-US" dirty="0" smtClean="0"/>
              <a:t>min point p</a:t>
            </a:r>
            <a:r>
              <a:rPr lang="en-US" baseline="-25000" dirty="0" smtClean="0"/>
              <a:t>0</a:t>
            </a:r>
            <a:r>
              <a:rPr lang="en-US" dirty="0" smtClean="0"/>
              <a:t>=(x</a:t>
            </a:r>
            <a:r>
              <a:rPr lang="en-US" baseline="-25000" dirty="0" smtClean="0"/>
              <a:t>0</a:t>
            </a:r>
            <a:r>
              <a:rPr lang="en-US" dirty="0" smtClean="0"/>
              <a:t>,y</a:t>
            </a:r>
            <a:r>
              <a:rPr lang="en-US" baseline="-25000" dirty="0" smtClean="0"/>
              <a:t>0</a:t>
            </a:r>
            <a:r>
              <a:rPr lang="en-US" dirty="0" smtClean="0"/>
              <a:t>,z</a:t>
            </a:r>
            <a:r>
              <a:rPr lang="en-US" baseline="-25000" dirty="0" smtClean="0"/>
              <a:t>0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max point p</a:t>
            </a:r>
            <a:r>
              <a:rPr lang="en-US" baseline="-25000" dirty="0" smtClean="0"/>
              <a:t>1</a:t>
            </a:r>
            <a:r>
              <a:rPr lang="en-US" dirty="0" smtClean="0"/>
              <a:t>=(x</a:t>
            </a:r>
            <a:r>
              <a:rPr lang="en-US" baseline="-25000" dirty="0" smtClean="0"/>
              <a:t>1</a:t>
            </a:r>
            <a:r>
              <a:rPr lang="en-US" dirty="0" smtClean="0"/>
              <a:t>,y</a:t>
            </a:r>
            <a:r>
              <a:rPr lang="en-US" baseline="-25000" dirty="0" smtClean="0"/>
              <a:t>1</a:t>
            </a:r>
            <a:r>
              <a:rPr lang="en-US" dirty="0" smtClean="0"/>
              <a:t>,z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Box is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How can we efficient</a:t>
            </a:r>
            <a:r>
              <a:rPr lang="en-US" dirty="0" smtClean="0"/>
              <a:t>ly compute the box?</a:t>
            </a:r>
          </a:p>
          <a:p>
            <a:pPr lvl="1"/>
            <a:r>
              <a:rPr lang="en-US" dirty="0" smtClean="0"/>
              <a:t>Imagine you are given a triangle mesh…</a:t>
            </a:r>
            <a:br>
              <a:rPr lang="en-US" dirty="0" smtClean="0"/>
            </a:br>
            <a:r>
              <a:rPr lang="en-US" dirty="0" smtClean="0"/>
              <a:t>what is the bounding box for all those triangles? </a:t>
            </a:r>
            <a:endParaRPr lang="en-US" dirty="0" smtClean="0"/>
          </a:p>
          <a:p>
            <a:pPr marL="0" indent="0">
              <a:buNone/>
            </a:pPr>
            <a:endParaRPr lang="en-US" i="1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0716902"/>
              </p:ext>
            </p:extLst>
          </p:nvPr>
        </p:nvGraphicFramePr>
        <p:xfrm>
          <a:off x="1262966" y="3555701"/>
          <a:ext cx="4087045" cy="6365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3" imgW="1549400" imgH="241300" progId="Equation.3">
                  <p:embed/>
                </p:oleObj>
              </mc:Choice>
              <mc:Fallback>
                <p:oleObj name="Equation" r:id="rId3" imgW="15494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62966" y="3555701"/>
                        <a:ext cx="4087045" cy="6365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Figure19.02.EPS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8" t="3749" r="60503" b="19273"/>
          <a:stretch/>
        </p:blipFill>
        <p:spPr>
          <a:xfrm>
            <a:off x="5956420" y="1798374"/>
            <a:ext cx="2957393" cy="351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712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Box-Ray Intersection Test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0" y="2282452"/>
            <a:ext cx="9144000" cy="147488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Box is defined by slabs along each axis</a:t>
            </a:r>
          </a:p>
          <a:p>
            <a:r>
              <a:rPr lang="en-US" dirty="0" smtClean="0"/>
              <a:t>We will look at 2D case and generalize to 3D</a:t>
            </a:r>
          </a:p>
          <a:p>
            <a:r>
              <a:rPr lang="en-US" dirty="0"/>
              <a:t>R</a:t>
            </a:r>
            <a:r>
              <a:rPr lang="en-US" dirty="0" smtClean="0"/>
              <a:t>ay misses the box when </a:t>
            </a:r>
            <a:r>
              <a:rPr lang="en-US" dirty="0" smtClean="0"/>
              <a:t>the slab intersection intervals do not overlap</a:t>
            </a:r>
          </a:p>
          <a:p>
            <a:pPr lvl="1"/>
            <a:r>
              <a:rPr lang="en-US" dirty="0" smtClean="0"/>
              <a:t>How would you test this?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i="1" dirty="0"/>
          </a:p>
        </p:txBody>
      </p:sp>
      <p:pic>
        <p:nvPicPr>
          <p:cNvPr id="6" name="Picture 5" descr="Figure19.02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8" t="3749" r="2271"/>
          <a:stretch/>
        </p:blipFill>
        <p:spPr>
          <a:xfrm>
            <a:off x="1919624" y="3526963"/>
            <a:ext cx="5195517" cy="299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853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Box-Ray Intersection Test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0" y="2282452"/>
            <a:ext cx="9144000" cy="1474880"/>
          </a:xfrm>
        </p:spPr>
        <p:txBody>
          <a:bodyPr>
            <a:normAutofit/>
          </a:bodyPr>
          <a:lstStyle/>
          <a:p>
            <a:r>
              <a:rPr lang="en-US" dirty="0" smtClean="0"/>
              <a:t>Check if largest entering t value is less than smallest exiting t value</a:t>
            </a:r>
          </a:p>
        </p:txBody>
      </p:sp>
      <p:pic>
        <p:nvPicPr>
          <p:cNvPr id="8" name="Picture 7" descr="Figure19.03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25" y="3127221"/>
            <a:ext cx="6608998" cy="343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341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Box-Ray Intersection Test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0" y="2282452"/>
            <a:ext cx="9144000" cy="1474880"/>
          </a:xfrm>
        </p:spPr>
        <p:txBody>
          <a:bodyPr>
            <a:normAutofit/>
          </a:bodyPr>
          <a:lstStyle/>
          <a:p>
            <a:r>
              <a:rPr lang="en-US" dirty="0" smtClean="0"/>
              <a:t>But ray can also miss if smallest exiting t value is negative</a:t>
            </a:r>
            <a:endParaRPr lang="en-US" dirty="0" smtClean="0"/>
          </a:p>
          <a:p>
            <a:pPr marL="0" indent="0">
              <a:buNone/>
            </a:pPr>
            <a:endParaRPr lang="en-US" i="1" dirty="0"/>
          </a:p>
        </p:txBody>
      </p:sp>
      <p:pic>
        <p:nvPicPr>
          <p:cNvPr id="7" name="Picture 6" descr="Figure19.04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47" y="3314382"/>
            <a:ext cx="7313341" cy="327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293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929" y="2348332"/>
            <a:ext cx="8376971" cy="3917997"/>
          </a:xfrm>
        </p:spPr>
        <p:txBody>
          <a:bodyPr/>
          <a:lstStyle/>
          <a:p>
            <a:r>
              <a:rPr lang="en-US" dirty="0" smtClean="0"/>
              <a:t>We can do more than just use bounding boxes</a:t>
            </a:r>
          </a:p>
          <a:p>
            <a:r>
              <a:rPr lang="en-US" dirty="0" smtClean="0"/>
              <a:t>What about a data structure that partitions space?</a:t>
            </a:r>
          </a:p>
          <a:p>
            <a:pPr lvl="1"/>
            <a:r>
              <a:rPr lang="en-US" dirty="0" smtClean="0"/>
              <a:t>And we only test objects in the sections of space the ray traverses</a:t>
            </a:r>
          </a:p>
          <a:p>
            <a:r>
              <a:rPr lang="en-US" dirty="0" smtClean="0"/>
              <a:t>Lots of choices</a:t>
            </a:r>
          </a:p>
          <a:p>
            <a:pPr lvl="1"/>
            <a:r>
              <a:rPr lang="en-US" dirty="0" smtClean="0"/>
              <a:t>Bounding Volume Hierarchy (BVH)</a:t>
            </a:r>
          </a:p>
          <a:p>
            <a:pPr lvl="1"/>
            <a:r>
              <a:rPr lang="en-US" dirty="0" err="1" smtClean="0"/>
              <a:t>Octree</a:t>
            </a:r>
            <a:endParaRPr lang="en-US" dirty="0" smtClean="0"/>
          </a:p>
          <a:p>
            <a:pPr lvl="1"/>
            <a:r>
              <a:rPr lang="en-US" dirty="0" smtClean="0"/>
              <a:t>BSP-Tree</a:t>
            </a:r>
          </a:p>
          <a:p>
            <a:pPr lvl="1"/>
            <a:r>
              <a:rPr lang="en-US" dirty="0" smtClean="0"/>
              <a:t>KD-tree</a:t>
            </a:r>
          </a:p>
          <a:p>
            <a:pPr lvl="1"/>
            <a:r>
              <a:rPr lang="en-US" dirty="0" smtClean="0"/>
              <a:t>Regular grid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7800" y="3531194"/>
            <a:ext cx="2748757" cy="297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865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Grids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603" y="2212872"/>
            <a:ext cx="7610476" cy="1892362"/>
          </a:xfrm>
        </p:spPr>
        <p:txBody>
          <a:bodyPr/>
          <a:lstStyle/>
          <a:p>
            <a:r>
              <a:rPr lang="en-US" dirty="0" smtClean="0"/>
              <a:t>A regular grid is an axis-aligned box</a:t>
            </a:r>
          </a:p>
          <a:p>
            <a:r>
              <a:rPr lang="en-US" dirty="0" smtClean="0"/>
              <a:t>Subdivided into smaller axis-aligned boxes called </a:t>
            </a:r>
            <a:r>
              <a:rPr lang="en-US" b="1" i="1" dirty="0" smtClean="0"/>
              <a:t>cells</a:t>
            </a:r>
          </a:p>
          <a:p>
            <a:r>
              <a:rPr lang="en-US" dirty="0" smtClean="0"/>
              <a:t>Each cell has the same shape and size</a:t>
            </a:r>
          </a:p>
          <a:p>
            <a:pPr lvl="1"/>
            <a:r>
              <a:rPr lang="en-US" dirty="0" smtClean="0"/>
              <a:t>This is why it’s called a regular or uniform grid</a:t>
            </a:r>
            <a:endParaRPr lang="en-US" dirty="0"/>
          </a:p>
        </p:txBody>
      </p:sp>
      <p:pic>
        <p:nvPicPr>
          <p:cNvPr id="4" name="Picture 3" descr="Figure22.0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982" y="4174815"/>
            <a:ext cx="57658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013830"/>
      </p:ext>
    </p:extLst>
  </p:cSld>
  <p:clrMapOvr>
    <a:masterClrMapping/>
  </p:clrMapOvr>
</p:sld>
</file>

<file path=ppt/theme/theme1.xml><?xml version="1.0" encoding="utf-8"?>
<a:theme xmlns:a="http://schemas.openxmlformats.org/drawingml/2006/main" name="DAK1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DAK1.thmx</Template>
  <TotalTime>69474</TotalTime>
  <Words>976</Words>
  <Application>Microsoft Macintosh PowerPoint</Application>
  <PresentationFormat>On-screen Show (4:3)</PresentationFormat>
  <Paragraphs>135</Paragraphs>
  <Slides>25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DAK1</vt:lpstr>
      <vt:lpstr>Microsoft Equation</vt:lpstr>
      <vt:lpstr>CS 419: Production Rendering   Geometric Data Structures: Regular Grids</vt:lpstr>
      <vt:lpstr>Objectives</vt:lpstr>
      <vt:lpstr>Bounding Boxes</vt:lpstr>
      <vt:lpstr>Axis-Aligned Bounding Box</vt:lpstr>
      <vt:lpstr>Box-Ray Intersection Test</vt:lpstr>
      <vt:lpstr>Box-Ray Intersection Test</vt:lpstr>
      <vt:lpstr>Box-Ray Intersection Test</vt:lpstr>
      <vt:lpstr>Geometric Data Structures</vt:lpstr>
      <vt:lpstr>Regular Grids</vt:lpstr>
      <vt:lpstr>Regular Grids</vt:lpstr>
      <vt:lpstr>Tracing Rays through Regular Grids</vt:lpstr>
      <vt:lpstr>Constructing a Regular Grid</vt:lpstr>
      <vt:lpstr>A Hash Function for 3D Points</vt:lpstr>
      <vt:lpstr>How Many Cells?</vt:lpstr>
      <vt:lpstr>Inserting Objects into the Grid</vt:lpstr>
      <vt:lpstr>Inserting Objects into the Grid</vt:lpstr>
      <vt:lpstr>Computing a Cell Index for a Point</vt:lpstr>
      <vt:lpstr>Traversal</vt:lpstr>
      <vt:lpstr>Traversal: Marching Along the Ray</vt:lpstr>
      <vt:lpstr>Traversal: Marching Along the Ray</vt:lpstr>
      <vt:lpstr>Theoretical Performance</vt:lpstr>
      <vt:lpstr>Empirical Performance</vt:lpstr>
      <vt:lpstr>Empirical Performance</vt:lpstr>
      <vt:lpstr>Mailboxing</vt:lpstr>
      <vt:lpstr>Uniform Grids and Scene Complexity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a visualization and analysis tool for reservoir modeling and fluid-flow simulation</dc:title>
  <dc:creator>Don Keefer</dc:creator>
  <cp:lastModifiedBy>Eric Shaffer</cp:lastModifiedBy>
  <cp:revision>363</cp:revision>
  <dcterms:created xsi:type="dcterms:W3CDTF">2012-04-01T22:10:48Z</dcterms:created>
  <dcterms:modified xsi:type="dcterms:W3CDTF">2016-03-10T14:39:04Z</dcterms:modified>
</cp:coreProperties>
</file>