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6" r:id="rId2"/>
    <p:sldId id="300" r:id="rId3"/>
    <p:sldId id="257" r:id="rId4"/>
    <p:sldId id="258" r:id="rId5"/>
    <p:sldId id="301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2AEC6-68A6-432A-9FA3-E7CE5323D581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EB035-3B2E-4C25-B071-15FC16C4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5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EB035-3B2E-4C25-B071-15FC16C484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6D95-7393-4709-A2FA-78002656005D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3505-4C0C-4CE5-98C6-2484EE3D233F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3C9D-9033-49B1-9355-8A1B3F73EFFE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3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BDFD-D7FD-4F6A-B0C1-9A269198EDA9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59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5B12-B83F-43A0-BA84-2447A9EC9D46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9012-0689-4FFA-8B39-2BBD21F0918C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E424-0508-4E35-B808-0A2F46DAB893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67A2-CDEA-44F5-B988-04C21B2C32D4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1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65F-C20A-40D3-B657-443BC11A7917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5540-8428-4B55-829A-3A41D4263371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8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3CBD-E892-4360-B5EF-5F1FAE0DAB0D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CBFD-18EE-441C-9A60-7AAC76A119BD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DF81-A76F-4C25-9575-11BB8555A87D}" type="datetime1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E6AA-1A08-4896-AA8E-6F81877A0DC4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3E58-7763-48E6-BC31-DE5D42784478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E50B-34F0-411E-B5EA-9595A1D79FEE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9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741-ABC8-4FDC-B0D8-3E0F2B767D91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42B211-D460-4C4E-B0A6-E6206F8AAF32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8A1A-25DB-41DC-A0B7-8A8A3335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44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450376"/>
            <a:ext cx="9512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Institution Management</a:t>
            </a:r>
          </a:p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&amp; Monitoring System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513" y="3316406"/>
            <a:ext cx="8911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Name                                  Student ID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Kamrul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Shourav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1005097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Mahabub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Zoraf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1005106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Aminul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Ripon                        1005107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Bulbul Sharif                             1005108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Rupsha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1005109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Training session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5253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business actor 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DPEO / DEO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DPEO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/ DEO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313899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Training session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36675"/>
              </p:ext>
            </p:extLst>
          </p:nvPr>
        </p:nvGraphicFramePr>
        <p:xfrm>
          <a:off x="996287" y="1774213"/>
          <a:ext cx="10385946" cy="4722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Click “Select Trainee List” button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button “Add Teacher”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New page for inserting teachers name, institutions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subject is open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Fields are filled with proper data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All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are saved and corresponding teachers profile is updated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Clicks the button “Complete”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Saves the full list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080" y="341195"/>
            <a:ext cx="1030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course of event: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797" y="3316406"/>
            <a:ext cx="10522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condition: </a:t>
            </a:r>
            <a:r>
              <a:rPr lang="en-US" sz="3200" dirty="0" smtClean="0"/>
              <a:t>A </a:t>
            </a:r>
            <a:r>
              <a:rPr lang="en-US" sz="3200" dirty="0"/>
              <a:t>list of all the teachers is made and shown.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When trainee list is saved and all the profiles are updated this case is ended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90927"/>
              </p:ext>
            </p:extLst>
          </p:nvPr>
        </p:nvGraphicFramePr>
        <p:xfrm>
          <a:off x="1567974" y="1210985"/>
          <a:ext cx="8804324" cy="17451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2162"/>
                <a:gridCol w="4402162"/>
              </a:tblGrid>
              <a:tr h="80022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Actor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00227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Fields</a:t>
                      </a:r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not filled properly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Shows error message and opens new page to input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354842"/>
            <a:ext cx="9007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Monitoring institutions performance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glossary: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8822"/>
              </p:ext>
            </p:extLst>
          </p:nvPr>
        </p:nvGraphicFramePr>
        <p:xfrm>
          <a:off x="2483893" y="2497540"/>
          <a:ext cx="7328848" cy="40651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4388"/>
                <a:gridCol w="2074460"/>
              </a:tblGrid>
              <a:tr h="81975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Use Case ID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Name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Actor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: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Create new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teachers profile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PS/KG /HS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: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new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profile</a:t>
                      </a:r>
                    </a:p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PS/KG/</a:t>
                      </a:r>
                    </a:p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HS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 :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Institution’s Performance Monitoring and Taking Proper Steps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DPEO /</a:t>
                      </a:r>
                    </a:p>
                    <a:p>
                      <a:r>
                        <a:rPr lang="en-US" sz="2800" baseline="0" dirty="0" smtClean="0"/>
                        <a:t>     </a:t>
                      </a:r>
                      <a:r>
                        <a:rPr lang="en-US" sz="2800" dirty="0" smtClean="0"/>
                        <a:t>DEO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Create new teachers profile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68201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PS / KG/ HS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PS / KG / KG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313899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Add new teacher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33073"/>
              </p:ext>
            </p:extLst>
          </p:nvPr>
        </p:nvGraphicFramePr>
        <p:xfrm>
          <a:off x="996287" y="1774213"/>
          <a:ext cx="10385946" cy="4722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None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Ask for user ID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password through an interface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Gives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ID &amp; password as input in login page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ID &amp; password is verified &amp; page for choosing option is open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Selects add teacher option from the option list and clicks “OK” button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New page for insertion teachers information is open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Proper information will be given in the respective fields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080" y="341195"/>
            <a:ext cx="1030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course of event: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797" y="3316406"/>
            <a:ext cx="10522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conditions: None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This use case concludes when teachers record is added and a new page with filled form with the information is shown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54030"/>
              </p:ext>
            </p:extLst>
          </p:nvPr>
        </p:nvGraphicFramePr>
        <p:xfrm>
          <a:off x="1567974" y="1210985"/>
          <a:ext cx="8804324" cy="17451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2162"/>
                <a:gridCol w="4402162"/>
              </a:tblGrid>
              <a:tr h="80022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Actor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00227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May</a:t>
                      </a:r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give wrong user ID &amp; password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 new log in page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Create new students profile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87183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PS / KG / HS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PS/ KG/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HS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313899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Add new Students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58467"/>
              </p:ext>
            </p:extLst>
          </p:nvPr>
        </p:nvGraphicFramePr>
        <p:xfrm>
          <a:off x="996287" y="1774213"/>
          <a:ext cx="10385946" cy="4722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None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Ask for user ID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password through an interface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Gives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ID &amp; password as input in login page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ID &amp; password is verified &amp; page for choosing option is open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Selects add students option from the option list and clicks “OK” button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New page for insertion students information is open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Proper information will be given in the respective fields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080" y="341195"/>
            <a:ext cx="1030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course of event: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797" y="3316406"/>
            <a:ext cx="10522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conditions: None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This use case concludes when students record is added and a new page with filled form with the information is shown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54030"/>
              </p:ext>
            </p:extLst>
          </p:nvPr>
        </p:nvGraphicFramePr>
        <p:xfrm>
          <a:off x="1567974" y="1210985"/>
          <a:ext cx="8804324" cy="17451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2162"/>
                <a:gridCol w="4402162"/>
              </a:tblGrid>
              <a:tr h="80022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Actor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00227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May</a:t>
                      </a:r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give wrong user ID &amp; password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 new log in page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594" y="818866"/>
            <a:ext cx="76700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Subsystems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teachers performance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institutions performance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students performance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4. Book distribution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5. Registration of PSC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3200" dirty="0"/>
              <a:t>Institution’s Performance Monitoring and Taking Proper Steps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29336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business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DPEO / DEO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DPEO / DEO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313899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000" dirty="0"/>
              <a:t>Institution’s Performance Monitoring and Taking Proper Steps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86974"/>
              </p:ext>
            </p:extLst>
          </p:nvPr>
        </p:nvGraphicFramePr>
        <p:xfrm>
          <a:off x="818866" y="1478052"/>
          <a:ext cx="10385946" cy="51138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85230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230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Click the button “Analyze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Institutions Profile”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 new page will open with some fields which are about the category of institutions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230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Fills the form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click “Submit” button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Starts analyzing with the data of profile and the result of that institution’s students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2303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Gives a rating to all the institutions which are under the given category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2303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Shows the list with rating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2303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7: Proper steps are taken according to the rating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1" y="3275463"/>
            <a:ext cx="103040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Conclusion: Concludes when all the profiles are given a rating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Post- conditions: A list of all the institutions with rating is made and shown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967" y="518615"/>
            <a:ext cx="9062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course of event: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548"/>
              </p:ext>
            </p:extLst>
          </p:nvPr>
        </p:nvGraphicFramePr>
        <p:xfrm>
          <a:off x="1439079" y="1224991"/>
          <a:ext cx="8646616" cy="16273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23308"/>
                <a:gridCol w="4323308"/>
              </a:tblGrid>
              <a:tr h="81369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Actor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369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Alt-step 3: Fields are not filled perfectly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Alt-step 4: Shows error messages and opens new page to input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354842"/>
            <a:ext cx="9007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Monitoring students performance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glossary: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96501"/>
              </p:ext>
            </p:extLst>
          </p:nvPr>
        </p:nvGraphicFramePr>
        <p:xfrm>
          <a:off x="2483893" y="2497540"/>
          <a:ext cx="7328848" cy="31362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4388"/>
                <a:gridCol w="2074460"/>
              </a:tblGrid>
              <a:tr h="81975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Use Case ID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Name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Actor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: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Updating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profile</a:t>
                      </a:r>
                    </a:p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PS/KG/HS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 :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Student’s Performance Monitoring and Taking Proper Steps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DPEO/</a:t>
                      </a:r>
                    </a:p>
                    <a:p>
                      <a:r>
                        <a:rPr lang="en-US" sz="2800" baseline="0" dirty="0" smtClean="0"/>
                        <a:t>    </a:t>
                      </a:r>
                      <a:r>
                        <a:rPr lang="en-US" sz="2800" dirty="0" smtClean="0"/>
                        <a:t>DEO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Updating students profile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05607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PS / KG / HS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PS /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KG / HS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59" y="136477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Updating students profile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94661"/>
              </p:ext>
            </p:extLst>
          </p:nvPr>
        </p:nvGraphicFramePr>
        <p:xfrm>
          <a:off x="1160061" y="1351131"/>
          <a:ext cx="10385946" cy="24565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111839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3819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Give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the data about semester examination result and attendance 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Updates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profile of each students with the given data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9559" y="4176215"/>
            <a:ext cx="11218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concludes when the profile of all students of an institutions are updated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Post-condition: Performs some related calculation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3200" dirty="0"/>
              <a:t>Student’s Performance Monitoring and Taking Proper Steps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18015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DPEO / DEO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DPEO / DEO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313899"/>
            <a:ext cx="9416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400" dirty="0"/>
              <a:t>Student’s Performance Monitoring and Taking Proper Steps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17978"/>
              </p:ext>
            </p:extLst>
          </p:nvPr>
        </p:nvGraphicFramePr>
        <p:xfrm>
          <a:off x="641445" y="1760449"/>
          <a:ext cx="10385946" cy="49133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81888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888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Click the button “Analyze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Profile”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 new page will open with some fields which are about the category of students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888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Fills the form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click “Submit” button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Starts analyzing with the data of profile and the result of that student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8884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Gives a rating to all the students who are under the given category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8884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Shows the list with rating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8884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7: Taking Further steps according to the rating.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1" y="3275463"/>
            <a:ext cx="103040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Conclusion: Concludes when all the profiles are given a rating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Post- conditions: A list of all the students with rating is made and shown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967" y="518615"/>
            <a:ext cx="9062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course of event: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548"/>
              </p:ext>
            </p:extLst>
          </p:nvPr>
        </p:nvGraphicFramePr>
        <p:xfrm>
          <a:off x="1439079" y="1224991"/>
          <a:ext cx="8646616" cy="17280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23308"/>
                <a:gridCol w="4323308"/>
              </a:tblGrid>
              <a:tr h="81369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Actor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36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Alt-step 3: Fields are not filled perfectly.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Alt-step 4: Shows error messages and opens new page to input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354842"/>
            <a:ext cx="9007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Book distribution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glossary: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04934"/>
              </p:ext>
            </p:extLst>
          </p:nvPr>
        </p:nvGraphicFramePr>
        <p:xfrm>
          <a:off x="2483893" y="2497540"/>
          <a:ext cx="7328848" cy="36543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4388"/>
                <a:gridCol w="2074460"/>
              </a:tblGrid>
              <a:tr h="81975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Use Case ID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Name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Actor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 : Calculating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 number of students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DPME/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DSHE, TB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 : Scheduling book distribution process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TB, PS/KG / HS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 : Monitoring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distribution process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I, PS/KG /HS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7540" y="327546"/>
            <a:ext cx="62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752" y="1637731"/>
            <a:ext cx="107407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Directorate of primary and mass education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Directorate of secondary and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igher education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Textbook Board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school / kinder garden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 school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Invigilator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District primary education office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District education office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 Calculating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of students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8760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business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TB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 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DPME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/ DHSE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DPME / DHSE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313899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Calculating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of students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2941"/>
              </p:ext>
            </p:extLst>
          </p:nvPr>
        </p:nvGraphicFramePr>
        <p:xfrm>
          <a:off x="996287" y="1774213"/>
          <a:ext cx="10385946" cy="3777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DPME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gives command to calculate total number of students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Calculates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total number of students of all institutions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Sends the data to TB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TB receives the data and print required number of books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1" y="1336471"/>
            <a:ext cx="10304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Conclusion: Concludes when the data is send to TB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Post- conditions: </a:t>
            </a:r>
            <a:r>
              <a:rPr lang="en-US" sz="4000" dirty="0" smtClean="0"/>
              <a:t>None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 Scheduling book distribution process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47718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business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PS / KG / HS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TB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TB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668741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Scheduling book distribution process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12058"/>
              </p:ext>
            </p:extLst>
          </p:nvPr>
        </p:nvGraphicFramePr>
        <p:xfrm>
          <a:off x="1009935" y="2729556"/>
          <a:ext cx="10385946" cy="28332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TB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prepares the schedule for distribution of books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Schedule is given to the system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Informs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about the schedule date to corresponding institutions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388" y="928048"/>
            <a:ext cx="10304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Conclusion: </a:t>
            </a:r>
            <a:r>
              <a:rPr lang="en-US" sz="4000" dirty="0"/>
              <a:t>Sending scheduling to all the institutions to collect their share. 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Post- conditions: None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 Monitoring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distribution process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8828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6" y="655093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Monitoring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distribution process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96199"/>
              </p:ext>
            </p:extLst>
          </p:nvPr>
        </p:nvGraphicFramePr>
        <p:xfrm>
          <a:off x="1078174" y="2961569"/>
          <a:ext cx="10385946" cy="28332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Invigilates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distribution process in school level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Collects and uploads data how many students have received books in hand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Updates the profile of the school with the data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1" y="946527"/>
            <a:ext cx="103040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Conclusion: </a:t>
            </a:r>
            <a:r>
              <a:rPr lang="en-US" sz="2800" dirty="0"/>
              <a:t>Concludes with taking proper steps against the institutions who black marketed the books.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Post- condition: None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354842"/>
            <a:ext cx="9007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PSC online registration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glossary: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49702"/>
              </p:ext>
            </p:extLst>
          </p:nvPr>
        </p:nvGraphicFramePr>
        <p:xfrm>
          <a:off x="2483893" y="2497540"/>
          <a:ext cx="7328848" cy="27095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4388"/>
                <a:gridCol w="2074460"/>
              </a:tblGrid>
              <a:tr h="81975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Use Case ID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Name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Actor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 :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 online registration</a:t>
                      </a:r>
                      <a:endParaRPr 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DPME,</a:t>
                      </a:r>
                    </a:p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PS/KG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 :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Checking registration info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DPME,</a:t>
                      </a:r>
                    </a:p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PS/KG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6656" y="191069"/>
            <a:ext cx="7206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 Glossary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02465"/>
              </p:ext>
            </p:extLst>
          </p:nvPr>
        </p:nvGraphicFramePr>
        <p:xfrm>
          <a:off x="1569492" y="1856094"/>
          <a:ext cx="9144000" cy="43920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59857"/>
                <a:gridCol w="2784143"/>
              </a:tblGrid>
              <a:tr h="469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                           </a:t>
                      </a:r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Key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Directorate of primary and mass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DPME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Directorate of secondary and higher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DSHE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Textbook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TB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Primary school / kinder garden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PS/KG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HS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Invigilator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District primary education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DPEO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District education office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DEO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online registration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09355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business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DPME, PS / KG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DPME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6" y="655093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online registration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90487"/>
              </p:ext>
            </p:extLst>
          </p:nvPr>
        </p:nvGraphicFramePr>
        <p:xfrm>
          <a:off x="1078174" y="2961569"/>
          <a:ext cx="10385946" cy="28332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DPME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starts the registration process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Shows the registration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option to KG/PS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KG/PS gives all the necessary data of all the students of class five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Saves all the data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1105469"/>
            <a:ext cx="10304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Conclusion: </a:t>
            </a:r>
            <a:r>
              <a:rPr lang="en-US" sz="2800" dirty="0"/>
              <a:t>Concludes with receiving students’ information from the institutions.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Post- conditions: </a:t>
            </a:r>
            <a:r>
              <a:rPr lang="en-US" sz="2800" dirty="0"/>
              <a:t>“Checking Registration Info.” Use case may initiates if necessary.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registration info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81873"/>
              </p:ext>
            </p:extLst>
          </p:nvPr>
        </p:nvGraphicFramePr>
        <p:xfrm>
          <a:off x="1854579" y="1978926"/>
          <a:ext cx="8128000" cy="3940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business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DPME, PS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/ KG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actor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DPME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313899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3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registration info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67020"/>
              </p:ext>
            </p:extLst>
          </p:nvPr>
        </p:nvGraphicFramePr>
        <p:xfrm>
          <a:off x="996287" y="1774213"/>
          <a:ext cx="10385946" cy="4722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DPME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starts error checking event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Shows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error checking option to PS/KG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PS/KG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checks the list of all students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If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error is found clicks the “Edit” button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editable form is open with all the previous data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Completes the necessary editing and clicks the button “Done”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Saves the data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1" y="1378425"/>
            <a:ext cx="103040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Conclusion: </a:t>
            </a:r>
            <a:r>
              <a:rPr lang="en-US" sz="2800" dirty="0"/>
              <a:t>Concludes with updating students’ information if necessary.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Post- condition: None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675" y="1466081"/>
            <a:ext cx="8625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78" y="2602411"/>
            <a:ext cx="3809524" cy="38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5" y="0"/>
            <a:ext cx="10099344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354842"/>
            <a:ext cx="9007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teachers performance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glossary: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04162"/>
              </p:ext>
            </p:extLst>
          </p:nvPr>
        </p:nvGraphicFramePr>
        <p:xfrm>
          <a:off x="2483893" y="2497540"/>
          <a:ext cx="7328848" cy="31362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4388"/>
                <a:gridCol w="2074460"/>
              </a:tblGrid>
              <a:tr h="81975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Use Case ID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Name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Actor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: Analyzing teachers profile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PS/ HS/</a:t>
                      </a:r>
                    </a:p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KG/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DPEO/</a:t>
                      </a:r>
                    </a:p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DEO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893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: Training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session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DPEO/</a:t>
                      </a: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DEO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3" y="586854"/>
            <a:ext cx="8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Analyzing teachers profile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40340"/>
              </p:ext>
            </p:extLst>
          </p:nvPr>
        </p:nvGraphicFramePr>
        <p:xfrm>
          <a:off x="1854579" y="1978926"/>
          <a:ext cx="8128000" cy="4107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77230"/>
                <a:gridCol w="4550770"/>
              </a:tblGrid>
              <a:tr h="6568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Use Case Name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Define Route and Price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HIGH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system actor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DPEO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/ DEO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Business Actor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PS/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KG / HS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“Training Session” and “Analyzing Institution’s Profile” use cases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313899"/>
            <a:ext cx="941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Analyzing teachers profile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course on event: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96176"/>
              </p:ext>
            </p:extLst>
          </p:nvPr>
        </p:nvGraphicFramePr>
        <p:xfrm>
          <a:off x="996287" y="1774213"/>
          <a:ext cx="10385946" cy="4722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92973"/>
                <a:gridCol w="5192973"/>
              </a:tblGrid>
              <a:tr h="94442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Actor Action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Click the button “Analyze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Teachers Profile”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 new page will open with some fields which are about the category of teachers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Fills the form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click “Submit” button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Starts analyzing with the data of profile and the result of that teacher’s students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Gives a rating to all the teachers who are under the given category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44424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Shows the list with rating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1" y="3275463"/>
            <a:ext cx="103040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Conclusion: Concludes when all the profiles are given a rating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Post- conditions: A list of all the teachers with rating is made and shown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967" y="518615"/>
            <a:ext cx="9062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course of event: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69875"/>
              </p:ext>
            </p:extLst>
          </p:nvPr>
        </p:nvGraphicFramePr>
        <p:xfrm>
          <a:off x="1439079" y="1224991"/>
          <a:ext cx="8646616" cy="20024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23308"/>
                <a:gridCol w="4323308"/>
              </a:tblGrid>
              <a:tr h="81369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Actor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System response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36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Alt-step 3: Fields are not filled perfectly.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Alt-step 4: Shows error messages and opens new page to input.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8A1A-25DB-41DC-A0B7-8A8A333501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2239</Words>
  <Application>Microsoft Office PowerPoint</Application>
  <PresentationFormat>Widescreen</PresentationFormat>
  <Paragraphs>481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</dc:creator>
  <cp:lastModifiedBy>Pias</cp:lastModifiedBy>
  <cp:revision>36</cp:revision>
  <dcterms:created xsi:type="dcterms:W3CDTF">2014-01-31T16:01:47Z</dcterms:created>
  <dcterms:modified xsi:type="dcterms:W3CDTF">2014-02-28T08:52:23Z</dcterms:modified>
</cp:coreProperties>
</file>