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6" r:id="rId6"/>
    <p:sldId id="277" r:id="rId7"/>
    <p:sldId id="278" r:id="rId8"/>
    <p:sldId id="289" r:id="rId9"/>
    <p:sldId id="296" r:id="rId10"/>
    <p:sldId id="299" r:id="rId11"/>
    <p:sldId id="293" r:id="rId12"/>
    <p:sldId id="294" r:id="rId13"/>
    <p:sldId id="295" r:id="rId14"/>
    <p:sldId id="282" r:id="rId15"/>
    <p:sldId id="298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70" d="100"/>
          <a:sy n="70" d="100"/>
        </p:scale>
        <p:origin x="536" y="5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8/11/2025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8/11/2025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8/11/2025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43562"/>
            <a:ext cx="9144000" cy="2492990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AIR QUALITY MONITORING SYSTEM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429000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97FFF-58CB-A37E-C240-E6CBEAC10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A16472A-7F29-616C-5E73-03CA1FF81B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C1BE57F8-2181-A687-0CA6-F7D241617DD1}"/>
              </a:ext>
            </a:extLst>
          </p:cNvPr>
          <p:cNvSpPr txBox="1">
            <a:spLocks/>
          </p:cNvSpPr>
          <p:nvPr/>
        </p:nvSpPr>
        <p:spPr>
          <a:xfrm>
            <a:off x="191127" y="287776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SHT 31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EDD2F89-53BE-1ED9-ABF1-270C24566D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06DBCA-B49A-73C9-936C-138213C3DA90}"/>
              </a:ext>
            </a:extLst>
          </p:cNvPr>
          <p:cNvSpPr/>
          <p:nvPr/>
        </p:nvSpPr>
        <p:spPr>
          <a:xfrm>
            <a:off x="-287384" y="749501"/>
            <a:ext cx="9013373" cy="6452488"/>
          </a:xfrm>
          <a:prstGeom prst="roundRect">
            <a:avLst>
              <a:gd name="adj" fmla="val 418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000" dirty="0"/>
          </a:p>
          <a:p>
            <a:endParaRPr lang="en-PK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endParaRPr lang="en-PK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A75CC6-2AD3-53A8-F026-00F863510238}"/>
              </a:ext>
            </a:extLst>
          </p:cNvPr>
          <p:cNvSpPr txBox="1"/>
          <p:nvPr/>
        </p:nvSpPr>
        <p:spPr>
          <a:xfrm>
            <a:off x="375407" y="3545409"/>
            <a:ext cx="5517921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bg1"/>
              </a:solidFill>
            </a:endParaRPr>
          </a:p>
          <a:p>
            <a:r>
              <a:rPr lang="en-GB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High repeatability and stability over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On-chip heater to reduce condensation.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Measures and outputs temperature &amp; relative humidity in real-time.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Fully calibrated and ready to use from the factory. </a:t>
            </a:r>
          </a:p>
          <a:p>
            <a:endParaRPr lang="en-GB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GB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Implementation &amp; Interfacing:</a:t>
            </a:r>
            <a:endParaRPr lang="en-GB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VCC → 3.3V or 5V, GND → Ground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SDA → MCU I²C data pin, SCL → MCU I²C clock pin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Communicates via I²C to read temperature and 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   humidity data registers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Supports clock stretching and CRC for data integrity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K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C51942-BA2F-6F5F-70B7-4510DAA8ACE3}"/>
              </a:ext>
            </a:extLst>
          </p:cNvPr>
          <p:cNvSpPr txBox="1"/>
          <p:nvPr/>
        </p:nvSpPr>
        <p:spPr>
          <a:xfrm>
            <a:off x="563268" y="882996"/>
            <a:ext cx="739138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Overview:</a:t>
            </a: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The SHT31 is a high-accuracy digital temperature and humidity sensor from </a:t>
            </a:r>
            <a:r>
              <a:rPr lang="en-GB" sz="1400" dirty="0" err="1">
                <a:solidFill>
                  <a:schemeClr val="bg1"/>
                </a:solidFill>
              </a:rPr>
              <a:t>Sensirion</a:t>
            </a:r>
            <a:r>
              <a:rPr lang="en-GB" sz="1400" dirty="0">
                <a:solidFill>
                  <a:schemeClr val="bg1"/>
                </a:solidFill>
              </a:rPr>
              <a:t>. </a:t>
            </a: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It offers fast response, long-term stability, and is ideal for environmental monitoring applications.</a:t>
            </a:r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2FD6C1-A8A8-4886-BDF9-C3B9D092FE99}"/>
              </a:ext>
            </a:extLst>
          </p:cNvPr>
          <p:cNvSpPr txBox="1"/>
          <p:nvPr/>
        </p:nvSpPr>
        <p:spPr>
          <a:xfrm>
            <a:off x="375407" y="1816710"/>
            <a:ext cx="78193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Specifications: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Temperature Range: –40°C to +125°C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Temperature Accuracy: ±0.3°C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Humidity Range: 0% – 100% RH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Humidity Accuracy: ±2% RH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Interface: I²C (default address 0x44, optional 0x45)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Supply Voltage: 2.4V – 5.5V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Low Power Consumption with configurable measurement modes</a:t>
            </a:r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FE99ABA1-2A18-197E-7BB4-F7920FDCC233}"/>
              </a:ext>
            </a:extLst>
          </p:cNvPr>
          <p:cNvSpPr/>
          <p:nvPr/>
        </p:nvSpPr>
        <p:spPr>
          <a:xfrm>
            <a:off x="5747721" y="4661710"/>
            <a:ext cx="2499359" cy="1835369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/>
              <a:t>Measurement Ranges: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1D0F88-9A42-08AF-90BB-8382B29F3964}"/>
              </a:ext>
            </a:extLst>
          </p:cNvPr>
          <p:cNvSpPr txBox="1"/>
          <p:nvPr/>
        </p:nvSpPr>
        <p:spPr>
          <a:xfrm>
            <a:off x="5866637" y="5207357"/>
            <a:ext cx="24071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Weather stations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HVAC systems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Air quality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Smart home devices</a:t>
            </a:r>
          </a:p>
          <a:p>
            <a:endParaRPr lang="en-GB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84711C-E901-F81F-1116-FF6C4B134E24}"/>
              </a:ext>
            </a:extLst>
          </p:cNvPr>
          <p:cNvSpPr txBox="1"/>
          <p:nvPr/>
        </p:nvSpPr>
        <p:spPr>
          <a:xfrm>
            <a:off x="5839946" y="4806475"/>
            <a:ext cx="23447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b="1" dirty="0">
                <a:solidFill>
                  <a:schemeClr val="accent3">
                    <a:lumMod val="50000"/>
                  </a:schemeClr>
                </a:solidFill>
              </a:rPr>
              <a:t>Applications:</a:t>
            </a:r>
          </a:p>
        </p:txBody>
      </p:sp>
      <p:pic>
        <p:nvPicPr>
          <p:cNvPr id="13" name="Picture 12" descr="A close-up of a purple circuit board&#10;&#10;AI-generated content may be incorrect.">
            <a:extLst>
              <a:ext uri="{FF2B5EF4-FFF2-40B4-BE49-F238E27FC236}">
                <a16:creationId xmlns:a16="http://schemas.microsoft.com/office/drawing/2014/main" id="{64F7847C-37A9-CFA0-F482-6782BBBF6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6339">
            <a:off x="9157052" y="2119696"/>
            <a:ext cx="2961186" cy="293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3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429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Final Product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red box with wires and wires&#10;&#10;AI-generated content may be incorrect.">
            <a:extLst>
              <a:ext uri="{FF2B5EF4-FFF2-40B4-BE49-F238E27FC236}">
                <a16:creationId xmlns:a16="http://schemas.microsoft.com/office/drawing/2014/main" id="{0D264B72-43D5-BE35-2AC4-816A82818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4427"/>
            <a:ext cx="1219200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137B3-811B-7CA7-8CE2-8E4D767E5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2C4DEEB-B662-8700-51CF-E7C2C3F031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A5F4E2C-128E-275B-C6CE-45776BACB5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7781026-3FBD-0428-CA5C-793E8AF714B9}"/>
              </a:ext>
            </a:extLst>
          </p:cNvPr>
          <p:cNvSpPr/>
          <p:nvPr/>
        </p:nvSpPr>
        <p:spPr>
          <a:xfrm>
            <a:off x="4198891" y="1092401"/>
            <a:ext cx="9013373" cy="6452488"/>
          </a:xfrm>
          <a:prstGeom prst="roundRect">
            <a:avLst>
              <a:gd name="adj" fmla="val 418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000" dirty="0"/>
          </a:p>
          <a:p>
            <a:endParaRPr lang="en-PK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endParaRPr lang="en-PK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Graphic 4" descr="Man in business attire">
            <a:extLst>
              <a:ext uri="{FF2B5EF4-FFF2-40B4-BE49-F238E27FC236}">
                <a16:creationId xmlns:a16="http://schemas.microsoft.com/office/drawing/2014/main" id="{DED6623D-1F35-8481-5AC1-C7139DFC4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71462" y="1847759"/>
            <a:ext cx="3814763" cy="51513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B467E6-A6C8-C82B-4710-B0D64D3AE71A}"/>
              </a:ext>
            </a:extLst>
          </p:cNvPr>
          <p:cNvSpPr txBox="1"/>
          <p:nvPr/>
        </p:nvSpPr>
        <p:spPr>
          <a:xfrm>
            <a:off x="4986181" y="3223091"/>
            <a:ext cx="7205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Any Questions?</a:t>
            </a:r>
            <a:endParaRPr lang="en-PK" sz="7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2696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36252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Introduction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AQI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COMPONENTS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DESIGN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DEVELOP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ANALYSIS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IMPLEMENTION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TESTING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16998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42173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42740" y="27382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Introduction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1691533" y="2759773"/>
            <a:ext cx="4489996" cy="2025710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3939527" y="2673358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COMPONENTS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26585" y="2868458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DESIGN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DEVELOP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417106" y="2868459"/>
            <a:ext cx="166424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IMPLEMENTATION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TESTING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1066493" y="3044461"/>
            <a:ext cx="1752042" cy="265995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STM32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blackpill</a:t>
            </a:r>
            <a:endParaRPr lang="en-US" sz="12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Buck converter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PMS3003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CCS811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MQ 135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MQ 136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SHT 31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ESP 32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169344" y="3337160"/>
            <a:ext cx="1534373" cy="217264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GB" sz="1200" dirty="0">
                <a:solidFill>
                  <a:schemeClr val="bg1"/>
                </a:solidFill>
              </a:rPr>
              <a:t>Designed a system to measure multiple pollutants, compute total AQI, and display gas-specific ppm with precise sensing, reliable processing, and efficient cloud updates.</a:t>
            </a:r>
            <a:r>
              <a:rPr lang="en-GB" sz="1400" dirty="0">
                <a:solidFill>
                  <a:schemeClr val="bg1"/>
                </a:solidFill>
              </a:rPr>
              <a:t/>
            </a:r>
            <a:br>
              <a:rPr lang="en-GB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76378" y="3365063"/>
            <a:ext cx="1752042" cy="192315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GB" sz="1200" dirty="0">
                <a:solidFill>
                  <a:schemeClr val="bg1"/>
                </a:solidFill>
              </a:rPr>
              <a:t>Programmed STM32 firmware for sensor reading, AQI calculation, and ESP32 data transfer.</a:t>
            </a: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Built a Flutter-based mobile app for real-time monitoring and visualization.</a:t>
            </a:r>
            <a:endParaRPr lang="en-US" sz="12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79259" y="3365063"/>
            <a:ext cx="1752042" cy="17055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GB" sz="1200" dirty="0">
                <a:solidFill>
                  <a:schemeClr val="bg1"/>
                </a:solidFill>
              </a:rPr>
              <a:t>Mounted sensors and controllers on a compact </a:t>
            </a:r>
            <a:r>
              <a:rPr lang="en-GB" sz="1200" dirty="0" err="1" smtClean="0">
                <a:solidFill>
                  <a:schemeClr val="bg1"/>
                </a:solidFill>
              </a:rPr>
              <a:t>Veroboard</a:t>
            </a:r>
            <a:r>
              <a:rPr lang="en-GB" sz="1200" dirty="0" smtClean="0">
                <a:solidFill>
                  <a:schemeClr val="bg1"/>
                </a:solidFill>
              </a:rPr>
              <a:t> </a:t>
            </a:r>
            <a:r>
              <a:rPr lang="en-GB" sz="1200" dirty="0">
                <a:solidFill>
                  <a:schemeClr val="bg1"/>
                </a:solidFill>
              </a:rPr>
              <a:t>with optimized wiring, enabling ESP32-based seamless cloud integration and continuous data upload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443057"/>
            <a:ext cx="1752042" cy="129266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Tested the system in different environments, checking readings against reference instruments to ensure accurate AQI, stable sensors, and smooth cloud data flow.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" name="Group 2" descr="Icon of human being and gear. ">
            <a:extLst>
              <a:ext uri="{FF2B5EF4-FFF2-40B4-BE49-F238E27FC236}">
                <a16:creationId xmlns:a16="http://schemas.microsoft.com/office/drawing/2014/main" id="{AEB74292-1315-6717-2B0C-2B08370DE514}"/>
              </a:ext>
            </a:extLst>
          </p:cNvPr>
          <p:cNvGrpSpPr/>
          <p:nvPr/>
        </p:nvGrpSpPr>
        <p:grpSpPr>
          <a:xfrm>
            <a:off x="5931499" y="236573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5" name="Freeform 3673">
              <a:extLst>
                <a:ext uri="{FF2B5EF4-FFF2-40B4-BE49-F238E27FC236}">
                  <a16:creationId xmlns:a16="http://schemas.microsoft.com/office/drawing/2014/main" id="{45DD7C72-CE1A-A3F3-39B6-9D071BCC5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3674">
              <a:extLst>
                <a:ext uri="{FF2B5EF4-FFF2-40B4-BE49-F238E27FC236}">
                  <a16:creationId xmlns:a16="http://schemas.microsoft.com/office/drawing/2014/main" id="{36CE2DD4-FB68-6362-FD39-C80E04D41A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" name="Freeform 4665" descr="Icon of graph. ">
            <a:extLst>
              <a:ext uri="{FF2B5EF4-FFF2-40B4-BE49-F238E27FC236}">
                <a16:creationId xmlns:a16="http://schemas.microsoft.com/office/drawing/2014/main" id="{F4B50AAB-A552-BF58-967C-CE2B2A4E0AC5}"/>
              </a:ext>
            </a:extLst>
          </p:cNvPr>
          <p:cNvSpPr>
            <a:spLocks/>
          </p:cNvSpPr>
          <p:nvPr/>
        </p:nvSpPr>
        <p:spPr bwMode="auto">
          <a:xfrm>
            <a:off x="3738546" y="2321032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49282" y="287588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Block Diagram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165331" y="2333832"/>
            <a:ext cx="2037451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Management Objectives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618854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Customer Objectives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4217194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Project Objectives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Implementation Plan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Schedules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Tasks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Resources</a:t>
            </a:r>
          </a:p>
        </p:txBody>
      </p:sp>
      <p:pic>
        <p:nvPicPr>
          <p:cNvPr id="4" name="Picture 3" descr="A close-up of a black circuit board&#10;&#10;AI-generated content may be incorrect.">
            <a:extLst>
              <a:ext uri="{FF2B5EF4-FFF2-40B4-BE49-F238E27FC236}">
                <a16:creationId xmlns:a16="http://schemas.microsoft.com/office/drawing/2014/main" id="{88BBEE00-456C-9AF9-69EB-A2D74A17B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696" y="2911475"/>
            <a:ext cx="2266950" cy="1035050"/>
          </a:xfrm>
          <a:prstGeom prst="rect">
            <a:avLst/>
          </a:prstGeom>
        </p:spPr>
      </p:pic>
      <p:pic>
        <p:nvPicPr>
          <p:cNvPr id="6" name="Picture 5" descr="A purple circuit board with black and white text&#10;&#10;AI-generated content may be incorrect.">
            <a:extLst>
              <a:ext uri="{FF2B5EF4-FFF2-40B4-BE49-F238E27FC236}">
                <a16:creationId xmlns:a16="http://schemas.microsoft.com/office/drawing/2014/main" id="{EE92B26A-316B-D067-8B07-7628F7C6B3F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475" y="1216748"/>
            <a:ext cx="1066800" cy="1066800"/>
          </a:xfrm>
          <a:prstGeom prst="rect">
            <a:avLst/>
          </a:prstGeom>
        </p:spPr>
      </p:pic>
      <p:pic>
        <p:nvPicPr>
          <p:cNvPr id="12" name="Picture 11" descr="A close-up of a sensor&#10;&#10;AI-generated content may be incorrect.">
            <a:extLst>
              <a:ext uri="{FF2B5EF4-FFF2-40B4-BE49-F238E27FC236}">
                <a16:creationId xmlns:a16="http://schemas.microsoft.com/office/drawing/2014/main" id="{50569F65-B636-8D9F-A767-6F0BAF241C1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" t="5434"/>
          <a:stretch>
            <a:fillRect/>
          </a:stretch>
        </p:blipFill>
        <p:spPr>
          <a:xfrm>
            <a:off x="2472480" y="982930"/>
            <a:ext cx="1489104" cy="1431158"/>
          </a:xfrm>
          <a:prstGeom prst="rect">
            <a:avLst/>
          </a:prstGeom>
        </p:spPr>
      </p:pic>
      <p:pic>
        <p:nvPicPr>
          <p:cNvPr id="16" name="Picture 15" descr="A close-up of a sensor&#10;&#10;AI-generated content may be incorrect.">
            <a:extLst>
              <a:ext uri="{FF2B5EF4-FFF2-40B4-BE49-F238E27FC236}">
                <a16:creationId xmlns:a16="http://schemas.microsoft.com/office/drawing/2014/main" id="{BDE07185-C925-CE6A-21F4-C905E7F9D3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590" y="1313789"/>
            <a:ext cx="1035050" cy="972590"/>
          </a:xfrm>
          <a:prstGeom prst="rect">
            <a:avLst/>
          </a:prstGeom>
        </p:spPr>
      </p:pic>
      <p:pic>
        <p:nvPicPr>
          <p:cNvPr id="18" name="Picture 17" descr="A black and red electrical device with wires&#10;&#10;AI-generated content may be incorrect.">
            <a:extLst>
              <a:ext uri="{FF2B5EF4-FFF2-40B4-BE49-F238E27FC236}">
                <a16:creationId xmlns:a16="http://schemas.microsoft.com/office/drawing/2014/main" id="{46E0DDE1-04E9-CE90-F879-C0A65FF84D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137" y="1033493"/>
            <a:ext cx="1489104" cy="1485266"/>
          </a:xfrm>
          <a:prstGeom prst="rect">
            <a:avLst/>
          </a:prstGeom>
        </p:spPr>
      </p:pic>
      <p:pic>
        <p:nvPicPr>
          <p:cNvPr id="20" name="Picture 19" descr="A close-up of a purple circuit board&#10;&#10;AI-generated content may be incorrect.">
            <a:extLst>
              <a:ext uri="{FF2B5EF4-FFF2-40B4-BE49-F238E27FC236}">
                <a16:creationId xmlns:a16="http://schemas.microsoft.com/office/drawing/2014/main" id="{94D3F4EE-0C4E-9C31-B451-80026EE44354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72" r="42407" b="11751"/>
          <a:stretch>
            <a:fillRect/>
          </a:stretch>
        </p:blipFill>
        <p:spPr>
          <a:xfrm>
            <a:off x="639326" y="1114662"/>
            <a:ext cx="1030571" cy="1113780"/>
          </a:xfrm>
          <a:prstGeom prst="rect">
            <a:avLst/>
          </a:prstGeom>
        </p:spPr>
      </p:pic>
      <p:pic>
        <p:nvPicPr>
          <p:cNvPr id="23" name="Picture 22" descr="A close-up of a black electronic device&#10;&#10;AI-generated content may be incorrect.">
            <a:extLst>
              <a:ext uri="{FF2B5EF4-FFF2-40B4-BE49-F238E27FC236}">
                <a16:creationId xmlns:a16="http://schemas.microsoft.com/office/drawing/2014/main" id="{554872DA-C740-C0F0-C977-E236A5BAF6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07064" y="4519958"/>
            <a:ext cx="1473200" cy="2247900"/>
          </a:xfrm>
          <a:prstGeom prst="rect">
            <a:avLst/>
          </a:prstGeom>
        </p:spPr>
      </p:pic>
      <p:pic>
        <p:nvPicPr>
          <p:cNvPr id="25" name="Picture 24" descr="A small electronic device with a screen&#10;&#10;AI-generated content may be incorrect.">
            <a:extLst>
              <a:ext uri="{FF2B5EF4-FFF2-40B4-BE49-F238E27FC236}">
                <a16:creationId xmlns:a16="http://schemas.microsoft.com/office/drawing/2014/main" id="{1E82B12A-1726-D3DB-EB73-CE67A55341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26221">
            <a:off x="8834996" y="3535313"/>
            <a:ext cx="1699100" cy="1485267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B5BFA66-F3D1-134C-9636-2FE0F1F07602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1154612" y="2228442"/>
            <a:ext cx="10718" cy="3589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92C22FA-6B96-D7D5-3111-E93E4EA96183}"/>
              </a:ext>
            </a:extLst>
          </p:cNvPr>
          <p:cNvCxnSpPr>
            <a:cxnSpLocks/>
          </p:cNvCxnSpPr>
          <p:nvPr/>
        </p:nvCxnSpPr>
        <p:spPr>
          <a:xfrm>
            <a:off x="5196299" y="2271430"/>
            <a:ext cx="0" cy="2936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382EDFF-90C2-3C9C-AF7A-7EB1C504B522}"/>
              </a:ext>
            </a:extLst>
          </p:cNvPr>
          <p:cNvCxnSpPr>
            <a:cxnSpLocks/>
          </p:cNvCxnSpPr>
          <p:nvPr/>
        </p:nvCxnSpPr>
        <p:spPr>
          <a:xfrm>
            <a:off x="7104132" y="2261562"/>
            <a:ext cx="0" cy="2936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97F04A5-5B83-A905-2186-D961AB843A18}"/>
              </a:ext>
            </a:extLst>
          </p:cNvPr>
          <p:cNvCxnSpPr>
            <a:cxnSpLocks/>
          </p:cNvCxnSpPr>
          <p:nvPr/>
        </p:nvCxnSpPr>
        <p:spPr>
          <a:xfrm>
            <a:off x="9220195" y="2254977"/>
            <a:ext cx="0" cy="2936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10BCA44-8591-02E7-ED66-0FCDCCE34BD7}"/>
              </a:ext>
            </a:extLst>
          </p:cNvPr>
          <p:cNvCxnSpPr>
            <a:cxnSpLocks/>
          </p:cNvCxnSpPr>
          <p:nvPr/>
        </p:nvCxnSpPr>
        <p:spPr>
          <a:xfrm>
            <a:off x="11037387" y="2261562"/>
            <a:ext cx="0" cy="2936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29AC74B-737F-7DE6-76DE-C1D05473B9C8}"/>
              </a:ext>
            </a:extLst>
          </p:cNvPr>
          <p:cNvCxnSpPr>
            <a:cxnSpLocks/>
            <a:stCxn id="80" idx="1"/>
          </p:cNvCxnSpPr>
          <p:nvPr/>
        </p:nvCxnSpPr>
        <p:spPr>
          <a:xfrm flipV="1">
            <a:off x="1165331" y="2548651"/>
            <a:ext cx="9872056" cy="314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4E065F-9BA8-1EA5-8AA1-4FE97C8DFFC1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901171" y="2555236"/>
            <a:ext cx="0" cy="356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CF148C9-A4D7-3EF8-F2E5-B83138D3451E}"/>
              </a:ext>
            </a:extLst>
          </p:cNvPr>
          <p:cNvCxnSpPr>
            <a:cxnSpLocks/>
            <a:stCxn id="83" idx="0"/>
          </p:cNvCxnSpPr>
          <p:nvPr/>
        </p:nvCxnSpPr>
        <p:spPr>
          <a:xfrm>
            <a:off x="7293768" y="3476343"/>
            <a:ext cx="76005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C7EE426-B3F6-AB1C-FC75-A2291074EF6C}"/>
              </a:ext>
            </a:extLst>
          </p:cNvPr>
          <p:cNvCxnSpPr>
            <a:cxnSpLocks/>
          </p:cNvCxnSpPr>
          <p:nvPr/>
        </p:nvCxnSpPr>
        <p:spPr>
          <a:xfrm>
            <a:off x="8059817" y="3476343"/>
            <a:ext cx="0" cy="8016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7763400-8544-BE15-B581-64D253A1BD03}"/>
              </a:ext>
            </a:extLst>
          </p:cNvPr>
          <p:cNvCxnSpPr>
            <a:cxnSpLocks/>
          </p:cNvCxnSpPr>
          <p:nvPr/>
        </p:nvCxnSpPr>
        <p:spPr>
          <a:xfrm>
            <a:off x="8053820" y="4277946"/>
            <a:ext cx="660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7970A85-2946-7752-9E76-1E079D47B83C}"/>
              </a:ext>
            </a:extLst>
          </p:cNvPr>
          <p:cNvCxnSpPr>
            <a:cxnSpLocks/>
          </p:cNvCxnSpPr>
          <p:nvPr/>
        </p:nvCxnSpPr>
        <p:spPr>
          <a:xfrm>
            <a:off x="5949925" y="4277946"/>
            <a:ext cx="0" cy="783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5" name="Picture 64" descr="A logo of a drop of water&#10;&#10;AI-generated content may be incorrect.">
            <a:extLst>
              <a:ext uri="{FF2B5EF4-FFF2-40B4-BE49-F238E27FC236}">
                <a16:creationId xmlns:a16="http://schemas.microsoft.com/office/drawing/2014/main" id="{BEA67E34-3781-E7FA-9470-0A73020C049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81" y="3977344"/>
            <a:ext cx="1184849" cy="1184849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1DE2E23-3E26-8C9F-5A26-1F88B51F6784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2423605" y="5643908"/>
            <a:ext cx="289610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CA082FE-10D1-A5C7-C4C2-EA45EF6E99FD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2423605" y="5162193"/>
            <a:ext cx="1" cy="481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2D7FB50-3E3B-D579-3D82-6EF55554837B}"/>
              </a:ext>
            </a:extLst>
          </p:cNvPr>
          <p:cNvSpPr txBox="1"/>
          <p:nvPr/>
        </p:nvSpPr>
        <p:spPr>
          <a:xfrm>
            <a:off x="1447902" y="917634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SHT 31</a:t>
            </a:r>
            <a:endParaRPr lang="en-PK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4477B33-3745-92E2-CE72-A0E7A9242BAC}"/>
              </a:ext>
            </a:extLst>
          </p:cNvPr>
          <p:cNvSpPr txBox="1"/>
          <p:nvPr/>
        </p:nvSpPr>
        <p:spPr>
          <a:xfrm>
            <a:off x="3383307" y="893908"/>
            <a:ext cx="853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MQ 135</a:t>
            </a:r>
            <a:endParaRPr lang="en-PK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7799DCF-73A1-D7EB-76E2-2651A5368483}"/>
              </a:ext>
            </a:extLst>
          </p:cNvPr>
          <p:cNvSpPr txBox="1"/>
          <p:nvPr/>
        </p:nvSpPr>
        <p:spPr>
          <a:xfrm>
            <a:off x="5318712" y="925594"/>
            <a:ext cx="853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MQ 136</a:t>
            </a:r>
            <a:endParaRPr lang="en-PK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46AC7C3-92AE-482A-DD47-50FDEDA43242}"/>
              </a:ext>
            </a:extLst>
          </p:cNvPr>
          <p:cNvSpPr txBox="1"/>
          <p:nvPr/>
        </p:nvSpPr>
        <p:spPr>
          <a:xfrm>
            <a:off x="7316223" y="925594"/>
            <a:ext cx="8447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CCS 811</a:t>
            </a:r>
            <a:endParaRPr lang="en-PK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F31A4F3-8064-E2CF-D6C0-6BE770B49898}"/>
              </a:ext>
            </a:extLst>
          </p:cNvPr>
          <p:cNvSpPr txBox="1"/>
          <p:nvPr/>
        </p:nvSpPr>
        <p:spPr>
          <a:xfrm>
            <a:off x="9564224" y="893908"/>
            <a:ext cx="1050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PMS 3003</a:t>
            </a:r>
            <a:endParaRPr lang="en-PK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6953555-1A04-B133-C327-285296618C22}"/>
              </a:ext>
            </a:extLst>
          </p:cNvPr>
          <p:cNvSpPr txBox="1"/>
          <p:nvPr/>
        </p:nvSpPr>
        <p:spPr>
          <a:xfrm>
            <a:off x="5125877" y="3934154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STM 32 </a:t>
            </a:r>
            <a:r>
              <a:rPr lang="en-US" sz="1600" b="1" dirty="0" err="1">
                <a:solidFill>
                  <a:schemeClr val="accent3">
                    <a:lumMod val="50000"/>
                  </a:schemeClr>
                </a:solidFill>
              </a:rPr>
              <a:t>blackpill</a:t>
            </a:r>
            <a:endParaRPr lang="en-PK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92D33F9-BD61-06A0-985C-3E8ED2154B82}"/>
              </a:ext>
            </a:extLst>
          </p:cNvPr>
          <p:cNvSpPr txBox="1"/>
          <p:nvPr/>
        </p:nvSpPr>
        <p:spPr>
          <a:xfrm>
            <a:off x="9346152" y="3224423"/>
            <a:ext cx="676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OLED</a:t>
            </a:r>
            <a:endParaRPr lang="en-PK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2909BEB-DAB9-197E-CBF4-261D300E926E}"/>
              </a:ext>
            </a:extLst>
          </p:cNvPr>
          <p:cNvSpPr txBox="1"/>
          <p:nvPr/>
        </p:nvSpPr>
        <p:spPr>
          <a:xfrm>
            <a:off x="5541317" y="6211231"/>
            <a:ext cx="1733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ESP32  Node </a:t>
            </a:r>
            <a:r>
              <a:rPr lang="en-US" sz="1600" b="1" dirty="0" err="1">
                <a:solidFill>
                  <a:schemeClr val="accent3">
                    <a:lumMod val="50000"/>
                  </a:schemeClr>
                </a:solidFill>
              </a:rPr>
              <a:t>mcu</a:t>
            </a:r>
            <a:endParaRPr lang="en-PK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7CF4281-DF4D-6EB5-647C-A1F2230BA693}"/>
              </a:ext>
            </a:extLst>
          </p:cNvPr>
          <p:cNvSpPr txBox="1"/>
          <p:nvPr/>
        </p:nvSpPr>
        <p:spPr>
          <a:xfrm>
            <a:off x="1962221" y="3639018"/>
            <a:ext cx="890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Firebase</a:t>
            </a:r>
            <a:endParaRPr lang="en-PK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D365B378-45A5-C458-C342-8DB8B1A597E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457426" y="1255593"/>
            <a:ext cx="1159923" cy="1078239"/>
          </a:xfrm>
          <a:prstGeom prst="rect">
            <a:avLst/>
          </a:prstGeom>
        </p:spPr>
      </p:pic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085A530-DBD8-0ABC-4C25-5FC9087A6F34}"/>
              </a:ext>
            </a:extLst>
          </p:cNvPr>
          <p:cNvCxnSpPr>
            <a:cxnSpLocks/>
          </p:cNvCxnSpPr>
          <p:nvPr/>
        </p:nvCxnSpPr>
        <p:spPr>
          <a:xfrm>
            <a:off x="3016030" y="2283548"/>
            <a:ext cx="0" cy="2936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9E92B9D-D3BA-E913-2F20-C9A98AA2C9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87B1FC62-B71E-5D87-8C9B-022592FB2D0D}"/>
              </a:ext>
            </a:extLst>
          </p:cNvPr>
          <p:cNvSpPr txBox="1">
            <a:spLocks/>
          </p:cNvSpPr>
          <p:nvPr/>
        </p:nvSpPr>
        <p:spPr>
          <a:xfrm>
            <a:off x="95930" y="296296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PMS 3003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AE787C-6EA3-CE00-18C8-2FDECC9F13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AF3D064-7D15-918F-D73B-3DD4D768515C}"/>
              </a:ext>
            </a:extLst>
          </p:cNvPr>
          <p:cNvSpPr/>
          <p:nvPr/>
        </p:nvSpPr>
        <p:spPr>
          <a:xfrm>
            <a:off x="-287384" y="749501"/>
            <a:ext cx="9013373" cy="6452488"/>
          </a:xfrm>
          <a:prstGeom prst="roundRect">
            <a:avLst>
              <a:gd name="adj" fmla="val 418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000" dirty="0"/>
          </a:p>
          <a:p>
            <a:endParaRPr lang="en-PK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endParaRPr lang="en-PK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38A7A5-9D09-85E6-0E8F-514C8377E216}"/>
              </a:ext>
            </a:extLst>
          </p:cNvPr>
          <p:cNvSpPr txBox="1"/>
          <p:nvPr/>
        </p:nvSpPr>
        <p:spPr>
          <a:xfrm>
            <a:off x="375408" y="3769397"/>
            <a:ext cx="445134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600" b="1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Implementation &amp; Interfacing: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VCC → 5V, GND → Ground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TX → MCU RX pin (3.3V logic level compatible)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RX → MCU TX pin (optional, for control commands)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Communicates over UART at 9600 bps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Data format: 32-byte frame with PM values in µg/m³ </a:t>
            </a:r>
          </a:p>
          <a:p>
            <a:endParaRPr lang="en-PK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8A8723-9A0D-7C75-3B66-43EFC8DF02B0}"/>
              </a:ext>
            </a:extLst>
          </p:cNvPr>
          <p:cNvSpPr txBox="1"/>
          <p:nvPr/>
        </p:nvSpPr>
        <p:spPr>
          <a:xfrm>
            <a:off x="214746" y="882996"/>
            <a:ext cx="80884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Overview:</a:t>
            </a: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The PMS3003 is a laser-based particulate matter (PM) sensor that measures the concentration of particles</a:t>
            </a: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 in the air, including PM1.0, PM2.5, and PM10. It is widely used in air quality monitoring systems </a:t>
            </a: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for real-time dust and particle detection.</a:t>
            </a:r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F48E6F-A929-1A1D-EB05-06474938FEDA}"/>
              </a:ext>
            </a:extLst>
          </p:cNvPr>
          <p:cNvSpPr txBox="1"/>
          <p:nvPr/>
        </p:nvSpPr>
        <p:spPr>
          <a:xfrm>
            <a:off x="349283" y="2032154"/>
            <a:ext cx="781935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Specifications:</a:t>
            </a:r>
            <a:r>
              <a:rPr lang="fr-FR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Measurement Range: 0 – 500 µg/m³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Principle: Laser scattering with photodiode detection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Interface: UART (TTL level, 3.3V logic)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Supply Voltage: 5V DC (±0.1V)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Current Consumption: ≤ 100 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Response Time: ≤ 10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Output Frequency: 1 Hz (once per second)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K" sz="1400" dirty="0"/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8BC020F6-93B6-AA18-DE17-B17076777646}"/>
              </a:ext>
            </a:extLst>
          </p:cNvPr>
          <p:cNvSpPr/>
          <p:nvPr/>
        </p:nvSpPr>
        <p:spPr>
          <a:xfrm>
            <a:off x="5695406" y="4661225"/>
            <a:ext cx="2499359" cy="1817952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/>
              <a:t>Measurement Ranges:</a:t>
            </a:r>
            <a:endParaRPr lang="en-GB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48832B-48E3-0276-BABF-C9857A0EDD48}"/>
              </a:ext>
            </a:extLst>
          </p:cNvPr>
          <p:cNvSpPr txBox="1"/>
          <p:nvPr/>
        </p:nvSpPr>
        <p:spPr>
          <a:xfrm>
            <a:off x="5787629" y="5015891"/>
            <a:ext cx="24071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High precision and stability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Continuous data output without extra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Built-in fan for air sampling</a:t>
            </a:r>
            <a:endParaRPr lang="en-PK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2E0030-9E7E-FC05-6E65-7FDEE164C34C}"/>
              </a:ext>
            </a:extLst>
          </p:cNvPr>
          <p:cNvSpPr txBox="1"/>
          <p:nvPr/>
        </p:nvSpPr>
        <p:spPr>
          <a:xfrm>
            <a:off x="5772693" y="4721475"/>
            <a:ext cx="23447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b="1" dirty="0">
                <a:solidFill>
                  <a:schemeClr val="accent3">
                    <a:lumMod val="50000"/>
                  </a:schemeClr>
                </a:solidFill>
              </a:rPr>
              <a:t>Features:</a:t>
            </a:r>
          </a:p>
        </p:txBody>
      </p:sp>
      <p:pic>
        <p:nvPicPr>
          <p:cNvPr id="23" name="Picture 22" descr="A black and red electrical device with wires&#10;&#10;AI-generated content may be incorrect.">
            <a:extLst>
              <a:ext uri="{FF2B5EF4-FFF2-40B4-BE49-F238E27FC236}">
                <a16:creationId xmlns:a16="http://schemas.microsoft.com/office/drawing/2014/main" id="{B3A20A7F-F6D1-BF3C-9B7E-1925ACAC2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31095">
            <a:off x="9201707" y="2540672"/>
            <a:ext cx="24638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6535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9F1C7-84F8-7FC8-93ED-33EDF17DC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1DAA154-F38B-7FAD-E97A-7E32830738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1EFD1E35-A666-B0FB-15EA-9CE9ECDEB139}"/>
              </a:ext>
            </a:extLst>
          </p:cNvPr>
          <p:cNvSpPr txBox="1">
            <a:spLocks/>
          </p:cNvSpPr>
          <p:nvPr/>
        </p:nvSpPr>
        <p:spPr>
          <a:xfrm>
            <a:off x="95930" y="296296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CCS 811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6F41AF-1968-EAD3-5AC0-A233C99671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FD369F0-B95E-380F-F00D-5E897B81F407}"/>
              </a:ext>
            </a:extLst>
          </p:cNvPr>
          <p:cNvSpPr/>
          <p:nvPr/>
        </p:nvSpPr>
        <p:spPr>
          <a:xfrm>
            <a:off x="-287384" y="749501"/>
            <a:ext cx="9013373" cy="6452488"/>
          </a:xfrm>
          <a:prstGeom prst="roundRect">
            <a:avLst>
              <a:gd name="adj" fmla="val 418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000" dirty="0"/>
          </a:p>
          <a:p>
            <a:endParaRPr lang="en-PK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endParaRPr lang="en-PK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C4AF1-635A-74CF-0029-E1CB4322566A}"/>
              </a:ext>
            </a:extLst>
          </p:cNvPr>
          <p:cNvSpPr txBox="1"/>
          <p:nvPr/>
        </p:nvSpPr>
        <p:spPr>
          <a:xfrm>
            <a:off x="375408" y="3442002"/>
            <a:ext cx="5477269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bg1"/>
              </a:solidFill>
            </a:endParaRPr>
          </a:p>
          <a:p>
            <a:r>
              <a:rPr lang="en-GB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Calibration: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Initial Burn-in: 48 hours continuous operation when first received.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Warm-up Before Use: 20 minutes in desired </a:t>
            </a:r>
            <a:r>
              <a:rPr lang="en-GB" sz="1400" dirty="0" err="1">
                <a:solidFill>
                  <a:schemeClr val="bg1"/>
                </a:solidFill>
              </a:rPr>
              <a:t>modebefore</a:t>
            </a:r>
            <a:r>
              <a:rPr lang="en-GB" sz="1400" dirty="0">
                <a:solidFill>
                  <a:schemeClr val="bg1"/>
                </a:solidFill>
              </a:rPr>
              <a:t> each use.</a:t>
            </a:r>
          </a:p>
          <a:p>
            <a:endParaRPr lang="en-GB" sz="1600" b="1" dirty="0">
              <a:solidFill>
                <a:schemeClr val="bg1"/>
              </a:solidFill>
            </a:endParaRPr>
          </a:p>
          <a:p>
            <a:r>
              <a:rPr lang="en-GB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Logic Pins (I2C Communication):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SCL: I2C clock (10K pull-up, 3–5V compatible).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SDA: I2C data (10K pull-up, 3–5V compatible).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1"/>
                </a:solidFill>
              </a:rPr>
              <a:t>INT: </a:t>
            </a:r>
            <a:r>
              <a:rPr lang="fr-FR" sz="1400" dirty="0" err="1">
                <a:solidFill>
                  <a:schemeClr val="bg1"/>
                </a:solidFill>
              </a:rPr>
              <a:t>Interrupt</a:t>
            </a:r>
            <a:r>
              <a:rPr lang="fr-FR" sz="1400" dirty="0">
                <a:solidFill>
                  <a:schemeClr val="bg1"/>
                </a:solidFill>
              </a:rPr>
              <a:t> output (3V </a:t>
            </a:r>
            <a:r>
              <a:rPr lang="fr-FR" sz="1400" dirty="0" err="1">
                <a:solidFill>
                  <a:schemeClr val="bg1"/>
                </a:solidFill>
              </a:rPr>
              <a:t>logic</a:t>
            </a:r>
            <a:r>
              <a:rPr lang="fr-FR" sz="1400" dirty="0">
                <a:solidFill>
                  <a:schemeClr val="bg1"/>
                </a:solidFill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WAKE: Pull to GND to activate sensor.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RST: Pull to GND to reset sensor.</a:t>
            </a:r>
          </a:p>
          <a:p>
            <a:endParaRPr lang="en-PK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F1C8F2-87F6-F88F-9BD2-52F44FB997BC}"/>
              </a:ext>
            </a:extLst>
          </p:cNvPr>
          <p:cNvSpPr txBox="1"/>
          <p:nvPr/>
        </p:nvSpPr>
        <p:spPr>
          <a:xfrm>
            <a:off x="1601537" y="882996"/>
            <a:ext cx="531485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Overview:</a:t>
            </a: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Detects Equivalent CO₂, TVOC, and various gases including alcohols, </a:t>
            </a: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aldehydes, ketones, organic acids, amines, and hydrocarbons</a:t>
            </a:r>
            <a:r>
              <a:rPr lang="en-GB" dirty="0">
                <a:solidFill>
                  <a:schemeClr val="bg1"/>
                </a:solidFill>
              </a:rPr>
              <a:t>.</a:t>
            </a:r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CC9C74-8FC2-5D54-28B7-D31D6752DF56}"/>
              </a:ext>
            </a:extLst>
          </p:cNvPr>
          <p:cNvSpPr txBox="1"/>
          <p:nvPr/>
        </p:nvSpPr>
        <p:spPr>
          <a:xfrm>
            <a:off x="375408" y="2143284"/>
            <a:ext cx="78193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I2C Communication &amp; Registers</a:t>
            </a:r>
            <a:r>
              <a:rPr lang="en-GB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I2C address: 0x5A (default) or 0x5B (ADDR pin high).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Status Register: 0x00 -&gt; Check if the sensor is ready for measurement, and if new data is available.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Meas Mode: 0x01 -&gt; Configure how often the sensor takes readings (e.g., 1/sec, 10/sec).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ALG Result Data: 0x02 -&gt; Retrieve processed Equivalent CO₂ and TVOC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App Start: 0xF4 -&gt;Switch the CCS811 from boot mode to application mode.</a:t>
            </a:r>
            <a:endParaRPr lang="en-PK" dirty="0"/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ADBB5085-361B-5777-CFA2-93EF14C1674D}"/>
              </a:ext>
            </a:extLst>
          </p:cNvPr>
          <p:cNvSpPr/>
          <p:nvPr/>
        </p:nvSpPr>
        <p:spPr>
          <a:xfrm>
            <a:off x="5695406" y="4661225"/>
            <a:ext cx="2499359" cy="1673877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/>
              <a:t>Measurement Ranges:</a:t>
            </a:r>
            <a:endParaRPr lang="en-GB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767E3-7672-0F39-835A-BB9767D4B6CD}"/>
              </a:ext>
            </a:extLst>
          </p:cNvPr>
          <p:cNvSpPr txBox="1"/>
          <p:nvPr/>
        </p:nvSpPr>
        <p:spPr>
          <a:xfrm>
            <a:off x="5820154" y="5308280"/>
            <a:ext cx="240713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>
                <a:solidFill>
                  <a:schemeClr val="accent3">
                    <a:lumMod val="50000"/>
                  </a:schemeClr>
                </a:solidFill>
              </a:rPr>
              <a:t>eCO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₂: 400 – 8192 ppm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TVOC: 0 – 1187 ppb</a:t>
            </a:r>
          </a:p>
          <a:p>
            <a:endParaRPr lang="en-PK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1CCE7E-BA5A-2D44-85AA-102E9E45807F}"/>
              </a:ext>
            </a:extLst>
          </p:cNvPr>
          <p:cNvSpPr txBox="1"/>
          <p:nvPr/>
        </p:nvSpPr>
        <p:spPr>
          <a:xfrm>
            <a:off x="5963330" y="4952741"/>
            <a:ext cx="23447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accent3">
                    <a:lumMod val="50000"/>
                  </a:schemeClr>
                </a:solidFill>
              </a:rPr>
              <a:t>Measurement Ranges:</a:t>
            </a:r>
          </a:p>
        </p:txBody>
      </p:sp>
      <p:pic>
        <p:nvPicPr>
          <p:cNvPr id="21" name="Picture 20" descr="A purple circuit board with black and white text&#10;&#10;AI-generated content may be incorrect.">
            <a:extLst>
              <a:ext uri="{FF2B5EF4-FFF2-40B4-BE49-F238E27FC236}">
                <a16:creationId xmlns:a16="http://schemas.microsoft.com/office/drawing/2014/main" id="{EA49B314-BA03-188A-E917-C50BFE9BC85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215" y="2370805"/>
            <a:ext cx="2793377" cy="279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1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824D1-64BD-2D59-4500-3F68DA683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49328A7-4413-1C38-E641-C5C3018B64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9AB0276D-F6AF-2937-8B67-F7D6BFF61F80}"/>
              </a:ext>
            </a:extLst>
          </p:cNvPr>
          <p:cNvSpPr txBox="1">
            <a:spLocks/>
          </p:cNvSpPr>
          <p:nvPr/>
        </p:nvSpPr>
        <p:spPr>
          <a:xfrm>
            <a:off x="191127" y="287776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MQ 3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E08DAB-04C1-3782-37A1-B3BEBFC31A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91E35CC-B3B1-CAFD-61CB-D66DDF67BF73}"/>
              </a:ext>
            </a:extLst>
          </p:cNvPr>
          <p:cNvSpPr/>
          <p:nvPr/>
        </p:nvSpPr>
        <p:spPr>
          <a:xfrm>
            <a:off x="-287384" y="749501"/>
            <a:ext cx="9013373" cy="6452488"/>
          </a:xfrm>
          <a:prstGeom prst="roundRect">
            <a:avLst>
              <a:gd name="adj" fmla="val 418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000" dirty="0"/>
          </a:p>
          <a:p>
            <a:endParaRPr lang="en-PK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endParaRPr lang="en-PK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6CEA27-8293-D992-DEEA-975C434927E8}"/>
              </a:ext>
            </a:extLst>
          </p:cNvPr>
          <p:cNvSpPr txBox="1"/>
          <p:nvPr/>
        </p:nvSpPr>
        <p:spPr>
          <a:xfrm>
            <a:off x="375407" y="3531836"/>
            <a:ext cx="5863465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bg1"/>
              </a:solidFill>
            </a:endParaRPr>
          </a:p>
          <a:p>
            <a:r>
              <a:rPr lang="en-GB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Calibration: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Calibrated in clean air to determine R₀ (baseline resistance).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Use ethanol vapor of known concentration to create a calibration curve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Warm-up sensor for 20 seconds before readings for stability</a:t>
            </a:r>
            <a:endParaRPr lang="en-GB" sz="1600" b="1" dirty="0">
              <a:solidFill>
                <a:schemeClr val="bg1"/>
              </a:solidFill>
            </a:endParaRPr>
          </a:p>
          <a:p>
            <a:r>
              <a:rPr lang="en-GB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Implementation &amp; Interfacing:</a:t>
            </a:r>
            <a:endParaRPr lang="en-GB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VCC → 5V, GND → Ground.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Used ADC to read </a:t>
            </a:r>
            <a:r>
              <a:rPr lang="en-GB" sz="1400" dirty="0" err="1">
                <a:solidFill>
                  <a:schemeClr val="bg1"/>
                </a:solidFill>
              </a:rPr>
              <a:t>analog</a:t>
            </a:r>
            <a:r>
              <a:rPr lang="en-GB" sz="1400" dirty="0">
                <a:solidFill>
                  <a:schemeClr val="bg1"/>
                </a:solidFill>
              </a:rPr>
              <a:t> voltage.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Convert ADC value to voltage -&gt; resistance 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   -&gt; ppm using calibration cure.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Displayed data on 1.3” OLED via I²C.</a:t>
            </a:r>
            <a:endParaRPr lang="en-PK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C2D10D-7BC4-FD5A-636F-C914067163CC}"/>
              </a:ext>
            </a:extLst>
          </p:cNvPr>
          <p:cNvSpPr txBox="1"/>
          <p:nvPr/>
        </p:nvSpPr>
        <p:spPr>
          <a:xfrm>
            <a:off x="69415" y="882996"/>
            <a:ext cx="837908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Overview:</a:t>
            </a: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The MQ-3 is a semiconductor gas sensor designed to detect alcohol vapor in air. </a:t>
            </a: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It is highly sensitive to ethanol and commonly used in breath </a:t>
            </a:r>
            <a:r>
              <a:rPr lang="en-GB" sz="1400" dirty="0" err="1">
                <a:solidFill>
                  <a:schemeClr val="bg1"/>
                </a:solidFill>
              </a:rPr>
              <a:t>analyzers</a:t>
            </a:r>
            <a:r>
              <a:rPr lang="en-GB" sz="1400" dirty="0">
                <a:solidFill>
                  <a:schemeClr val="bg1"/>
                </a:solidFill>
              </a:rPr>
              <a:t>, alcohol detectors, and safety systems.</a:t>
            </a:r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415BB6-A83F-FF1C-D642-7FF57D3C16F1}"/>
              </a:ext>
            </a:extLst>
          </p:cNvPr>
          <p:cNvSpPr txBox="1"/>
          <p:nvPr/>
        </p:nvSpPr>
        <p:spPr>
          <a:xfrm>
            <a:off x="365372" y="2300730"/>
            <a:ext cx="781935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Specifications:</a:t>
            </a:r>
            <a:endParaRPr lang="en-GB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bg1"/>
                </a:solidFill>
              </a:rPr>
              <a:t>Detection Range:</a:t>
            </a:r>
            <a:r>
              <a:rPr lang="en-GB" sz="1400" dirty="0">
                <a:solidFill>
                  <a:schemeClr val="bg1"/>
                </a:solidFill>
              </a:rPr>
              <a:t> 0.04 – 4 mg/L (20 – 2000 ppm)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Analog voltage proportional to gas concentration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5V (heater), ~150 mA current consumption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~20 seconds for stable readings </a:t>
            </a:r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473E828D-59ED-D9F1-2B2B-35D9E2488822}"/>
              </a:ext>
            </a:extLst>
          </p:cNvPr>
          <p:cNvSpPr/>
          <p:nvPr/>
        </p:nvSpPr>
        <p:spPr>
          <a:xfrm>
            <a:off x="5747721" y="4661710"/>
            <a:ext cx="2499359" cy="1835369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/>
              <a:t>Measurement Ranges: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F12BCD-C7B8-8A53-05F9-76225D1F5695}"/>
              </a:ext>
            </a:extLst>
          </p:cNvPr>
          <p:cNvSpPr txBox="1"/>
          <p:nvPr/>
        </p:nvSpPr>
        <p:spPr>
          <a:xfrm>
            <a:off x="5839946" y="5103995"/>
            <a:ext cx="24071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Breath alcohol </a:t>
            </a:r>
            <a:r>
              <a:rPr lang="en-GB" sz="1400" dirty="0" err="1">
                <a:solidFill>
                  <a:schemeClr val="accent3">
                    <a:lumMod val="50000"/>
                  </a:schemeClr>
                </a:solidFill>
              </a:rPr>
              <a:t>analyzers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Alcohol detection in fermentation processes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83F871-65BD-C674-E70F-8DEDB7F2DD6C}"/>
              </a:ext>
            </a:extLst>
          </p:cNvPr>
          <p:cNvSpPr txBox="1"/>
          <p:nvPr/>
        </p:nvSpPr>
        <p:spPr>
          <a:xfrm>
            <a:off x="5839946" y="4765441"/>
            <a:ext cx="23447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b="1" dirty="0">
                <a:solidFill>
                  <a:schemeClr val="accent3">
                    <a:lumMod val="50000"/>
                  </a:schemeClr>
                </a:solidFill>
              </a:rPr>
              <a:t>Applications: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ADB243-978D-DF87-1D3A-B4456122A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820" y="2650783"/>
            <a:ext cx="2254366" cy="209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356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5DB50-C45E-A375-7BAE-BF39235BB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08CFF02-1F70-CB74-6F8D-AE353BBA35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36A1B64C-55C6-9A59-ABF7-A09675EB4B71}"/>
              </a:ext>
            </a:extLst>
          </p:cNvPr>
          <p:cNvSpPr txBox="1">
            <a:spLocks/>
          </p:cNvSpPr>
          <p:nvPr/>
        </p:nvSpPr>
        <p:spPr>
          <a:xfrm>
            <a:off x="225095" y="295951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MQ 135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0117776-006D-9E2C-863E-B54C023209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91D6832-ACD3-62C0-08CA-103548254CCB}"/>
              </a:ext>
            </a:extLst>
          </p:cNvPr>
          <p:cNvSpPr/>
          <p:nvPr/>
        </p:nvSpPr>
        <p:spPr>
          <a:xfrm>
            <a:off x="-287384" y="749501"/>
            <a:ext cx="9013373" cy="6452488"/>
          </a:xfrm>
          <a:prstGeom prst="roundRect">
            <a:avLst>
              <a:gd name="adj" fmla="val 418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000" dirty="0"/>
          </a:p>
          <a:p>
            <a:endParaRPr lang="en-PK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endParaRPr lang="en-PK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630A4E-6E7D-B3F4-316A-BC0B6C719A8C}"/>
              </a:ext>
            </a:extLst>
          </p:cNvPr>
          <p:cNvSpPr txBox="1"/>
          <p:nvPr/>
        </p:nvSpPr>
        <p:spPr>
          <a:xfrm>
            <a:off x="375408" y="3442002"/>
            <a:ext cx="4912627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bg1"/>
              </a:solidFill>
            </a:endParaRPr>
          </a:p>
          <a:p>
            <a:r>
              <a:rPr lang="en-GB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Calibration: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Calibrated in clean air to determine R₀ (baseline resistance).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Warm-up of 50 seconds before reading.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Tested with alcohol and smoke; readings increased sharply.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Correct </a:t>
            </a:r>
            <a:r>
              <a:rPr lang="en-GB" sz="1400" dirty="0" err="1">
                <a:solidFill>
                  <a:schemeClr val="bg1"/>
                </a:solidFill>
              </a:rPr>
              <a:t>Calibiration</a:t>
            </a:r>
            <a:r>
              <a:rPr lang="en-GB" sz="1400" dirty="0">
                <a:solidFill>
                  <a:schemeClr val="bg1"/>
                </a:solidFill>
              </a:rPr>
              <a:t> resolved initial accuracies.</a:t>
            </a:r>
          </a:p>
          <a:p>
            <a:endParaRPr lang="en-GB" sz="1600" b="1" dirty="0">
              <a:solidFill>
                <a:schemeClr val="bg1"/>
              </a:solidFill>
            </a:endParaRPr>
          </a:p>
          <a:p>
            <a:r>
              <a:rPr lang="en-GB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Implementation &amp; Interfacing:</a:t>
            </a:r>
            <a:endParaRPr lang="en-GB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VCC → 5V, GND → 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Used ADC1 to read </a:t>
            </a:r>
            <a:r>
              <a:rPr lang="en-GB" sz="1400" dirty="0" err="1">
                <a:solidFill>
                  <a:schemeClr val="bg1"/>
                </a:solidFill>
              </a:rPr>
              <a:t>analog</a:t>
            </a:r>
            <a:r>
              <a:rPr lang="en-GB" sz="1400" dirty="0">
                <a:solidFill>
                  <a:schemeClr val="bg1"/>
                </a:solidFill>
              </a:rPr>
              <a:t> voltage.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Converted ADC reading → voltage → sensor resistance 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   → ppm using empirical formulas.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Displayed data on 1.3” OLED via I²C.</a:t>
            </a:r>
          </a:p>
          <a:p>
            <a:endParaRPr lang="en-PK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BBE467-55A3-CBF5-6442-C224CEC9310F}"/>
              </a:ext>
            </a:extLst>
          </p:cNvPr>
          <p:cNvSpPr txBox="1"/>
          <p:nvPr/>
        </p:nvSpPr>
        <p:spPr>
          <a:xfrm>
            <a:off x="375782" y="882996"/>
            <a:ext cx="776635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Overview:</a:t>
            </a: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MQ-135 is a semiconductor gas sensor capable of detecting a wide range of harmful gases including </a:t>
            </a: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NH₃, CO₂, smoke, alcohol, benzene, and NOx. It is widely used in air quality monitoring systems.</a:t>
            </a:r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7133C4-7882-5C36-B4D1-CFB2D2D0A944}"/>
              </a:ext>
            </a:extLst>
          </p:cNvPr>
          <p:cNvSpPr txBox="1"/>
          <p:nvPr/>
        </p:nvSpPr>
        <p:spPr>
          <a:xfrm>
            <a:off x="375408" y="2143284"/>
            <a:ext cx="78193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Specifications:</a:t>
            </a:r>
            <a:endParaRPr lang="en-GB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Gas detection range: 10 ppm – 1000 ppm (varies by gas).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Analog voltage output proportional to gas concentration.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Power: 5V heater, low current (~150 mA).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Requires ~50 seconds warm-up for stable readings.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Non-selective sensor — detects multiple gases without individual identification.</a:t>
            </a:r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9D01D39D-8DA9-03A7-AFC7-B94AB5E8B9E8}"/>
              </a:ext>
            </a:extLst>
          </p:cNvPr>
          <p:cNvSpPr/>
          <p:nvPr/>
        </p:nvSpPr>
        <p:spPr>
          <a:xfrm>
            <a:off x="5774041" y="4661225"/>
            <a:ext cx="2499359" cy="1835369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/>
              <a:t>Measurement Ranges: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40654C-D93C-4B88-8806-67D53AE6DD14}"/>
              </a:ext>
            </a:extLst>
          </p:cNvPr>
          <p:cNvSpPr txBox="1"/>
          <p:nvPr/>
        </p:nvSpPr>
        <p:spPr>
          <a:xfrm>
            <a:off x="5839946" y="5042703"/>
            <a:ext cx="24071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Successfully interfaced with STM32.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Real-time display of multi-gas concentration.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Stable and reliable sensor output</a:t>
            </a:r>
            <a:endParaRPr lang="en-PK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F864CA-CCCB-8A04-CB07-102A3B75C0CD}"/>
              </a:ext>
            </a:extLst>
          </p:cNvPr>
          <p:cNvSpPr txBox="1"/>
          <p:nvPr/>
        </p:nvSpPr>
        <p:spPr>
          <a:xfrm>
            <a:off x="5839946" y="4765441"/>
            <a:ext cx="23447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b="1" dirty="0">
                <a:solidFill>
                  <a:schemeClr val="accent3">
                    <a:lumMod val="50000"/>
                  </a:schemeClr>
                </a:solidFill>
              </a:rPr>
              <a:t>Results:</a:t>
            </a:r>
          </a:p>
        </p:txBody>
      </p:sp>
      <p:pic>
        <p:nvPicPr>
          <p:cNvPr id="14" name="Picture 13" descr="A close-up of a sensor&#10;&#10;AI-generated content may be incorrect.">
            <a:extLst>
              <a:ext uri="{FF2B5EF4-FFF2-40B4-BE49-F238E27FC236}">
                <a16:creationId xmlns:a16="http://schemas.microsoft.com/office/drawing/2014/main" id="{A6E54195-0E72-D18B-9E94-F948DD480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6462">
            <a:off x="9057082" y="2108705"/>
            <a:ext cx="3045955" cy="304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1503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A27BE-297D-4587-6EFA-CA0165588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C0C462-589A-F5AA-372C-2FA94F7B31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ED86BC11-35CC-A957-40AC-AD89FE403194}"/>
              </a:ext>
            </a:extLst>
          </p:cNvPr>
          <p:cNvSpPr txBox="1">
            <a:spLocks/>
          </p:cNvSpPr>
          <p:nvPr/>
        </p:nvSpPr>
        <p:spPr>
          <a:xfrm>
            <a:off x="191127" y="287776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MQ 136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70DBDC6-48F7-4C30-DA73-FFF3386AE1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2F03F8C-D8DF-797C-05D5-7526996D7280}"/>
              </a:ext>
            </a:extLst>
          </p:cNvPr>
          <p:cNvSpPr/>
          <p:nvPr/>
        </p:nvSpPr>
        <p:spPr>
          <a:xfrm>
            <a:off x="-287384" y="749501"/>
            <a:ext cx="9013373" cy="6452488"/>
          </a:xfrm>
          <a:prstGeom prst="roundRect">
            <a:avLst>
              <a:gd name="adj" fmla="val 418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000" dirty="0"/>
          </a:p>
          <a:p>
            <a:endParaRPr lang="en-PK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endParaRPr lang="en-PK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E52D88-8956-53DA-2F54-24BED2D1D66E}"/>
              </a:ext>
            </a:extLst>
          </p:cNvPr>
          <p:cNvSpPr txBox="1"/>
          <p:nvPr/>
        </p:nvSpPr>
        <p:spPr>
          <a:xfrm>
            <a:off x="375407" y="3531836"/>
            <a:ext cx="511543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bg1"/>
              </a:solidFill>
            </a:endParaRPr>
          </a:p>
          <a:p>
            <a:r>
              <a:rPr lang="en-GB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Calibration: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Calibrated in clean air to determine R₀ (baseline resistance).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Warm-up of ~1 - 2 minutes before reading.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Compare readings to known H₂S concentrations for accuracy. </a:t>
            </a:r>
          </a:p>
          <a:p>
            <a:endParaRPr lang="en-GB" sz="1600" b="1" dirty="0">
              <a:solidFill>
                <a:schemeClr val="bg1"/>
              </a:solidFill>
            </a:endParaRPr>
          </a:p>
          <a:p>
            <a:r>
              <a:rPr lang="en-GB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Implementation &amp; Interfacing:</a:t>
            </a:r>
            <a:endParaRPr lang="en-GB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VCC → 5V, GND → 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Used ADC to read </a:t>
            </a:r>
            <a:r>
              <a:rPr lang="en-GB" sz="1400" dirty="0" err="1">
                <a:solidFill>
                  <a:schemeClr val="bg1"/>
                </a:solidFill>
              </a:rPr>
              <a:t>analog</a:t>
            </a:r>
            <a:r>
              <a:rPr lang="en-GB" sz="1400" dirty="0">
                <a:solidFill>
                  <a:schemeClr val="bg1"/>
                </a:solidFill>
              </a:rPr>
              <a:t> voltage.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Convert ADC value to resistance, then to ppm using </a:t>
            </a:r>
          </a:p>
          <a:p>
            <a:r>
              <a:rPr lang="en-GB" sz="1400" dirty="0">
                <a:solidFill>
                  <a:schemeClr val="bg1"/>
                </a:solidFill>
              </a:rPr>
              <a:t>      sensor’s sensitivity curve.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Displayed data on 1.3” OLED via I²C.</a:t>
            </a:r>
            <a:endParaRPr lang="en-PK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4763EB-E309-08FB-FFC0-FE7C92B541AC}"/>
              </a:ext>
            </a:extLst>
          </p:cNvPr>
          <p:cNvSpPr txBox="1"/>
          <p:nvPr/>
        </p:nvSpPr>
        <p:spPr>
          <a:xfrm>
            <a:off x="75956" y="882996"/>
            <a:ext cx="83660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Overview:</a:t>
            </a: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MQ-136 is a semiconductor gas sensor designed for detecting hydrogen </a:t>
            </a:r>
            <a:r>
              <a:rPr lang="en-GB" sz="1400" dirty="0" err="1">
                <a:solidFill>
                  <a:schemeClr val="bg1"/>
                </a:solidFill>
              </a:rPr>
              <a:t>sulfide</a:t>
            </a:r>
            <a:r>
              <a:rPr lang="en-GB" sz="1400" dirty="0">
                <a:solidFill>
                  <a:schemeClr val="bg1"/>
                </a:solidFill>
              </a:rPr>
              <a:t> (H₂S) gas</a:t>
            </a: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 in concentrations from 1 ppm to 200 ppm. It is highly sensitive to H₂S and suitable for air quality monitoring, </a:t>
            </a: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industrial safety, and gas leakage detection applications.</a:t>
            </a:r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495E5A-D3E1-041C-DF70-8F744E43B17B}"/>
              </a:ext>
            </a:extLst>
          </p:cNvPr>
          <p:cNvSpPr txBox="1"/>
          <p:nvPr/>
        </p:nvSpPr>
        <p:spPr>
          <a:xfrm>
            <a:off x="375408" y="2032154"/>
            <a:ext cx="781935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Specifications:</a:t>
            </a:r>
            <a:endParaRPr lang="en-GB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Gas detection range: 1 – 200 ppm (H₂S).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High sensitivity and fast response to hydrogen </a:t>
            </a:r>
            <a:r>
              <a:rPr lang="en-GB" sz="1400" dirty="0" err="1">
                <a:solidFill>
                  <a:schemeClr val="bg1"/>
                </a:solidFill>
              </a:rPr>
              <a:t>sulfide</a:t>
            </a:r>
            <a:r>
              <a:rPr lang="en-GB" sz="14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Analog voltage output proportional to gas concentration.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Power: 5V heater, low current (~150 mA).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Initial Burn-in: ~24 hours continuous operation when first used (to stabilize sensitivity).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Before each measurement: ~1 – 2 minutes warm-up for stable readings.</a:t>
            </a:r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34B33960-1C92-622F-A556-604800272B76}"/>
              </a:ext>
            </a:extLst>
          </p:cNvPr>
          <p:cNvSpPr/>
          <p:nvPr/>
        </p:nvSpPr>
        <p:spPr>
          <a:xfrm>
            <a:off x="5747721" y="4661710"/>
            <a:ext cx="2499359" cy="1835369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/>
              <a:t>Measurement Ranges: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1C5514-A984-4D91-D824-0376416ADF02}"/>
              </a:ext>
            </a:extLst>
          </p:cNvPr>
          <p:cNvSpPr txBox="1"/>
          <p:nvPr/>
        </p:nvSpPr>
        <p:spPr>
          <a:xfrm>
            <a:off x="5839946" y="5103995"/>
            <a:ext cx="24071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Industrial safety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Air and environmental quality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Gas leakage detection in chemical plants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125CC2-E47A-ED20-E44D-B62DBFC81E68}"/>
              </a:ext>
            </a:extLst>
          </p:cNvPr>
          <p:cNvSpPr txBox="1"/>
          <p:nvPr/>
        </p:nvSpPr>
        <p:spPr>
          <a:xfrm>
            <a:off x="5839946" y="4765441"/>
            <a:ext cx="23447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b="1" dirty="0">
                <a:solidFill>
                  <a:schemeClr val="accent3">
                    <a:lumMod val="50000"/>
                  </a:schemeClr>
                </a:solidFill>
              </a:rPr>
              <a:t>Applications:</a:t>
            </a:r>
          </a:p>
        </p:txBody>
      </p:sp>
      <p:pic>
        <p:nvPicPr>
          <p:cNvPr id="12" name="Picture 11" descr="A close-up of a sensor&#10;&#10;AI-generated content may be incorrect.">
            <a:extLst>
              <a:ext uri="{FF2B5EF4-FFF2-40B4-BE49-F238E27FC236}">
                <a16:creationId xmlns:a16="http://schemas.microsoft.com/office/drawing/2014/main" id="{DE94AE6E-0609-0563-E49F-0DE077489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3910">
            <a:off x="9476015" y="2493611"/>
            <a:ext cx="22098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701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1011</TotalTime>
  <Words>1346</Words>
  <Application>Microsoft Office PowerPoint</Application>
  <PresentationFormat>Widescreen</PresentationFormat>
  <Paragraphs>227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Segoe UI</vt:lpstr>
      <vt:lpstr>Segoe UI Light</vt:lpstr>
      <vt:lpstr>Office Theme</vt:lpstr>
      <vt:lpstr>AIR QUALITY MONITORING SYSTEM </vt:lpstr>
      <vt:lpstr>Project analysis slide 2</vt:lpstr>
      <vt:lpstr>Project analysis slide 3</vt:lpstr>
      <vt:lpstr>Project analysis slide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analysis slide 10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QUALITY MONITORING SYSTEM </dc:title>
  <dc:creator>MUHAMMAD ANAS KHALID</dc:creator>
  <cp:lastModifiedBy>Absar Ahmed</cp:lastModifiedBy>
  <cp:revision>2</cp:revision>
  <dcterms:created xsi:type="dcterms:W3CDTF">2025-08-10T10:58:16Z</dcterms:created>
  <dcterms:modified xsi:type="dcterms:W3CDTF">2025-08-11T04:08:58Z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