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899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893828a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893828a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b289e1d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b289e1d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a6418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a6418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893828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893828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893828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893828a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893828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893828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893828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893828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893828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893828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893828a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893828a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893828a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893828a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lihusain-shafi-97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afialihusa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06350"/>
            <a:ext cx="8520600" cy="11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Sales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9750" y="1652075"/>
            <a:ext cx="86226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important features available in the data along with distinct counts(after data cleaning):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Unit Price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Quantity Sold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Product Description (4015) 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Transaction Country (38)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Timestamp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Id (4338)										</a:t>
            </a:r>
            <a:endParaRPr sz="1600" dirty="0"/>
          </a:p>
          <a:p>
            <a:pPr marL="5943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Submitted By: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</a:t>
            </a:r>
            <a:r>
              <a:rPr lang="en" sz="1600" dirty="0" smtClean="0"/>
              <a:t>                                                                                                       </a:t>
            </a:r>
            <a:r>
              <a:rPr lang="en" sz="1600" dirty="0" smtClean="0"/>
              <a:t>AliHusain </a:t>
            </a:r>
            <a:r>
              <a:rPr lang="en" sz="1600" dirty="0"/>
              <a:t>Shafi</a:t>
            </a:r>
            <a:endParaRPr sz="1600" dirty="0"/>
          </a:p>
          <a:p>
            <a:pPr marL="4114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                      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LinkedIn</a:t>
            </a:r>
            <a:r>
              <a:rPr lang="en" sz="1600" dirty="0"/>
              <a:t> |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Github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												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825" y="522275"/>
            <a:ext cx="4142701" cy="439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0" y="0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Preventing out of stock situations</a:t>
            </a:r>
            <a:endParaRPr sz="1600" b="1"/>
          </a:p>
        </p:txBody>
      </p:sp>
      <p:sp>
        <p:nvSpPr>
          <p:cNvPr id="127" name="Google Shape;127;p22"/>
          <p:cNvSpPr txBox="1"/>
          <p:nvPr/>
        </p:nvSpPr>
        <p:spPr>
          <a:xfrm>
            <a:off x="68750" y="406875"/>
            <a:ext cx="46233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 understand which products are in most demand, we have to consider [* </a:t>
            </a:r>
            <a:r>
              <a:rPr lang="en" b="1" i="1"/>
              <a:t>Note</a:t>
            </a:r>
            <a:r>
              <a:rPr lang="en"/>
              <a:t>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Total number of transactions in which a product is purchased.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Total quantity of the product sold.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 the impact of both simultaneously, I created a metric which is simply the product of </a:t>
            </a:r>
            <a:r>
              <a:rPr lang="en" i="1"/>
              <a:t>number of transactions</a:t>
            </a:r>
            <a:r>
              <a:rPr lang="en"/>
              <a:t> and </a:t>
            </a:r>
            <a:r>
              <a:rPr lang="en" i="1"/>
              <a:t>total quantity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Analysis: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products are ranked based on the metric calculated above and arranged in the order of their ranks in a table.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Thus we can prevent out of stock situations for the products which are in most demand and responsible for most of the sales.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* Note</a:t>
            </a:r>
            <a:r>
              <a:rPr lang="en"/>
              <a:t>: Metric is designed to give priority to products which are sold frequently.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THANK YOU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842250" y="534925"/>
            <a:ext cx="7459500" cy="8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369825"/>
            <a:ext cx="8520600" cy="2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Rows with negative </a:t>
            </a:r>
            <a:r>
              <a:rPr lang="en" sz="1800" i="1">
                <a:solidFill>
                  <a:schemeClr val="dk1"/>
                </a:solidFill>
              </a:rPr>
              <a:t>quantity sold</a:t>
            </a:r>
            <a:r>
              <a:rPr lang="en" sz="1800">
                <a:solidFill>
                  <a:schemeClr val="dk1"/>
                </a:solidFill>
              </a:rPr>
              <a:t> [10624 records] values were removed.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Rows with negative</a:t>
            </a:r>
            <a:r>
              <a:rPr lang="en" sz="1800" i="1">
                <a:solidFill>
                  <a:schemeClr val="dk1"/>
                </a:solidFill>
              </a:rPr>
              <a:t> unit price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i="1">
                <a:solidFill>
                  <a:schemeClr val="dk1"/>
                </a:solidFill>
              </a:rPr>
              <a:t>ze</a:t>
            </a:r>
            <a:r>
              <a:rPr lang="en" sz="1800">
                <a:solidFill>
                  <a:schemeClr val="dk1"/>
                </a:solidFill>
              </a:rPr>
              <a:t>ro [2517 records] </a:t>
            </a:r>
            <a:r>
              <a:rPr lang="en" sz="1800" i="1">
                <a:solidFill>
                  <a:schemeClr val="dk1"/>
                </a:solidFill>
              </a:rPr>
              <a:t>values</a:t>
            </a:r>
            <a:r>
              <a:rPr lang="en" sz="1800">
                <a:solidFill>
                  <a:schemeClr val="dk1"/>
                </a:solidFill>
              </a:rPr>
              <a:t> were removed.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Sales = unit price *  quantity sold.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92425" y="390300"/>
            <a:ext cx="57042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Is the company's performance improving or degrading over time?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are observed by aggregating on a monthly [Fig 1.a] and quarterly [1.b] basis.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observe an increasing trend in both quarterly and monthly sales graphs.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75" y="785649"/>
            <a:ext cx="2894975" cy="37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900" y="-27875"/>
            <a:ext cx="91302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Analyzing Trends</a:t>
            </a:r>
            <a:endParaRPr sz="1600"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475" y="1980925"/>
            <a:ext cx="3457401" cy="26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192225" y="4581650"/>
            <a:ext cx="2559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 1.a: Monthly Sales</a:t>
            </a:r>
            <a:endParaRPr sz="1200" b="1"/>
          </a:p>
        </p:txBody>
      </p:sp>
      <p:sp>
        <p:nvSpPr>
          <p:cNvPr id="71" name="Google Shape;71;p15"/>
          <p:cNvSpPr txBox="1"/>
          <p:nvPr/>
        </p:nvSpPr>
        <p:spPr>
          <a:xfrm>
            <a:off x="6474250" y="4581650"/>
            <a:ext cx="2559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 1.b: Quarterly Sales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0" y="939850"/>
            <a:ext cx="2258701" cy="308657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22350" y="4177775"/>
            <a:ext cx="26415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revenue is generated on weekdays.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0"/>
            <a:ext cx="9079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Important Trends and Highlights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4461750" y="4026425"/>
            <a:ext cx="43050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 are higher at the beginning of every month and decline as we go through the month.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3150"/>
            <a:ext cx="3599251" cy="2192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057238" y="525100"/>
            <a:ext cx="31140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Sales per Day of Month</a:t>
            </a:r>
            <a:endParaRPr b="1"/>
          </a:p>
        </p:txBody>
      </p:sp>
      <p:sp>
        <p:nvSpPr>
          <p:cNvPr id="82" name="Google Shape;82;p16"/>
          <p:cNvSpPr txBox="1"/>
          <p:nvPr/>
        </p:nvSpPr>
        <p:spPr>
          <a:xfrm>
            <a:off x="899163" y="525100"/>
            <a:ext cx="2258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Sales per Day of Week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-27875" y="-13950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Customer Acquisition and Loyalty</a:t>
            </a:r>
            <a:endParaRPr sz="1600" b="1"/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532075"/>
            <a:ext cx="4420500" cy="4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can we measure our performance in terms of customer acquisition and building customer loyalty?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 manipulation: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 values in customer id were removed.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was segregated into two parts:</a:t>
            </a:r>
            <a:endParaRPr b="1" i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i="1"/>
              <a:t>New</a:t>
            </a:r>
            <a:r>
              <a:rPr lang="en"/>
              <a:t>: Where the customers made their first ever transaction.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i="1"/>
              <a:t>Old</a:t>
            </a:r>
            <a:r>
              <a:rPr lang="en"/>
              <a:t>:  Where the customers had already made a transaction before.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Although we see addition of new customers every month, the trend is slightly negative.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count of old customers is increasing every month which indicates our customers are staying loyal to us.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" y="1094150"/>
            <a:ext cx="4050100" cy="29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18550" y="-257975"/>
            <a:ext cx="87069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highlight>
                  <a:srgbClr val="FFFFFF"/>
                </a:highlight>
              </a:rPr>
              <a:t>Metrics to get the the performance of customer loyalty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b="1" i="1">
                <a:solidFill>
                  <a:schemeClr val="dk1"/>
                </a:solidFill>
                <a:highlight>
                  <a:srgbClr val="FFFFFF"/>
                </a:highlight>
              </a:rPr>
              <a:t>Monthly Retention Rate</a:t>
            </a:r>
            <a:r>
              <a:rPr lang="en" i="1">
                <a:solidFill>
                  <a:schemeClr val="dk1"/>
                </a:solidFill>
                <a:highlight>
                  <a:srgbClr val="FFFFFF"/>
                </a:highlight>
              </a:rPr>
              <a:t> = Retained Customers From Previous Month/Active Customers Total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signifies how good are we in retaining customers from the last month.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b="1" i="1">
                <a:solidFill>
                  <a:schemeClr val="dk1"/>
                </a:solidFill>
                <a:highlight>
                  <a:srgbClr val="FFFFFF"/>
                </a:highlight>
              </a:rPr>
              <a:t>Churn Rate = 1 - Monthly Retention Rate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signifies likelihood of a customer to churn.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  <a:highlight>
                  <a:srgbClr val="FFFFFF"/>
                </a:highlight>
              </a:rPr>
              <a:t>Monthly retention rate is increasing (churn rate is decreasing) implying increasing number of loyal customers 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" y="2410488"/>
            <a:ext cx="36004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0500"/>
            <a:ext cx="36004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0"/>
            <a:ext cx="91440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Relationships and Drivers of Sales</a:t>
            </a:r>
            <a:endParaRPr sz="1600" b="1"/>
          </a:p>
        </p:txBody>
      </p:sp>
      <p:sp>
        <p:nvSpPr>
          <p:cNvPr id="102" name="Google Shape;102;p19"/>
          <p:cNvSpPr txBox="1"/>
          <p:nvPr/>
        </p:nvSpPr>
        <p:spPr>
          <a:xfrm>
            <a:off x="125450" y="446050"/>
            <a:ext cx="88932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i="1">
                <a:solidFill>
                  <a:schemeClr val="dk1"/>
                </a:solidFill>
              </a:rPr>
              <a:t>Keeping loyal customers intact</a:t>
            </a:r>
            <a:r>
              <a:rPr lang="en">
                <a:solidFill>
                  <a:schemeClr val="dk1"/>
                </a:solidFill>
              </a:rPr>
              <a:t>: 1091 customers have greater than 100 transactions, major drivers of revenue.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i="1">
                <a:solidFill>
                  <a:schemeClr val="dk1"/>
                </a:solidFill>
              </a:rPr>
              <a:t>Customer acquisition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/>
              <a:t>The average number of customers acquired per month is nearly 288 which are addition to our sales every month.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i="1">
                <a:solidFill>
                  <a:schemeClr val="dk1"/>
                </a:solidFill>
              </a:rPr>
              <a:t>Huge product range</a:t>
            </a:r>
            <a:r>
              <a:rPr lang="en">
                <a:solidFill>
                  <a:schemeClr val="dk1"/>
                </a:solidFill>
              </a:rPr>
              <a:t>: Company sells products with unit price ranging from  </a:t>
            </a:r>
            <a:r>
              <a:rPr lang="en" i="1">
                <a:solidFill>
                  <a:schemeClr val="dk1"/>
                </a:solidFill>
              </a:rPr>
              <a:t>0.001</a:t>
            </a:r>
            <a:r>
              <a:rPr lang="en">
                <a:solidFill>
                  <a:schemeClr val="dk1"/>
                </a:solidFill>
              </a:rPr>
              <a:t>  to </a:t>
            </a:r>
            <a:r>
              <a:rPr lang="en" i="1">
                <a:solidFill>
                  <a:schemeClr val="dk1"/>
                </a:solidFill>
                <a:highlight>
                  <a:schemeClr val="lt1"/>
                </a:highlight>
              </a:rPr>
              <a:t>13541.33</a:t>
            </a:r>
            <a:r>
              <a:rPr lang="en">
                <a:solidFill>
                  <a:schemeClr val="dk1"/>
                </a:solidFill>
              </a:rPr>
              <a:t>, thus has a good product range to cater to different customers.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i="1">
                <a:solidFill>
                  <a:schemeClr val="dk1"/>
                </a:solidFill>
              </a:rPr>
              <a:t>Largest Market Area</a:t>
            </a:r>
            <a:r>
              <a:rPr lang="en">
                <a:solidFill>
                  <a:schemeClr val="dk1"/>
                </a:solidFill>
              </a:rPr>
              <a:t>: 85.61% of all the sales are from United Kingdom implying it is the biggest source of revenue. Focussing on UK and similar markets can drive much better sales.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l="-2120" r="2119"/>
          <a:stretch/>
        </p:blipFill>
        <p:spPr>
          <a:xfrm>
            <a:off x="1244688" y="2808050"/>
            <a:ext cx="6654724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7875" y="0"/>
            <a:ext cx="9144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Kind of Customers</a:t>
            </a:r>
            <a:endParaRPr sz="1600" b="1"/>
          </a:p>
        </p:txBody>
      </p:sp>
      <p:sp>
        <p:nvSpPr>
          <p:cNvPr id="109" name="Google Shape;109;p20"/>
          <p:cNvSpPr txBox="1"/>
          <p:nvPr/>
        </p:nvSpPr>
        <p:spPr>
          <a:xfrm>
            <a:off x="161250" y="488100"/>
            <a:ext cx="8706900" cy="4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4) What kind of customers do typically buy from us?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data available we can divide customers on the basis of: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Geographical segmentation: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Based on transaction country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Based on transaction region (Asia, Australia, Europe, North America, South America, Unspecified)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Customer Value: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High Value customers = 104 (considering total sales amount&gt; 10000)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Medium Value Customers = 1564 (considering total sales amount&gt; 1000)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Low Value Customers = 2670 (considering total sales amount&lt; 1000)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dirty="0">
                <a:solidFill>
                  <a:schemeClr val="dk1"/>
                </a:solidFill>
              </a:rPr>
              <a:t>Frequency of Transactions by various customer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High Frequency Buyers = Customers with more than 102 transactions (top 25% frequent buyers)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Medium Frequency Buyers= Customers having transactions between 17 to 102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Low Frequency Buyers =Customers with less than 17 transactions (bottom 25% frequent buyers)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7875" y="0"/>
            <a:ext cx="914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Initiatives to Increase Sales</a:t>
            </a:r>
            <a:endParaRPr sz="1600" b="1"/>
          </a:p>
        </p:txBody>
      </p:sp>
      <p:sp>
        <p:nvSpPr>
          <p:cNvPr id="115" name="Google Shape;115;p21"/>
          <p:cNvSpPr txBox="1"/>
          <p:nvPr/>
        </p:nvSpPr>
        <p:spPr>
          <a:xfrm>
            <a:off x="204200" y="452100"/>
            <a:ext cx="87393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Based on geographical segmentation: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new customers of any country with the best selling products in that particular country.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 machine learning to recommend similar products to already acquired customers.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Allocate resources with priorities to those countries which have the highest total sales.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Based on customer value: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High Value: Improve Retention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Mid Value: Improve Retention +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      Increase Frequency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Low Value: Increase Frequency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240963" y="1559088"/>
            <a:ext cx="2718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10 products by country</a:t>
            </a:r>
            <a:endParaRPr b="1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50" y="1949888"/>
            <a:ext cx="2489850" cy="304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709450" y="3369875"/>
            <a:ext cx="25905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500" y="2303175"/>
            <a:ext cx="2221300" cy="2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847500" y="1559100"/>
            <a:ext cx="23934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10 countries by sales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On-screen Show (16:9)</PresentationFormat>
  <Paragraphs>110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Analyzing Sales Data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Sales Data</dc:title>
  <cp:lastModifiedBy>Ali Akbar</cp:lastModifiedBy>
  <cp:revision>1</cp:revision>
  <dcterms:modified xsi:type="dcterms:W3CDTF">2019-11-06T09:58:33Z</dcterms:modified>
</cp:coreProperties>
</file>